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08" r:id="rId2"/>
    <p:sldMasterId id="2147483731" r:id="rId3"/>
  </p:sldMasterIdLst>
  <p:notesMasterIdLst>
    <p:notesMasterId r:id="rId33"/>
  </p:notesMasterIdLst>
  <p:sldIdLst>
    <p:sldId id="257" r:id="rId4"/>
    <p:sldId id="270" r:id="rId5"/>
    <p:sldId id="271" r:id="rId6"/>
    <p:sldId id="297" r:id="rId7"/>
    <p:sldId id="302" r:id="rId8"/>
    <p:sldId id="298" r:id="rId9"/>
    <p:sldId id="299" r:id="rId10"/>
    <p:sldId id="300" r:id="rId11"/>
    <p:sldId id="307" r:id="rId12"/>
    <p:sldId id="272" r:id="rId13"/>
    <p:sldId id="274" r:id="rId14"/>
    <p:sldId id="273" r:id="rId15"/>
    <p:sldId id="278" r:id="rId16"/>
    <p:sldId id="276" r:id="rId17"/>
    <p:sldId id="277" r:id="rId18"/>
    <p:sldId id="279" r:id="rId19"/>
    <p:sldId id="280" r:id="rId20"/>
    <p:sldId id="287" r:id="rId21"/>
    <p:sldId id="288" r:id="rId22"/>
    <p:sldId id="289" r:id="rId23"/>
    <p:sldId id="290" r:id="rId24"/>
    <p:sldId id="281" r:id="rId25"/>
    <p:sldId id="294" r:id="rId26"/>
    <p:sldId id="295" r:id="rId27"/>
    <p:sldId id="296" r:id="rId28"/>
    <p:sldId id="291" r:id="rId29"/>
    <p:sldId id="304" r:id="rId30"/>
    <p:sldId id="293" r:id="rId31"/>
    <p:sldId id="308" r:id="rId32"/>
  </p:sldIdLst>
  <p:sldSz cx="9144000" cy="6858000" type="screen4x3"/>
  <p:notesSz cx="6858000" cy="9144000"/>
  <p:defaultTextStyle>
    <a:defPPr>
      <a:defRPr lang="es-ES"/>
    </a:defPPr>
    <a:lvl1pPr algn="l" rtl="0" fontAlgn="base">
      <a:spcBef>
        <a:spcPct val="0"/>
      </a:spcBef>
      <a:spcAft>
        <a:spcPct val="0"/>
      </a:spcAft>
      <a:defRPr sz="2400" b="1" kern="1200">
        <a:solidFill>
          <a:schemeClr val="tx1"/>
        </a:solidFill>
        <a:latin typeface="Arial" charset="0"/>
        <a:ea typeface="+mn-ea"/>
        <a:cs typeface="Arial" charset="0"/>
      </a:defRPr>
    </a:lvl1pPr>
    <a:lvl2pPr marL="457200" algn="l" rtl="0" fontAlgn="base">
      <a:spcBef>
        <a:spcPct val="0"/>
      </a:spcBef>
      <a:spcAft>
        <a:spcPct val="0"/>
      </a:spcAft>
      <a:defRPr sz="2400" b="1" kern="1200">
        <a:solidFill>
          <a:schemeClr val="tx1"/>
        </a:solidFill>
        <a:latin typeface="Arial" charset="0"/>
        <a:ea typeface="+mn-ea"/>
        <a:cs typeface="Arial" charset="0"/>
      </a:defRPr>
    </a:lvl2pPr>
    <a:lvl3pPr marL="914400" algn="l" rtl="0" fontAlgn="base">
      <a:spcBef>
        <a:spcPct val="0"/>
      </a:spcBef>
      <a:spcAft>
        <a:spcPct val="0"/>
      </a:spcAft>
      <a:defRPr sz="2400" b="1" kern="1200">
        <a:solidFill>
          <a:schemeClr val="tx1"/>
        </a:solidFill>
        <a:latin typeface="Arial" charset="0"/>
        <a:ea typeface="+mn-ea"/>
        <a:cs typeface="Arial" charset="0"/>
      </a:defRPr>
    </a:lvl3pPr>
    <a:lvl4pPr marL="1371600" algn="l" rtl="0" fontAlgn="base">
      <a:spcBef>
        <a:spcPct val="0"/>
      </a:spcBef>
      <a:spcAft>
        <a:spcPct val="0"/>
      </a:spcAft>
      <a:defRPr sz="2400" b="1" kern="1200">
        <a:solidFill>
          <a:schemeClr val="tx1"/>
        </a:solidFill>
        <a:latin typeface="Arial" charset="0"/>
        <a:ea typeface="+mn-ea"/>
        <a:cs typeface="Arial" charset="0"/>
      </a:defRPr>
    </a:lvl4pPr>
    <a:lvl5pPr marL="1828800" algn="l" rtl="0" fontAlgn="base">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men Barreto" initials="CB" lastIdx="10" clrIdx="0"/>
  <p:cmAuthor id="1" name="Maria Pia Rivero" initials="MPR"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C2E"/>
    <a:srgbClr val="75BB2F"/>
    <a:srgbClr val="6BAB2B"/>
    <a:srgbClr val="7AC231"/>
    <a:srgbClr val="55C9D9"/>
    <a:srgbClr val="47C6E1"/>
    <a:srgbClr val="FF9900"/>
    <a:srgbClr val="CC0000"/>
    <a:srgbClr val="27E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8810" autoAdjust="0"/>
  </p:normalViewPr>
  <p:slideViewPr>
    <p:cSldViewPr>
      <p:cViewPr>
        <p:scale>
          <a:sx n="150" d="100"/>
          <a:sy n="150" d="100"/>
        </p:scale>
        <p:origin x="-504" y="930"/>
      </p:cViewPr>
      <p:guideLst>
        <p:guide orient="horz" pos="2160"/>
        <p:guide pos="1474"/>
      </p:guideLst>
    </p:cSldViewPr>
  </p:slideViewPr>
  <p:notesTextViewPr>
    <p:cViewPr>
      <p:scale>
        <a:sx n="100" d="100"/>
        <a:sy n="100" d="100"/>
      </p:scale>
      <p:origin x="0" y="0"/>
    </p:cViewPr>
  </p:notesTextViewPr>
  <p:sorterViewPr>
    <p:cViewPr>
      <p:scale>
        <a:sx n="80" d="100"/>
        <a:sy n="80" d="100"/>
      </p:scale>
      <p:origin x="0" y="2004"/>
    </p:cViewPr>
  </p:sorterViewPr>
  <p:notesViewPr>
    <p:cSldViewPr showGuides="1">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Arial" charset="0"/>
              </a:defRPr>
            </a:lvl1pPr>
          </a:lstStyle>
          <a:p>
            <a:pPr>
              <a:defRPr/>
            </a:pPr>
            <a:endParaRPr lang="es-E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Arial" charset="0"/>
              </a:defRPr>
            </a:lvl1pPr>
          </a:lstStyle>
          <a:p>
            <a:pPr>
              <a:defRPr/>
            </a:pPr>
            <a:endParaRPr lang="es-ES"/>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Click to edit Master text styles</a:t>
            </a:r>
          </a:p>
          <a:p>
            <a:pPr lvl="1"/>
            <a:r>
              <a:rPr lang="es-ES" noProof="0" smtClean="0"/>
              <a:t>Second level</a:t>
            </a:r>
          </a:p>
          <a:p>
            <a:pPr lvl="2"/>
            <a:r>
              <a:rPr lang="es-ES" noProof="0" smtClean="0"/>
              <a:t>Third level</a:t>
            </a:r>
          </a:p>
          <a:p>
            <a:pPr lvl="3"/>
            <a:r>
              <a:rPr lang="es-ES" noProof="0" smtClean="0"/>
              <a:t>Fourth level</a:t>
            </a:r>
          </a:p>
          <a:p>
            <a:pPr lvl="4"/>
            <a:r>
              <a:rPr lang="es-E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Arial" charset="0"/>
              </a:defRPr>
            </a:lvl1pPr>
          </a:lstStyle>
          <a:p>
            <a:pPr>
              <a:defRPr/>
            </a:pPr>
            <a:endParaRPr lang="es-E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Arial" charset="0"/>
              </a:defRPr>
            </a:lvl1pPr>
          </a:lstStyle>
          <a:p>
            <a:pPr>
              <a:defRPr/>
            </a:pPr>
            <a:fld id="{357ECD67-E079-4C39-B7FC-CDFD8E07BD13}" type="slidenum">
              <a:rPr lang="es-ES"/>
              <a:pPr>
                <a:defRPr/>
              </a:pPr>
              <a:t>‹#›</a:t>
            </a:fld>
            <a:endParaRPr lang="es-ES"/>
          </a:p>
        </p:txBody>
      </p:sp>
    </p:spTree>
    <p:extLst>
      <p:ext uri="{BB962C8B-B14F-4D97-AF65-F5344CB8AC3E}">
        <p14:creationId xmlns:p14="http://schemas.microsoft.com/office/powerpoint/2010/main" val="3504089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9F0F6898-33D0-4BD9-A99F-336FE0766417}" type="slidenum">
              <a:rPr lang="es-ES" smtClean="0"/>
              <a:pPr/>
              <a:t>1</a:t>
            </a:fld>
            <a:endParaRPr lang="es-ES" smtClean="0"/>
          </a:p>
        </p:txBody>
      </p:sp>
      <p:sp>
        <p:nvSpPr>
          <p:cNvPr id="327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2E299D6-4022-4F48-8B29-A7CA1D378052}" type="slidenum">
              <a:rPr lang="es-ES" sz="1200" b="0">
                <a:latin typeface="Times New Roman" pitchFamily="18" charset="0"/>
              </a:rPr>
              <a:pPr algn="r"/>
              <a:t>1</a:t>
            </a:fld>
            <a:endParaRPr lang="es-ES" sz="1200" b="0">
              <a:latin typeface="Times New Roman" pitchFamily="18" charset="0"/>
            </a:endParaRPr>
          </a:p>
        </p:txBody>
      </p:sp>
      <p:sp>
        <p:nvSpPr>
          <p:cNvPr id="32771" name="Rectangle 2"/>
          <p:cNvSpPr>
            <a:spLocks noGrp="1" noRot="1" noChangeAspect="1" noChangeArrowheads="1" noTextEdit="1"/>
          </p:cNvSpPr>
          <p:nvPr>
            <p:ph type="sldImg"/>
          </p:nvPr>
        </p:nvSpPr>
        <p:spPr>
          <a:xfrm>
            <a:off x="1144588" y="685800"/>
            <a:ext cx="4572000" cy="3429000"/>
          </a:xfrm>
          <a:ln/>
        </p:spPr>
      </p:sp>
      <p:sp>
        <p:nvSpPr>
          <p:cNvPr id="32772" name="Rectangle 3"/>
          <p:cNvSpPr>
            <a:spLocks noGrp="1" noChangeArrowheads="1"/>
          </p:cNvSpPr>
          <p:nvPr>
            <p:ph type="body" idx="1"/>
          </p:nvPr>
        </p:nvSpPr>
        <p:spPr>
          <a:xfrm>
            <a:off x="914400" y="4343400"/>
            <a:ext cx="5029200" cy="4114800"/>
          </a:xfrm>
          <a:noFill/>
          <a:ln/>
        </p:spPr>
        <p:txBody>
          <a:bodyPr/>
          <a:lstStyle/>
          <a:p>
            <a:pPr eaLnBrk="1" hangingPunct="1"/>
            <a:endParaRPr lang="es-C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559F68FF-BCC0-4911-8064-3B5D2E7B69EA}" type="slidenum">
              <a:rPr lang="es-ES" smtClean="0"/>
              <a:pPr/>
              <a:t>3</a:t>
            </a:fld>
            <a:endParaRPr lang="es-ES" smtClean="0"/>
          </a:p>
        </p:txBody>
      </p:sp>
      <p:sp>
        <p:nvSpPr>
          <p:cNvPr id="54274" name="Rectangle 2"/>
          <p:cNvSpPr>
            <a:spLocks noGrp="1" noRot="1" noChangeAspect="1" noChangeArrowheads="1" noTextEdit="1"/>
          </p:cNvSpPr>
          <p:nvPr>
            <p:ph type="sldImg"/>
          </p:nvPr>
        </p:nvSpPr>
        <p:spPr>
          <a:xfrm>
            <a:off x="1136650" y="674688"/>
            <a:ext cx="4572000" cy="3429000"/>
          </a:xfrm>
          <a:ln/>
        </p:spPr>
      </p:sp>
      <p:sp>
        <p:nvSpPr>
          <p:cNvPr id="54275" name="Rectangle 3"/>
          <p:cNvSpPr>
            <a:spLocks noGrp="1" noChangeArrowheads="1"/>
          </p:cNvSpPr>
          <p:nvPr>
            <p:ph type="body" idx="1"/>
          </p:nvPr>
        </p:nvSpPr>
        <p:spPr>
          <a:noFill/>
          <a:ln/>
        </p:spPr>
        <p:txBody>
          <a:bodyPr/>
          <a:lstStyle/>
          <a:p>
            <a:pPr eaLnBrk="1" hangingPunct="1"/>
            <a:r>
              <a:rPr lang="es-CO" sz="1000" b="1" dirty="0" smtClean="0"/>
              <a:t>Hechos de la Industria del Bienestar</a:t>
            </a:r>
            <a:endParaRPr lang="es-CO" sz="1000" dirty="0" smtClean="0"/>
          </a:p>
          <a:p>
            <a:pPr eaLnBrk="1" hangingPunct="1"/>
            <a:r>
              <a:rPr lang="es-CO" sz="1000" dirty="0" smtClean="0"/>
              <a:t>En sus libros más vendidos “El próximo Trillón”  y la  “Revolución del Bienestar” el notable economista Paul </a:t>
            </a:r>
            <a:r>
              <a:rPr lang="es-CO" sz="1000" dirty="0" err="1" smtClean="0"/>
              <a:t>Zane</a:t>
            </a:r>
            <a:r>
              <a:rPr lang="es-CO" sz="1000" dirty="0" smtClean="0"/>
              <a:t> </a:t>
            </a:r>
            <a:r>
              <a:rPr lang="es-CO" sz="1000" dirty="0" err="1" smtClean="0"/>
              <a:t>Piltzer</a:t>
            </a:r>
            <a:r>
              <a:rPr lang="es-CO" sz="1000" dirty="0" smtClean="0"/>
              <a:t>, dice que para el año 2010 un trillón de dólares adicionales de la economía de Los Estados Unidos estará destinada a la industria del Bienestar. (Si hay Video se pasa el video aquí y luego se pasa a la siguiente diapositiva)</a:t>
            </a:r>
          </a:p>
          <a:p>
            <a:pPr eaLnBrk="1" hangingPunct="1"/>
            <a:r>
              <a:rPr lang="es-CO" sz="1000" dirty="0" smtClean="0"/>
              <a:t>Hoy la industria del Bienestar totaliza 200 billones de dólares en ventas y para el 2010 crecerá a 1 trillón de dólares. Para los que no son muy aficionados a las matemáticas eso representa un 500% de crecimiento. Ahora, tal vez se estén preguntando ¿Cómo es ese tipo de crecimiento posible? ¿Cómo se puede predecir? Dos palabras: </a:t>
            </a:r>
            <a:r>
              <a:rPr lang="es-CO" sz="1000" b="1" dirty="0" err="1" smtClean="0"/>
              <a:t>Baby</a:t>
            </a:r>
            <a:r>
              <a:rPr lang="es-CO" sz="1000" b="1" dirty="0" smtClean="0"/>
              <a:t> </a:t>
            </a:r>
            <a:r>
              <a:rPr lang="es-CO" sz="1000" b="1" dirty="0" err="1" smtClean="0"/>
              <a:t>Boomers</a:t>
            </a:r>
            <a:r>
              <a:rPr lang="es-CO" sz="1000" dirty="0" smtClean="0"/>
              <a:t>.</a:t>
            </a:r>
          </a:p>
          <a:p>
            <a:pPr eaLnBrk="1" hangingPunct="1"/>
            <a:r>
              <a:rPr lang="es-CO" sz="1000" dirty="0" smtClean="0"/>
              <a:t>Por los pasados 20 años los </a:t>
            </a:r>
            <a:r>
              <a:rPr lang="es-CO" sz="1000" dirty="0" err="1" smtClean="0"/>
              <a:t>Baby</a:t>
            </a:r>
            <a:r>
              <a:rPr lang="es-CO" sz="1000" dirty="0" smtClean="0"/>
              <a:t> </a:t>
            </a:r>
            <a:r>
              <a:rPr lang="es-CO" sz="1000" dirty="0" err="1" smtClean="0"/>
              <a:t>Boomers</a:t>
            </a:r>
            <a:r>
              <a:rPr lang="es-CO" sz="1000" dirty="0" smtClean="0"/>
              <a:t> han dirigido nuestras economías, ellos ya han sido responsables del crecimiento de las industrias de la construcción, los automóviles, la computadora personal y la Internet. Ahora tienen entre 37 y 55 años, eso significa que están en sus años más productivos a nivel económico, tienen más dinero y más poder adquisitivo. Los “</a:t>
            </a:r>
            <a:r>
              <a:rPr lang="es-CO" sz="1000" dirty="0" err="1" smtClean="0"/>
              <a:t>Boomers</a:t>
            </a:r>
            <a:r>
              <a:rPr lang="es-CO" sz="1000" dirty="0" smtClean="0"/>
              <a:t>” y las cosas que ellos quieren ya representan 5 Trillones de los 10 Trillones de la economía Norteamericana. Y a pesar de que son e 30% de la población, ellos representan el 50% del producto interno bruto. Y más importante aún, ellos van añadir 1 Trillón de dólares más a la economía buscado algo que quieren más que un condominio, un auto deportivo o una computadora, SU JUVENTUD!!</a:t>
            </a:r>
          </a:p>
          <a:p>
            <a:pPr eaLnBrk="1" hangingPunct="1"/>
            <a:r>
              <a:rPr lang="es-CO" sz="1000" dirty="0" smtClean="0"/>
              <a:t>Por eso la industria de productos orientada al antienvejecimiento, salud, vitalidad y juventud es la próxima gran cosa que esta por venir. Y no solo ocurrirá en USA, sino también en Europa, Asia y Latinoamérica. Esto es una increíble oportunidad para aquellos que la vean y hagan algo al respecto.</a:t>
            </a:r>
          </a:p>
          <a:p>
            <a:pPr eaLnBrk="1" hangingPunct="1"/>
            <a:r>
              <a:rPr lang="es-CO" sz="1000" dirty="0" smtClean="0"/>
              <a:t>Mirando hacia atrás en lo que sabemos ahora, ¿Habría comprado cuando Bill Gates estaba vendiendo acciones de Microsoft por 15 centavos? ¿Cuántos de ustedes compraron acciones de Microsoft en 1980? Obviamente ninguno, porque sino no estarían sentados aquí el día de hoy. </a:t>
            </a:r>
          </a:p>
          <a:p>
            <a:pPr eaLnBrk="1" hangingPunct="1"/>
            <a:r>
              <a:rPr lang="es-CO" sz="1000" dirty="0" smtClean="0"/>
              <a:t>Entonces, ¿como  tomamos ganancias del crecimiento que sabemos tomará lugar en la industria del Bienestar?. </a:t>
            </a:r>
            <a:r>
              <a:rPr lang="es-ES_tradnl" altLang="es-ES_tradnl" sz="1000" dirty="0" smtClean="0"/>
              <a:t>……….(siguiente)</a:t>
            </a:r>
          </a:p>
          <a:p>
            <a:pPr eaLnBrk="1" hangingPunct="1"/>
            <a:r>
              <a:rPr lang="es-CO" sz="1000" dirty="0"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0" i="0" u="none" strike="noStrike" kern="1200" baseline="0" dirty="0" smtClean="0">
                <a:solidFill>
                  <a:schemeClr val="tx1"/>
                </a:solidFill>
                <a:latin typeface="Arial" charset="0"/>
                <a:ea typeface="+mn-ea"/>
                <a:cs typeface="Arial" charset="0"/>
              </a:rPr>
              <a:t>Para garantizar la excelencia de sus productos, Herbalife cuenta con modernos centros de investigación en donde científicos de clase mundial supervisan el desarrollo de sus fórmulas, investigando los beneficios nutricionales de cada ingrediente botánico y estableciendo los avances más prometedores en la ciencia de la nutrición. </a:t>
            </a:r>
          </a:p>
          <a:p>
            <a:endParaRPr lang="es-PE" sz="1200" b="0" i="0" u="none" strike="noStrike" kern="1200" baseline="0" dirty="0" smtClean="0">
              <a:solidFill>
                <a:schemeClr val="tx1"/>
              </a:solidFill>
              <a:latin typeface="Arial" charset="0"/>
              <a:ea typeface="+mn-ea"/>
              <a:cs typeface="Arial" charset="0"/>
            </a:endParaRPr>
          </a:p>
          <a:p>
            <a:r>
              <a:rPr lang="es-PE" sz="1200" b="0" i="0" u="none" strike="noStrike" kern="1200" baseline="0" dirty="0" smtClean="0">
                <a:solidFill>
                  <a:schemeClr val="tx1"/>
                </a:solidFill>
                <a:latin typeface="Arial" charset="0"/>
                <a:ea typeface="+mn-ea"/>
                <a:cs typeface="Arial" charset="0"/>
              </a:rPr>
              <a:t>Los científicos que lideran el proceso de desarrollo de los productos Herbalife son reconocidos expertos en los campos de la medicina, la nutrición y el deporte, quienes además guían el aprendizaje de los Distribuidores Independientes Herbalife sobre los principios de la buena nutrición, la actividad física y un estilo de vida saludable.</a:t>
            </a:r>
            <a:endParaRPr lang="es-PE" dirty="0"/>
          </a:p>
        </p:txBody>
      </p:sp>
      <p:sp>
        <p:nvSpPr>
          <p:cNvPr id="4" name="Slide Number Placeholder 3"/>
          <p:cNvSpPr>
            <a:spLocks noGrp="1"/>
          </p:cNvSpPr>
          <p:nvPr>
            <p:ph type="sldNum" sz="quarter" idx="10"/>
          </p:nvPr>
        </p:nvSpPr>
        <p:spPr/>
        <p:txBody>
          <a:bodyPr/>
          <a:lstStyle/>
          <a:p>
            <a:pPr>
              <a:defRPr/>
            </a:pPr>
            <a:fld id="{357ECD67-E079-4C39-B7FC-CDFD8E07BD13}" type="slidenum">
              <a:rPr lang="es-ES" smtClean="0"/>
              <a:pPr>
                <a:defRPr/>
              </a:pPr>
              <a:t>7</a:t>
            </a:fld>
            <a:endParaRPr lang="es-ES"/>
          </a:p>
        </p:txBody>
      </p:sp>
    </p:spTree>
    <p:extLst>
      <p:ext uri="{BB962C8B-B14F-4D97-AF65-F5344CB8AC3E}">
        <p14:creationId xmlns:p14="http://schemas.microsoft.com/office/powerpoint/2010/main" val="244101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0" i="0" u="none" strike="noStrike" kern="1200" baseline="0" dirty="0" smtClean="0">
                <a:solidFill>
                  <a:schemeClr val="tx1"/>
                </a:solidFill>
                <a:latin typeface="Arial" charset="0"/>
                <a:ea typeface="+mn-ea"/>
                <a:cs typeface="Arial" charset="0"/>
              </a:rPr>
              <a:t> Hacer referencia a las fotos que respaldan la investigación y ciencia detrás de los productos</a:t>
            </a:r>
          </a:p>
          <a:p>
            <a:pPr marL="171450" indent="-171450">
              <a:buFontTx/>
              <a:buChar char="-"/>
            </a:pPr>
            <a:r>
              <a:rPr lang="es-PE" sz="1200" b="0" i="0" u="none" strike="noStrike" kern="1200" baseline="0" dirty="0" smtClean="0">
                <a:solidFill>
                  <a:schemeClr val="tx1"/>
                </a:solidFill>
                <a:latin typeface="Arial" charset="0"/>
                <a:ea typeface="+mn-ea"/>
                <a:cs typeface="Arial" charset="0"/>
              </a:rPr>
              <a:t>Laboratorio de Nutrición Celular y Molecular Mark Hughes en la Universidad de California en Los Ángeles, Estados Unidos.</a:t>
            </a:r>
          </a:p>
          <a:p>
            <a:pPr marL="171450" indent="-171450">
              <a:buFontTx/>
              <a:buChar char="-"/>
            </a:pPr>
            <a:r>
              <a:rPr lang="es-PE" sz="1200" b="0" i="0" u="none" strike="noStrike" kern="1200" baseline="0" dirty="0" smtClean="0">
                <a:solidFill>
                  <a:schemeClr val="tx1"/>
                </a:solidFill>
                <a:latin typeface="Arial" charset="0"/>
                <a:ea typeface="+mn-ea"/>
                <a:cs typeface="Arial" charset="0"/>
              </a:rPr>
              <a:t>Antes de salir al mercado, los productos Herbalife son sometidos a pruebas de estabilidad que duran varios meses, así se garantiza que sus beneficios se mantengan durante toda su vida útil.</a:t>
            </a:r>
          </a:p>
          <a:p>
            <a:pPr marL="171450" indent="-171450">
              <a:buFontTx/>
              <a:buChar char="-"/>
            </a:pPr>
            <a:r>
              <a:rPr lang="es-PE" sz="1200" b="0" i="0" u="none" strike="noStrike" kern="1200" baseline="0" dirty="0" smtClean="0">
                <a:solidFill>
                  <a:schemeClr val="tx1"/>
                </a:solidFill>
                <a:latin typeface="Arial" charset="0"/>
                <a:ea typeface="+mn-ea"/>
                <a:cs typeface="Arial" charset="0"/>
              </a:rPr>
              <a:t>Centro Herbalife de Ciencia y Productos en Los Ángeles, Estados Unidos.</a:t>
            </a:r>
          </a:p>
          <a:p>
            <a:pPr marL="171450" indent="-171450">
              <a:buFontTx/>
              <a:buChar char="-"/>
            </a:pPr>
            <a:endParaRPr lang="es-PE" sz="1200" b="0" i="0" u="none" strike="noStrike" kern="1200" baseline="0" dirty="0" smtClean="0">
              <a:solidFill>
                <a:schemeClr val="tx1"/>
              </a:solidFill>
              <a:latin typeface="Arial" charset="0"/>
              <a:ea typeface="+mn-ea"/>
              <a:cs typeface="Arial" charset="0"/>
            </a:endParaRPr>
          </a:p>
          <a:p>
            <a:r>
              <a:rPr lang="es-PE" sz="1200" b="0" i="0" u="none" strike="noStrike" kern="1200" baseline="0" dirty="0" smtClean="0">
                <a:solidFill>
                  <a:schemeClr val="tx1"/>
                </a:solidFill>
                <a:latin typeface="Arial" charset="0"/>
                <a:ea typeface="+mn-ea"/>
                <a:cs typeface="Arial" charset="0"/>
              </a:rPr>
              <a:t>Herbalife controla el proceso de fabricación de sus productos asegurando la más alta calidad desde el cultivo de la semilla, hasta la llegada del producto al hogar de cada consumidor.</a:t>
            </a:r>
          </a:p>
          <a:p>
            <a:r>
              <a:rPr lang="es-PE" sz="1200" b="0" i="0" u="none" strike="noStrike" kern="1200" baseline="0" dirty="0" smtClean="0">
                <a:solidFill>
                  <a:schemeClr val="tx1"/>
                </a:solidFill>
                <a:latin typeface="Arial" charset="0"/>
                <a:ea typeface="+mn-ea"/>
                <a:cs typeface="Arial" charset="0"/>
              </a:rPr>
              <a:t>La infraestructura incluye nuestra propia planta de extracción de botánicos y dos plantas de manufactura, las cuales están diseñadas para exceder las normas de fabricación más exigentes de la industria.</a:t>
            </a:r>
            <a:endParaRPr lang="es-PE" dirty="0"/>
          </a:p>
        </p:txBody>
      </p:sp>
      <p:sp>
        <p:nvSpPr>
          <p:cNvPr id="4" name="Slide Number Placeholder 3"/>
          <p:cNvSpPr>
            <a:spLocks noGrp="1"/>
          </p:cNvSpPr>
          <p:nvPr>
            <p:ph type="sldNum" sz="quarter" idx="10"/>
          </p:nvPr>
        </p:nvSpPr>
        <p:spPr/>
        <p:txBody>
          <a:bodyPr/>
          <a:lstStyle/>
          <a:p>
            <a:pPr>
              <a:defRPr/>
            </a:pPr>
            <a:fld id="{357ECD67-E079-4C39-B7FC-CDFD8E07BD13}" type="slidenum">
              <a:rPr lang="es-ES" smtClean="0"/>
              <a:pPr>
                <a:defRPr/>
              </a:pPr>
              <a:t>8</a:t>
            </a:fld>
            <a:endParaRPr lang="es-ES"/>
          </a:p>
        </p:txBody>
      </p:sp>
    </p:spTree>
    <p:extLst>
      <p:ext uri="{BB962C8B-B14F-4D97-AF65-F5344CB8AC3E}">
        <p14:creationId xmlns:p14="http://schemas.microsoft.com/office/powerpoint/2010/main" val="3202729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defRPr/>
            </a:pPr>
            <a:r>
              <a:rPr lang="es-ES" sz="2400" dirty="0" smtClean="0"/>
              <a:t>70%</a:t>
            </a:r>
            <a:r>
              <a:rPr lang="es-ES" sz="2000" b="0" dirty="0" smtClean="0"/>
              <a:t> Causas de muerte:</a:t>
            </a:r>
            <a:endParaRPr lang="es-ES" sz="2400" b="0" dirty="0" smtClean="0"/>
          </a:p>
          <a:p>
            <a:pPr>
              <a:spcBef>
                <a:spcPct val="50000"/>
              </a:spcBef>
              <a:defRPr/>
            </a:pPr>
            <a:r>
              <a:rPr lang="es-ES" sz="1200" b="0" dirty="0" smtClean="0"/>
              <a:t>Accidentes </a:t>
            </a:r>
            <a:r>
              <a:rPr lang="es-ES" sz="1200" b="0" dirty="0" err="1" smtClean="0"/>
              <a:t>cardio</a:t>
            </a:r>
            <a:r>
              <a:rPr lang="es-ES" sz="1200" b="0" dirty="0" smtClean="0"/>
              <a:t> - vasculares, Accidentes cerebro-vasculares, Cáncer, Enfermedades crónicas.                                                          </a:t>
            </a:r>
          </a:p>
          <a:p>
            <a:pPr>
              <a:spcBef>
                <a:spcPct val="50000"/>
              </a:spcBef>
              <a:defRPr/>
            </a:pPr>
            <a:r>
              <a:rPr lang="es-ES" sz="2000" b="0" dirty="0" smtClean="0">
                <a:solidFill>
                  <a:srgbClr val="FF0000"/>
                </a:solidFill>
              </a:rPr>
              <a:t>&gt; </a:t>
            </a:r>
            <a:r>
              <a:rPr lang="es-ES" sz="2400" dirty="0" smtClean="0">
                <a:solidFill>
                  <a:srgbClr val="FF0000"/>
                </a:solidFill>
              </a:rPr>
              <a:t>50%</a:t>
            </a:r>
            <a:r>
              <a:rPr lang="es-ES" sz="2000" b="0" dirty="0" smtClean="0">
                <a:solidFill>
                  <a:srgbClr val="FF0000"/>
                </a:solidFill>
              </a:rPr>
              <a:t> </a:t>
            </a:r>
            <a:r>
              <a:rPr lang="es-ES" sz="1200" b="0" dirty="0" smtClean="0">
                <a:solidFill>
                  <a:srgbClr val="FF0000"/>
                </a:solidFill>
              </a:rPr>
              <a:t>Por malos hábitos alimenticios.</a:t>
            </a:r>
          </a:p>
          <a:p>
            <a:pPr>
              <a:spcBef>
                <a:spcPct val="50000"/>
              </a:spcBef>
              <a:defRPr/>
            </a:pPr>
            <a:r>
              <a:rPr lang="es-ES" sz="2400" dirty="0" smtClean="0"/>
              <a:t>70%</a:t>
            </a:r>
            <a:r>
              <a:rPr lang="es-ES" sz="2000" b="0" dirty="0" smtClean="0"/>
              <a:t> Consultas médicas</a:t>
            </a:r>
          </a:p>
          <a:p>
            <a:pPr>
              <a:spcBef>
                <a:spcPct val="50000"/>
              </a:spcBef>
              <a:defRPr/>
            </a:pPr>
            <a:r>
              <a:rPr lang="es-ES" sz="1200" b="0" dirty="0" smtClean="0"/>
              <a:t>están relacionadas con la alimentación.</a:t>
            </a:r>
          </a:p>
          <a:p>
            <a:pPr>
              <a:spcBef>
                <a:spcPct val="50000"/>
              </a:spcBef>
              <a:defRPr/>
            </a:pPr>
            <a:endParaRPr lang="es-ES" sz="700" b="0" dirty="0" smtClean="0"/>
          </a:p>
          <a:p>
            <a:pPr>
              <a:spcBef>
                <a:spcPct val="50000"/>
              </a:spcBef>
              <a:defRPr/>
            </a:pPr>
            <a:r>
              <a:rPr lang="es-ES" sz="2000" b="0" dirty="0" smtClean="0"/>
              <a:t>Solo el </a:t>
            </a:r>
            <a:r>
              <a:rPr lang="es-ES" sz="2400" dirty="0" smtClean="0"/>
              <a:t>2%</a:t>
            </a:r>
            <a:r>
              <a:rPr lang="es-ES" sz="1200" b="0" dirty="0" smtClean="0"/>
              <a:t> Tiene una nutrición óptima.</a:t>
            </a:r>
          </a:p>
          <a:p>
            <a:endParaRPr lang="es-PE" dirty="0"/>
          </a:p>
        </p:txBody>
      </p:sp>
      <p:sp>
        <p:nvSpPr>
          <p:cNvPr id="4" name="Slide Number Placeholder 3"/>
          <p:cNvSpPr>
            <a:spLocks noGrp="1"/>
          </p:cNvSpPr>
          <p:nvPr>
            <p:ph type="sldNum" sz="quarter" idx="10"/>
          </p:nvPr>
        </p:nvSpPr>
        <p:spPr/>
        <p:txBody>
          <a:bodyPr/>
          <a:lstStyle/>
          <a:p>
            <a:pPr>
              <a:defRPr/>
            </a:pPr>
            <a:fld id="{357ECD67-E079-4C39-B7FC-CDFD8E07BD13}" type="slidenum">
              <a:rPr lang="es-ES" smtClean="0">
                <a:solidFill>
                  <a:prstClr val="black"/>
                </a:solidFill>
              </a:rPr>
              <a:pPr>
                <a:defRPr/>
              </a:pPr>
              <a:t>10</a:t>
            </a:fld>
            <a:endParaRPr lang="es-ES">
              <a:solidFill>
                <a:prstClr val="black"/>
              </a:solidFill>
            </a:endParaRPr>
          </a:p>
        </p:txBody>
      </p:sp>
    </p:spTree>
    <p:extLst>
      <p:ext uri="{BB962C8B-B14F-4D97-AF65-F5344CB8AC3E}">
        <p14:creationId xmlns:p14="http://schemas.microsoft.com/office/powerpoint/2010/main" val="68043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p>
            <a:fld id="{B275724E-8E6D-45D6-BE1C-18E76A935A19}" type="slidenum">
              <a:rPr lang="es-ES" smtClean="0"/>
              <a:pPr/>
              <a:t>16</a:t>
            </a:fld>
            <a:endParaRPr lang="es-ES" smtClean="0"/>
          </a:p>
        </p:txBody>
      </p:sp>
      <p:sp>
        <p:nvSpPr>
          <p:cNvPr id="107522"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Antes de comenzar</a:t>
            </a:r>
            <a:r>
              <a:rPr lang="es-PE" baseline="0" dirty="0" smtClean="0"/>
              <a:t> esta presentación pasar el video ‘Usar, llevar y hablar’ de Mark Hughes.</a:t>
            </a:r>
            <a:endParaRPr lang="es-PE" dirty="0"/>
          </a:p>
        </p:txBody>
      </p:sp>
      <p:sp>
        <p:nvSpPr>
          <p:cNvPr id="4" name="Slide Number Placeholder 3"/>
          <p:cNvSpPr>
            <a:spLocks noGrp="1"/>
          </p:cNvSpPr>
          <p:nvPr>
            <p:ph type="sldNum" sz="quarter" idx="10"/>
          </p:nvPr>
        </p:nvSpPr>
        <p:spPr/>
        <p:txBody>
          <a:bodyPr/>
          <a:lstStyle/>
          <a:p>
            <a:pPr>
              <a:defRPr/>
            </a:pPr>
            <a:fld id="{357ECD67-E079-4C39-B7FC-CDFD8E07BD13}" type="slidenum">
              <a:rPr lang="es-ES" smtClean="0"/>
              <a:pPr>
                <a:defRPr/>
              </a:pPr>
              <a:t>18</a:t>
            </a:fld>
            <a:endParaRPr lang="es-ES"/>
          </a:p>
        </p:txBody>
      </p:sp>
    </p:spTree>
    <p:extLst>
      <p:ext uri="{BB962C8B-B14F-4D97-AF65-F5344CB8AC3E}">
        <p14:creationId xmlns:p14="http://schemas.microsoft.com/office/powerpoint/2010/main" val="2467783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2143126" y="695325"/>
            <a:ext cx="2571750" cy="3429000"/>
          </a:xfrm>
          <a:prstGeom prst="rect">
            <a:avLst/>
          </a:prstGeom>
          <a:solidFill>
            <a:srgbClr val="FFFFFF"/>
          </a:solidFill>
          <a:ln w="9360">
            <a:solidFill>
              <a:srgbClr val="000000"/>
            </a:solidFill>
            <a:miter lim="800000"/>
            <a:headEnd/>
            <a:tailEnd/>
          </a:ln>
        </p:spPr>
        <p:txBody>
          <a:bodyPr wrap="none" lIns="91430" tIns="45715" rIns="91430" bIns="45715" anchor="ct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a:buClr>
                <a:srgbClr val="000000"/>
              </a:buClr>
              <a:buSzPct val="100000"/>
              <a:buFont typeface="Arial" pitchFamily="34" charset="0"/>
              <a:buNone/>
            </a:pPr>
            <a:endParaRPr lang="es-CO" sz="1800" u="none"/>
          </a:p>
        </p:txBody>
      </p:sp>
      <p:sp>
        <p:nvSpPr>
          <p:cNvPr id="75779" name="Rectangle 2"/>
          <p:cNvSpPr>
            <a:spLocks noGrp="1" noChangeArrowheads="1"/>
          </p:cNvSpPr>
          <p:nvPr>
            <p:ph type="body"/>
          </p:nvPr>
        </p:nvSpPr>
        <p:spPr>
          <a:xfrm>
            <a:off x="685800" y="4343401"/>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O"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9F0F6898-33D0-4BD9-A99F-336FE0766417}" type="slidenum">
              <a:rPr lang="es-ES" smtClean="0"/>
              <a:pPr/>
              <a:t>29</a:t>
            </a:fld>
            <a:endParaRPr lang="es-ES" smtClean="0"/>
          </a:p>
        </p:txBody>
      </p:sp>
      <p:sp>
        <p:nvSpPr>
          <p:cNvPr id="327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2E299D6-4022-4F48-8B29-A7CA1D378052}" type="slidenum">
              <a:rPr lang="es-ES" sz="1200" b="0">
                <a:latin typeface="Times New Roman" pitchFamily="18" charset="0"/>
              </a:rPr>
              <a:pPr algn="r"/>
              <a:t>29</a:t>
            </a:fld>
            <a:endParaRPr lang="es-ES" sz="1200" b="0">
              <a:latin typeface="Times New Roman" pitchFamily="18" charset="0"/>
            </a:endParaRPr>
          </a:p>
        </p:txBody>
      </p:sp>
      <p:sp>
        <p:nvSpPr>
          <p:cNvPr id="32771" name="Rectangle 2"/>
          <p:cNvSpPr>
            <a:spLocks noGrp="1" noRot="1" noChangeAspect="1" noChangeArrowheads="1" noTextEdit="1"/>
          </p:cNvSpPr>
          <p:nvPr>
            <p:ph type="sldImg"/>
          </p:nvPr>
        </p:nvSpPr>
        <p:spPr>
          <a:xfrm>
            <a:off x="1144588" y="685800"/>
            <a:ext cx="4572000" cy="3429000"/>
          </a:xfrm>
          <a:ln/>
        </p:spPr>
      </p:sp>
      <p:sp>
        <p:nvSpPr>
          <p:cNvPr id="32772" name="Rectangle 3"/>
          <p:cNvSpPr>
            <a:spLocks noGrp="1" noChangeArrowheads="1"/>
          </p:cNvSpPr>
          <p:nvPr>
            <p:ph type="body" idx="1"/>
          </p:nvPr>
        </p:nvSpPr>
        <p:spPr>
          <a:xfrm>
            <a:off x="914400" y="4343400"/>
            <a:ext cx="5029200" cy="4114800"/>
          </a:xfrm>
          <a:noFill/>
          <a:ln/>
        </p:spPr>
        <p:txBody>
          <a:bodyPr/>
          <a:lstStyle/>
          <a:p>
            <a:pPr eaLnBrk="1" hangingPunct="1"/>
            <a:endParaRPr lang="es-CO"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tabla">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id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ítulo, 1 objeto y 2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ítulo y 4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P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P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30268807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P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335774287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6606653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P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PE"/>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38557717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s-PE"/>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137745329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PE"/>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s-PE"/>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239991853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s-PE"/>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1453014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PE"/>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2504355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PE"/>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4290366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2690770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t>02/06/2016</a:t>
            </a:fld>
            <a:endParaRPr lang="es-P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t>‹#›</a:t>
            </a:fld>
            <a:endParaRPr lang="es-PE"/>
          </a:p>
        </p:txBody>
      </p:sp>
    </p:spTree>
    <p:extLst>
      <p:ext uri="{BB962C8B-B14F-4D97-AF65-F5344CB8AC3E}">
        <p14:creationId xmlns:p14="http://schemas.microsoft.com/office/powerpoint/2010/main" val="168580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147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prstGeom prst="rect">
            <a:avLst/>
          </a:prstGeom>
        </p:spPr>
        <p:txBody>
          <a:bodyPr/>
          <a:lstStyle/>
          <a:p>
            <a:r>
              <a:rPr lang="en-US" smtClean="0"/>
              <a:t>Click to edit Master title style</a:t>
            </a:r>
            <a:endParaRPr lang="es-BO"/>
          </a:p>
        </p:txBody>
      </p:sp>
      <p:sp>
        <p:nvSpPr>
          <p:cNvPr id="3" name="Text Placeholder 2"/>
          <p:cNvSpPr>
            <a:spLocks noGrp="1"/>
          </p:cNvSpPr>
          <p:nvPr>
            <p:ph type="body" sz="half" idx="1"/>
          </p:nvPr>
        </p:nvSpPr>
        <p:spPr>
          <a:xfrm>
            <a:off x="457200" y="1219200"/>
            <a:ext cx="2538413" cy="19827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BO"/>
          </a:p>
        </p:txBody>
      </p:sp>
      <p:sp>
        <p:nvSpPr>
          <p:cNvPr id="4" name="Content Placeholder 3"/>
          <p:cNvSpPr>
            <a:spLocks noGrp="1"/>
          </p:cNvSpPr>
          <p:nvPr>
            <p:ph sz="half" idx="2"/>
          </p:nvPr>
        </p:nvSpPr>
        <p:spPr>
          <a:xfrm>
            <a:off x="3148013" y="1219200"/>
            <a:ext cx="2540000" cy="19827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BO"/>
          </a:p>
        </p:txBody>
      </p:sp>
      <p:sp>
        <p:nvSpPr>
          <p:cNvPr id="5" name="Rectangle 6"/>
          <p:cNvSpPr>
            <a:spLocks noGrp="1" noChangeArrowheads="1"/>
          </p:cNvSpPr>
          <p:nvPr>
            <p:ph type="sldNum" sz="quarter" idx="10"/>
          </p:nvPr>
        </p:nvSpPr>
        <p:spPr>
          <a:xfrm>
            <a:off x="3505200" y="6400800"/>
            <a:ext cx="2133600" cy="323850"/>
          </a:xfrm>
          <a:prstGeom prst="rect">
            <a:avLst/>
          </a:prstGeom>
          <a:ln/>
        </p:spPr>
        <p:txBody>
          <a:bodyPr/>
          <a:lstStyle>
            <a:lvl1pPr>
              <a:defRPr/>
            </a:lvl1pPr>
          </a:lstStyle>
          <a:p>
            <a:pPr>
              <a:defRPr/>
            </a:pPr>
            <a:fld id="{4224A6AB-8042-4CB2-AB3A-2FE4445EDF3D}" type="slidenum">
              <a:rPr lang="en-US"/>
              <a:pPr>
                <a:defRPr/>
              </a:pPr>
              <a:t>‹#›</a:t>
            </a:fld>
            <a:endParaRPr lang="en-US"/>
          </a:p>
        </p:txBody>
      </p:sp>
    </p:spTree>
    <p:extLst>
      <p:ext uri="{BB962C8B-B14F-4D97-AF65-F5344CB8AC3E}">
        <p14:creationId xmlns:p14="http://schemas.microsoft.com/office/powerpoint/2010/main" val="3080597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P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P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3413248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P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1272451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2878039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P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3082817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124892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PE"/>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3299165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12362549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1670835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399521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1377234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3B0276-76AB-45EF-A39F-9534B2246B82}" type="datetimeFigureOut">
              <a:rPr lang="es-PE" smtClean="0">
                <a:solidFill>
                  <a:prstClr val="black"/>
                </a:solidFill>
              </a:rPr>
              <a:pPr/>
              <a:t>02/06/2016</a:t>
            </a:fld>
            <a:endParaRPr lang="es-P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PE">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EAFCCAB-0952-48BE-B579-FF845BFBE982}" type="slidenum">
              <a:rPr lang="es-PE" smtClean="0">
                <a:solidFill>
                  <a:prstClr val="black"/>
                </a:solidFill>
              </a:rPr>
              <a:pPr/>
              <a:t>‹#›</a:t>
            </a:fld>
            <a:endParaRPr lang="es-PE">
              <a:solidFill>
                <a:prstClr val="black"/>
              </a:solidFill>
            </a:endParaRPr>
          </a:p>
        </p:txBody>
      </p:sp>
    </p:spTree>
    <p:extLst>
      <p:ext uri="{BB962C8B-B14F-4D97-AF65-F5344CB8AC3E}">
        <p14:creationId xmlns:p14="http://schemas.microsoft.com/office/powerpoint/2010/main" val="15689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880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png"/><Relationship Id="rId2" Type="http://schemas.openxmlformats.org/officeDocument/2006/relationships/slideLayout" Target="../slideLayouts/slideLayout18.xml"/><Relationship Id="rId16" Type="http://schemas.openxmlformats.org/officeDocument/2006/relationships/image" Target="../media/image3.e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18"/>
          <a:stretch>
            <a:fillRect/>
          </a:stretch>
        </p:blipFill>
        <p:spPr>
          <a:xfrm>
            <a:off x="-36512" y="-27384"/>
            <a:ext cx="9180512" cy="6950781"/>
          </a:xfrm>
          <a:prstGeom prst="rect">
            <a:avLst/>
          </a:prstGeom>
        </p:spPr>
      </p:pic>
      <p:grpSp>
        <p:nvGrpSpPr>
          <p:cNvPr id="3" name="Group 2"/>
          <p:cNvGrpSpPr/>
          <p:nvPr userDrawn="1"/>
        </p:nvGrpSpPr>
        <p:grpSpPr>
          <a:xfrm>
            <a:off x="6660232" y="4581128"/>
            <a:ext cx="1944216" cy="1944216"/>
            <a:chOff x="6660232" y="4581128"/>
            <a:chExt cx="1944216" cy="1944216"/>
          </a:xfrm>
        </p:grpSpPr>
        <p:sp>
          <p:nvSpPr>
            <p:cNvPr id="4" name="Oval 3"/>
            <p:cNvSpPr/>
            <p:nvPr userDrawn="1"/>
          </p:nvSpPr>
          <p:spPr bwMode="auto">
            <a:xfrm>
              <a:off x="6660232" y="4581128"/>
              <a:ext cx="1944216" cy="1944216"/>
            </a:xfrm>
            <a:prstGeom prst="ellipse">
              <a:avLst/>
            </a:prstGeom>
            <a:solidFill>
              <a:srgbClr val="7CBC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E" sz="1800" b="1" i="0" u="none" strike="noStrike" cap="none" normalizeH="0" baseline="0" smtClean="0">
                <a:ln>
                  <a:noFill/>
                </a:ln>
                <a:solidFill>
                  <a:schemeClr val="tx1"/>
                </a:solidFill>
                <a:effectLst/>
                <a:latin typeface="Arial" charset="0"/>
                <a:cs typeface="Arial" charset="0"/>
              </a:endParaRPr>
            </a:p>
          </p:txBody>
        </p:sp>
        <p:pic>
          <p:nvPicPr>
            <p:cNvPr id="5" name="Picture 2"/>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6876256" y="5295170"/>
              <a:ext cx="1512168" cy="62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91" r:id="rId1"/>
    <p:sldLayoutId id="2147483679" r:id="rId2"/>
    <p:sldLayoutId id="2147483678" r:id="rId3"/>
    <p:sldLayoutId id="2147483677" r:id="rId4"/>
    <p:sldLayoutId id="2147483676" r:id="rId5"/>
    <p:sldLayoutId id="2147483675" r:id="rId6"/>
    <p:sldLayoutId id="2147483674" r:id="rId7"/>
    <p:sldLayoutId id="2147483673" r:id="rId8"/>
    <p:sldLayoutId id="2147483672" r:id="rId9"/>
    <p:sldLayoutId id="2147483671" r:id="rId10"/>
    <p:sldLayoutId id="2147483670" r:id="rId11"/>
    <p:sldLayoutId id="2147483692" r:id="rId12"/>
    <p:sldLayoutId id="2147483693" r:id="rId13"/>
    <p:sldLayoutId id="2147483694" r:id="rId14"/>
    <p:sldLayoutId id="2147483695" r:id="rId15"/>
    <p:sldLayoutId id="2147483669" r:id="rId1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rtl="0" eaLnBrk="0" fontAlgn="base" hangingPunct="0">
        <a:spcBef>
          <a:spcPct val="0"/>
        </a:spcBef>
        <a:spcAft>
          <a:spcPct val="0"/>
        </a:spcAft>
        <a:defRPr sz="4400" b="1">
          <a:ln w="19050">
            <a:solidFill>
              <a:schemeClr val="tx2">
                <a:tint val="1000"/>
              </a:schemeClr>
            </a:solidFill>
            <a:prstDash val="solid"/>
          </a:ln>
          <a:solidFill>
            <a:srgbClr val="9BBB59"/>
          </a:solidFill>
          <a:effectLst>
            <a:outerShdw blurRad="50000" dist="50800" dir="7500000" algn="tl">
              <a:srgbClr val="000000">
                <a:shade val="5000"/>
                <a:alpha val="35000"/>
              </a:srgbClr>
            </a:outerShdw>
            <a:reflection blurRad="6350" stA="60000" endA="900" endPos="60000" dist="29997" dir="5400000" sy="-100000" algn="bl" rotWithShape="0"/>
          </a:effectLst>
          <a:latin typeface="+mj-lt"/>
          <a:ea typeface="+mj-ea"/>
          <a:cs typeface="+mj-cs"/>
        </a:defRPr>
      </a:lvl1pPr>
      <a:lvl2pPr algn="l" rtl="0" eaLnBrk="0" fontAlgn="base" hangingPunct="0">
        <a:spcBef>
          <a:spcPct val="0"/>
        </a:spcBef>
        <a:spcAft>
          <a:spcPct val="0"/>
        </a:spcAft>
        <a:defRPr sz="4400" b="1">
          <a:solidFill>
            <a:srgbClr val="9BBB59"/>
          </a:solidFill>
          <a:effectLst>
            <a:outerShdw blurRad="38100" dist="38100" dir="2700000" algn="tl">
              <a:srgbClr val="C0C0C0"/>
            </a:outerShdw>
          </a:effectLst>
          <a:latin typeface="Arial" charset="0"/>
          <a:cs typeface="Arial" charset="0"/>
        </a:defRPr>
      </a:lvl2pPr>
      <a:lvl3pPr algn="l" rtl="0" eaLnBrk="0" fontAlgn="base" hangingPunct="0">
        <a:spcBef>
          <a:spcPct val="0"/>
        </a:spcBef>
        <a:spcAft>
          <a:spcPct val="0"/>
        </a:spcAft>
        <a:defRPr sz="4400" b="1">
          <a:solidFill>
            <a:srgbClr val="9BBB59"/>
          </a:solidFill>
          <a:effectLst>
            <a:outerShdw blurRad="38100" dist="38100" dir="2700000" algn="tl">
              <a:srgbClr val="C0C0C0"/>
            </a:outerShdw>
          </a:effectLst>
          <a:latin typeface="Arial" charset="0"/>
          <a:cs typeface="Arial" charset="0"/>
        </a:defRPr>
      </a:lvl3pPr>
      <a:lvl4pPr algn="l" rtl="0" eaLnBrk="0" fontAlgn="base" hangingPunct="0">
        <a:spcBef>
          <a:spcPct val="0"/>
        </a:spcBef>
        <a:spcAft>
          <a:spcPct val="0"/>
        </a:spcAft>
        <a:defRPr sz="4400" b="1">
          <a:solidFill>
            <a:srgbClr val="9BBB59"/>
          </a:solidFill>
          <a:effectLst>
            <a:outerShdw blurRad="38100" dist="38100" dir="2700000" algn="tl">
              <a:srgbClr val="C0C0C0"/>
            </a:outerShdw>
          </a:effectLst>
          <a:latin typeface="Arial" charset="0"/>
          <a:cs typeface="Arial" charset="0"/>
        </a:defRPr>
      </a:lvl4pPr>
      <a:lvl5pPr algn="l" rtl="0" eaLnBrk="0" fontAlgn="base" hangingPunct="0">
        <a:spcBef>
          <a:spcPct val="0"/>
        </a:spcBef>
        <a:spcAft>
          <a:spcPct val="0"/>
        </a:spcAft>
        <a:defRPr sz="4400" b="1">
          <a:solidFill>
            <a:srgbClr val="9BBB59"/>
          </a:solidFill>
          <a:effectLst>
            <a:outerShdw blurRad="38100" dist="38100" dir="2700000" algn="tl">
              <a:srgbClr val="C0C0C0"/>
            </a:outerShdw>
          </a:effectLst>
          <a:latin typeface="Arial" charset="0"/>
          <a:cs typeface="Arial" charset="0"/>
        </a:defRPr>
      </a:lvl5pPr>
      <a:lvl6pPr marL="457200" algn="l" rtl="0" fontAlgn="base">
        <a:spcBef>
          <a:spcPct val="0"/>
        </a:spcBef>
        <a:spcAft>
          <a:spcPct val="0"/>
        </a:spcAft>
        <a:defRPr sz="4400" b="1">
          <a:solidFill>
            <a:schemeClr val="bg1"/>
          </a:solidFill>
          <a:effectLst>
            <a:outerShdw blurRad="38100" dist="38100" dir="2700000" algn="tl">
              <a:srgbClr val="C0C0C0"/>
            </a:outerShdw>
          </a:effectLst>
          <a:latin typeface="Arial" charset="0"/>
          <a:cs typeface="Arial" charset="0"/>
        </a:defRPr>
      </a:lvl6pPr>
      <a:lvl7pPr marL="914400" algn="l" rtl="0" fontAlgn="base">
        <a:spcBef>
          <a:spcPct val="0"/>
        </a:spcBef>
        <a:spcAft>
          <a:spcPct val="0"/>
        </a:spcAft>
        <a:defRPr sz="4400" b="1">
          <a:solidFill>
            <a:schemeClr val="bg1"/>
          </a:solidFill>
          <a:effectLst>
            <a:outerShdw blurRad="38100" dist="38100" dir="2700000" algn="tl">
              <a:srgbClr val="C0C0C0"/>
            </a:outerShdw>
          </a:effectLst>
          <a:latin typeface="Arial" charset="0"/>
          <a:cs typeface="Arial" charset="0"/>
        </a:defRPr>
      </a:lvl7pPr>
      <a:lvl8pPr marL="1371600" algn="l" rtl="0" fontAlgn="base">
        <a:spcBef>
          <a:spcPct val="0"/>
        </a:spcBef>
        <a:spcAft>
          <a:spcPct val="0"/>
        </a:spcAft>
        <a:defRPr sz="4400" b="1">
          <a:solidFill>
            <a:schemeClr val="bg1"/>
          </a:solidFill>
          <a:effectLst>
            <a:outerShdw blurRad="38100" dist="38100" dir="2700000" algn="tl">
              <a:srgbClr val="C0C0C0"/>
            </a:outerShdw>
          </a:effectLst>
          <a:latin typeface="Arial" charset="0"/>
          <a:cs typeface="Arial" charset="0"/>
        </a:defRPr>
      </a:lvl8pPr>
      <a:lvl9pPr marL="1828800" algn="l" rtl="0" fontAlgn="base">
        <a:spcBef>
          <a:spcPct val="0"/>
        </a:spcBef>
        <a:spcAft>
          <a:spcPct val="0"/>
        </a:spcAft>
        <a:defRPr sz="4400" b="1">
          <a:solidFill>
            <a:schemeClr val="bg1"/>
          </a:solidFill>
          <a:effectLst>
            <a:outerShdw blurRad="38100" dist="38100" dir="2700000" algn="tl">
              <a:srgbClr val="C0C0C0"/>
            </a:outerShdw>
          </a:effectLst>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0000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rgbClr val="000000"/>
          </a:solidFill>
          <a:latin typeface="Calibri" pitchFamily="34" charset="0"/>
          <a:cs typeface="+mn-cs"/>
        </a:defRPr>
      </a:lvl2pPr>
      <a:lvl3pPr marL="1143000" indent="-228600" algn="l" rtl="0" eaLnBrk="0" fontAlgn="base" hangingPunct="0">
        <a:spcBef>
          <a:spcPct val="20000"/>
        </a:spcBef>
        <a:spcAft>
          <a:spcPct val="0"/>
        </a:spcAft>
        <a:buChar char="•"/>
        <a:defRPr sz="2400">
          <a:solidFill>
            <a:srgbClr val="000000"/>
          </a:solidFill>
          <a:latin typeface="Calibri" pitchFamily="34" charset="0"/>
          <a:cs typeface="+mn-cs"/>
        </a:defRPr>
      </a:lvl3pPr>
      <a:lvl4pPr marL="1600200" indent="-228600" algn="l" rtl="0" eaLnBrk="0" fontAlgn="base" hangingPunct="0">
        <a:spcBef>
          <a:spcPct val="20000"/>
        </a:spcBef>
        <a:spcAft>
          <a:spcPct val="0"/>
        </a:spcAft>
        <a:buChar char="–"/>
        <a:defRPr sz="2000">
          <a:solidFill>
            <a:srgbClr val="000000"/>
          </a:solidFill>
          <a:latin typeface="Calibri" pitchFamily="34" charset="0"/>
          <a:cs typeface="+mn-cs"/>
        </a:defRPr>
      </a:lvl4pPr>
      <a:lvl5pPr marL="2057400" indent="-228600" algn="l" rtl="0" eaLnBrk="0" fontAlgn="base" hangingPunct="0">
        <a:spcBef>
          <a:spcPct val="20000"/>
        </a:spcBef>
        <a:spcAft>
          <a:spcPct val="0"/>
        </a:spcAft>
        <a:buChar char="»"/>
        <a:defRPr sz="2000">
          <a:solidFill>
            <a:srgbClr val="000000"/>
          </a:solidFill>
          <a:latin typeface="Calibri"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16"/>
          <a:stretch>
            <a:fillRect/>
          </a:stretch>
        </p:blipFill>
        <p:spPr>
          <a:xfrm>
            <a:off x="35496" y="0"/>
            <a:ext cx="9114585" cy="6858000"/>
          </a:xfrm>
          <a:prstGeom prst="rect">
            <a:avLst/>
          </a:prstGeom>
        </p:spPr>
      </p:pic>
      <p:sp>
        <p:nvSpPr>
          <p:cNvPr id="3" name="Rectangle 2"/>
          <p:cNvSpPr/>
          <p:nvPr userDrawn="1"/>
        </p:nvSpPr>
        <p:spPr>
          <a:xfrm>
            <a:off x="7164288" y="6237312"/>
            <a:ext cx="1985793"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Picture 4"/>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t="18755"/>
          <a:stretch/>
        </p:blipFill>
        <p:spPr bwMode="auto">
          <a:xfrm>
            <a:off x="7380312" y="6352736"/>
            <a:ext cx="1489764" cy="4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1510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2" r:id="rId12"/>
    <p:sldLayoutId id="2147483729" r:id="rId13"/>
    <p:sldLayoutId id="2147483730"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rot="5400000">
            <a:off x="708270" y="5123975"/>
            <a:ext cx="58613" cy="1475154"/>
          </a:xfrm>
          <a:prstGeom prst="rect">
            <a:avLst/>
          </a:prstGeom>
          <a:solidFill>
            <a:srgbClr val="9CC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 y="1"/>
            <a:ext cx="9143999" cy="459154"/>
          </a:xfrm>
          <a:prstGeom prst="rect">
            <a:avLst/>
          </a:prstGeom>
          <a:solidFill>
            <a:srgbClr val="63AF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rot="5400000">
            <a:off x="4996961" y="1743821"/>
            <a:ext cx="58615" cy="8235460"/>
          </a:xfrm>
          <a:prstGeom prst="rect">
            <a:avLst/>
          </a:prstGeom>
          <a:solidFill>
            <a:srgbClr val="63AF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1" y="0"/>
            <a:ext cx="908538" cy="459155"/>
          </a:xfrm>
          <a:prstGeom prst="rect">
            <a:avLst/>
          </a:prstGeom>
          <a:solidFill>
            <a:srgbClr val="9CC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userDrawn="1"/>
        </p:nvSpPr>
        <p:spPr>
          <a:xfrm>
            <a:off x="7930381" y="5888989"/>
            <a:ext cx="388416" cy="292388"/>
          </a:xfrm>
          <a:prstGeom prst="rect">
            <a:avLst/>
          </a:prstGeom>
          <a:noFill/>
        </p:spPr>
        <p:txBody>
          <a:bodyPr wrap="none" rtlCol="0">
            <a:spAutoFit/>
          </a:bodyPr>
          <a:lstStyle/>
          <a:p>
            <a:fld id="{20A27895-F3E1-734D-8620-C24299C72F80}" type="slidenum">
              <a:rPr lang="en-US" sz="1300" smtClean="0">
                <a:solidFill>
                  <a:prstClr val="black">
                    <a:lumMod val="75000"/>
                    <a:lumOff val="25000"/>
                  </a:prstClr>
                </a:solidFill>
                <a:latin typeface="Arial"/>
                <a:cs typeface="Arial"/>
              </a:rPr>
              <a:pPr/>
              <a:t>‹#›</a:t>
            </a:fld>
            <a:endParaRPr lang="en-US" sz="1300" dirty="0">
              <a:solidFill>
                <a:prstClr val="black">
                  <a:lumMod val="75000"/>
                  <a:lumOff val="25000"/>
                </a:prstClr>
              </a:solidFill>
              <a:latin typeface="Arial"/>
              <a:cs typeface="Arial"/>
            </a:endParaRPr>
          </a:p>
        </p:txBody>
      </p:sp>
      <p:pic>
        <p:nvPicPr>
          <p:cNvPr id="12" name="Picture 2" descr="C:\Users\cristinadi\Documents\Documentos\CRISTINA\MIS DOCUMENTOS\My Pictures\STS-LogoFinal.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236296" y="620688"/>
            <a:ext cx="1447767" cy="97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135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8.xml"/><Relationship Id="rId5" Type="http://schemas.openxmlformats.org/officeDocument/2006/relationships/image" Target="../media/image48.e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8.emf"/><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emf"/></Relationships>
</file>

<file path=ppt/slides/_rels/slide1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4.jpeg"/><Relationship Id="rId5" Type="http://schemas.openxmlformats.org/officeDocument/2006/relationships/image" Target="../media/image23.emf"/><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87824" y="2489989"/>
            <a:ext cx="3528392" cy="954107"/>
          </a:xfrm>
          <a:prstGeom prst="rect">
            <a:avLst/>
          </a:prstGeom>
        </p:spPr>
        <p:txBody>
          <a:bodyPr wrap="square">
            <a:spAutoFit/>
          </a:bodyPr>
          <a:lstStyle/>
          <a:p>
            <a:pPr algn="ctr">
              <a:spcAft>
                <a:spcPts val="1200"/>
              </a:spcAft>
            </a:pPr>
            <a:r>
              <a:rPr lang="es-PE" sz="2800" b="0" dirty="0" smtClean="0">
                <a:solidFill>
                  <a:schemeClr val="bg1"/>
                </a:solidFill>
                <a:latin typeface="Arial Narrow"/>
                <a:cs typeface="Arial Narrow"/>
              </a:rPr>
              <a:t>Oportunidad </a:t>
            </a:r>
            <a:r>
              <a:rPr lang="es-PE" sz="2800" b="0" dirty="0">
                <a:solidFill>
                  <a:schemeClr val="bg1"/>
                </a:solidFill>
                <a:latin typeface="Arial Narrow"/>
                <a:cs typeface="Arial Narrow"/>
              </a:rPr>
              <a:t>de Negocio Independiente Herbalife</a:t>
            </a:r>
          </a:p>
        </p:txBody>
      </p:sp>
      <p:sp>
        <p:nvSpPr>
          <p:cNvPr id="4" name="Rectángulo 3"/>
          <p:cNvSpPr/>
          <p:nvPr/>
        </p:nvSpPr>
        <p:spPr>
          <a:xfrm>
            <a:off x="3014167" y="3084056"/>
            <a:ext cx="3475706" cy="1785104"/>
          </a:xfrm>
          <a:prstGeom prst="rect">
            <a:avLst/>
          </a:prstGeom>
        </p:spPr>
        <p:txBody>
          <a:bodyPr wrap="none">
            <a:spAutoFit/>
          </a:bodyPr>
          <a:lstStyle/>
          <a:p>
            <a:pPr algn="ctr"/>
            <a:r>
              <a:rPr lang="es-PE" sz="11000" dirty="0" smtClean="0">
                <a:solidFill>
                  <a:srgbClr val="FFFFFF"/>
                </a:solidFill>
                <a:latin typeface="Arial"/>
                <a:cs typeface="Arial"/>
              </a:rPr>
              <a:t>HOM</a:t>
            </a:r>
            <a:endParaRPr lang="es-ES" sz="110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43608" y="260648"/>
            <a:ext cx="8100392" cy="584775"/>
          </a:xfrm>
          <a:prstGeom prst="rect">
            <a:avLst/>
          </a:prstGeom>
        </p:spPr>
        <p:txBody>
          <a:bodyPr wrap="square">
            <a:spAutoFit/>
          </a:bodyPr>
          <a:lstStyle/>
          <a:p>
            <a:r>
              <a:rPr lang="es-PE" sz="3200" b="0" dirty="0" smtClean="0">
                <a:solidFill>
                  <a:schemeClr val="tx1">
                    <a:lumMod val="65000"/>
                    <a:lumOff val="35000"/>
                  </a:schemeClr>
                </a:solidFill>
                <a:latin typeface="Arial Narrow"/>
                <a:cs typeface="Arial Narrow"/>
              </a:rPr>
              <a:t>¿LE PRESTA ATENCIÓN A SU ESTILO DE VIDA?</a:t>
            </a:r>
            <a:endParaRPr lang="es-PE" sz="3200" b="0" dirty="0">
              <a:solidFill>
                <a:schemeClr val="tx1">
                  <a:lumMod val="65000"/>
                  <a:lumOff val="35000"/>
                </a:schemeClr>
              </a:solidFill>
              <a:latin typeface="Arial Narrow"/>
              <a:cs typeface="Arial Narrow"/>
            </a:endParaRPr>
          </a:p>
        </p:txBody>
      </p:sp>
      <p:sp>
        <p:nvSpPr>
          <p:cNvPr id="8" name="Rectangle 7"/>
          <p:cNvSpPr/>
          <p:nvPr/>
        </p:nvSpPr>
        <p:spPr>
          <a:xfrm>
            <a:off x="827584" y="6453336"/>
            <a:ext cx="3528392" cy="230832"/>
          </a:xfrm>
          <a:prstGeom prst="rect">
            <a:avLst/>
          </a:prstGeom>
        </p:spPr>
        <p:txBody>
          <a:bodyPr wrap="square">
            <a:spAutoFit/>
          </a:bodyPr>
          <a:lstStyle/>
          <a:p>
            <a:r>
              <a:rPr lang="es-PE" sz="900" b="0" dirty="0" smtClean="0">
                <a:solidFill>
                  <a:schemeClr val="tx1">
                    <a:lumMod val="65000"/>
                    <a:lumOff val="35000"/>
                  </a:schemeClr>
                </a:solidFill>
                <a:latin typeface="Arial Narrow"/>
                <a:cs typeface="Arial Narrow"/>
              </a:rPr>
              <a:t>Fuente</a:t>
            </a:r>
            <a:r>
              <a:rPr lang="es-PE" sz="900" b="0" dirty="0">
                <a:solidFill>
                  <a:schemeClr val="tx1">
                    <a:lumMod val="65000"/>
                    <a:lumOff val="35000"/>
                  </a:schemeClr>
                </a:solidFill>
                <a:latin typeface="Arial Narrow"/>
                <a:cs typeface="Arial Narrow"/>
              </a:rPr>
              <a:t>: Estadísticas Sanitarias de la Organización Mundial de la Salud 2012.</a:t>
            </a:r>
            <a:endParaRPr lang="es-PE" sz="900" b="0" dirty="0" smtClean="0">
              <a:solidFill>
                <a:schemeClr val="tx1">
                  <a:lumMod val="65000"/>
                  <a:lumOff val="35000"/>
                </a:schemeClr>
              </a:solidFill>
              <a:latin typeface="Arial Narrow"/>
              <a:cs typeface="Arial Narrow"/>
            </a:endParaRPr>
          </a:p>
        </p:txBody>
      </p:sp>
      <p:sp>
        <p:nvSpPr>
          <p:cNvPr id="7" name="Rectángulo 6"/>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11</a:t>
            </a:r>
            <a:endParaRPr lang="es-ES" sz="1100" b="0" dirty="0">
              <a:solidFill>
                <a:schemeClr val="bg1"/>
              </a:solidFill>
              <a:latin typeface="Arial"/>
              <a:cs typeface="Arial"/>
            </a:endParaRPr>
          </a:p>
        </p:txBody>
      </p:sp>
      <p:sp>
        <p:nvSpPr>
          <p:cNvPr id="9" name="Rectangle 5"/>
          <p:cNvSpPr/>
          <p:nvPr/>
        </p:nvSpPr>
        <p:spPr>
          <a:xfrm>
            <a:off x="4427984" y="1642770"/>
            <a:ext cx="4104456" cy="4104201"/>
          </a:xfrm>
          <a:prstGeom prst="rect">
            <a:avLst/>
          </a:prstGeom>
        </p:spPr>
        <p:txBody>
          <a:bodyPr wrap="square">
            <a:spAutoFit/>
          </a:bodyPr>
          <a:lstStyle/>
          <a:p>
            <a:pPr marL="342900" indent="-342900">
              <a:lnSpc>
                <a:spcPct val="110000"/>
              </a:lnSpc>
              <a:buFont typeface="Arial" pitchFamily="34" charset="0"/>
              <a:buChar char="•"/>
            </a:pPr>
            <a:r>
              <a:rPr lang="es-PE" sz="1800" b="0" dirty="0" smtClean="0">
                <a:solidFill>
                  <a:schemeClr val="tx1">
                    <a:lumMod val="65000"/>
                    <a:lumOff val="35000"/>
                  </a:schemeClr>
                </a:solidFill>
                <a:latin typeface="Arial"/>
                <a:cs typeface="Arial"/>
              </a:rPr>
              <a:t>La obesidad ha sido  declarada pandemia por </a:t>
            </a:r>
            <a:r>
              <a:rPr lang="es-PE" sz="1800" b="0" dirty="0">
                <a:solidFill>
                  <a:schemeClr val="tx1">
                    <a:lumMod val="65000"/>
                    <a:lumOff val="35000"/>
                  </a:schemeClr>
                </a:solidFill>
                <a:latin typeface="Arial"/>
                <a:cs typeface="Arial"/>
              </a:rPr>
              <a:t>la Organización Mundial de la </a:t>
            </a:r>
            <a:r>
              <a:rPr lang="es-PE" sz="1800" b="0" dirty="0" smtClean="0">
                <a:solidFill>
                  <a:schemeClr val="tx1">
                    <a:lumMod val="65000"/>
                    <a:lumOff val="35000"/>
                  </a:schemeClr>
                </a:solidFill>
                <a:latin typeface="Arial"/>
                <a:cs typeface="Arial"/>
              </a:rPr>
              <a:t>Salud (OMS)*.</a:t>
            </a:r>
          </a:p>
          <a:p>
            <a:pPr marL="342900" indent="-342900">
              <a:lnSpc>
                <a:spcPct val="80000"/>
              </a:lnSpc>
              <a:buFont typeface="Arial" pitchFamily="34" charset="0"/>
              <a:buChar char="•"/>
            </a:pPr>
            <a:endParaRPr lang="es-PE" sz="1800" b="0" dirty="0" smtClean="0">
              <a:solidFill>
                <a:schemeClr val="tx1">
                  <a:lumMod val="65000"/>
                  <a:lumOff val="35000"/>
                </a:schemeClr>
              </a:solidFill>
              <a:latin typeface="Arial"/>
              <a:cs typeface="Arial"/>
            </a:endParaRPr>
          </a:p>
          <a:p>
            <a:pPr marL="342900" indent="-342900">
              <a:lnSpc>
                <a:spcPct val="110000"/>
              </a:lnSpc>
              <a:buFont typeface="Arial" pitchFamily="34" charset="0"/>
              <a:buChar char="•"/>
            </a:pPr>
            <a:r>
              <a:rPr lang="es-PE" sz="1800" b="0" dirty="0" smtClean="0">
                <a:solidFill>
                  <a:schemeClr val="tx1">
                    <a:lumMod val="65000"/>
                    <a:lumOff val="35000"/>
                  </a:schemeClr>
                </a:solidFill>
                <a:latin typeface="Arial"/>
                <a:cs typeface="Arial"/>
              </a:rPr>
              <a:t>70</a:t>
            </a:r>
            <a:r>
              <a:rPr lang="es-PE" sz="1800" b="0" dirty="0">
                <a:solidFill>
                  <a:schemeClr val="tx1">
                    <a:lumMod val="65000"/>
                    <a:lumOff val="35000"/>
                  </a:schemeClr>
                </a:solidFill>
                <a:latin typeface="Arial"/>
                <a:cs typeface="Arial"/>
              </a:rPr>
              <a:t>% de la población mundial no </a:t>
            </a:r>
            <a:r>
              <a:rPr lang="es-PE" sz="1800" b="0" dirty="0" smtClean="0">
                <a:solidFill>
                  <a:schemeClr val="tx1">
                    <a:lumMod val="65000"/>
                    <a:lumOff val="35000"/>
                  </a:schemeClr>
                </a:solidFill>
                <a:latin typeface="Arial"/>
                <a:cs typeface="Arial"/>
              </a:rPr>
              <a:t>tiene el </a:t>
            </a:r>
            <a:r>
              <a:rPr lang="es-PE" sz="1800" b="0" dirty="0">
                <a:solidFill>
                  <a:schemeClr val="tx1">
                    <a:lumMod val="65000"/>
                    <a:lumOff val="35000"/>
                  </a:schemeClr>
                </a:solidFill>
                <a:latin typeface="Arial"/>
                <a:cs typeface="Arial"/>
              </a:rPr>
              <a:t>hábito de practicar actividades </a:t>
            </a:r>
            <a:r>
              <a:rPr lang="es-PE" sz="1800" b="0" dirty="0" smtClean="0">
                <a:solidFill>
                  <a:schemeClr val="tx1">
                    <a:lumMod val="65000"/>
                    <a:lumOff val="35000"/>
                  </a:schemeClr>
                </a:solidFill>
                <a:latin typeface="Arial"/>
                <a:cs typeface="Arial"/>
              </a:rPr>
              <a:t>físicas.</a:t>
            </a:r>
          </a:p>
          <a:p>
            <a:pPr marL="342900" indent="-342900">
              <a:lnSpc>
                <a:spcPct val="80000"/>
              </a:lnSpc>
              <a:buFont typeface="Arial" pitchFamily="34" charset="0"/>
              <a:buChar char="•"/>
            </a:pPr>
            <a:endParaRPr lang="es-PE" sz="1800" b="0" dirty="0" smtClean="0">
              <a:solidFill>
                <a:schemeClr val="tx1">
                  <a:lumMod val="65000"/>
                  <a:lumOff val="35000"/>
                </a:schemeClr>
              </a:solidFill>
              <a:latin typeface="Arial"/>
              <a:cs typeface="Arial"/>
            </a:endParaRPr>
          </a:p>
          <a:p>
            <a:pPr marL="342900" indent="-342900">
              <a:lnSpc>
                <a:spcPct val="110000"/>
              </a:lnSpc>
              <a:buFont typeface="Arial" pitchFamily="34" charset="0"/>
              <a:buChar char="•"/>
            </a:pPr>
            <a:r>
              <a:rPr lang="es-PE" sz="1800" b="0" dirty="0" smtClean="0">
                <a:solidFill>
                  <a:schemeClr val="tx1">
                    <a:lumMod val="65000"/>
                    <a:lumOff val="35000"/>
                  </a:schemeClr>
                </a:solidFill>
                <a:latin typeface="Arial"/>
                <a:cs typeface="Arial"/>
              </a:rPr>
              <a:t>La </a:t>
            </a:r>
            <a:r>
              <a:rPr lang="es-PE" sz="1800" b="0" dirty="0">
                <a:solidFill>
                  <a:schemeClr val="tx1">
                    <a:lumMod val="65000"/>
                    <a:lumOff val="35000"/>
                  </a:schemeClr>
                </a:solidFill>
                <a:latin typeface="Arial"/>
                <a:cs typeface="Arial"/>
              </a:rPr>
              <a:t>falta de actividad física </a:t>
            </a:r>
            <a:r>
              <a:rPr lang="es-PE" sz="1800" b="0" dirty="0" smtClean="0">
                <a:solidFill>
                  <a:schemeClr val="tx1">
                    <a:lumMod val="65000"/>
                    <a:lumOff val="35000"/>
                  </a:schemeClr>
                </a:solidFill>
                <a:latin typeface="Arial"/>
                <a:cs typeface="Arial"/>
              </a:rPr>
              <a:t>es un </a:t>
            </a:r>
            <a:r>
              <a:rPr lang="es-PE" sz="1800" b="0" dirty="0">
                <a:solidFill>
                  <a:schemeClr val="tx1">
                    <a:lumMod val="65000"/>
                    <a:lumOff val="35000"/>
                  </a:schemeClr>
                </a:solidFill>
                <a:latin typeface="Arial"/>
                <a:cs typeface="Arial"/>
              </a:rPr>
              <a:t>grave problema de </a:t>
            </a:r>
            <a:r>
              <a:rPr lang="es-PE" sz="1800" b="0" dirty="0" smtClean="0">
                <a:solidFill>
                  <a:schemeClr val="tx1">
                    <a:lumMod val="65000"/>
                    <a:lumOff val="35000"/>
                  </a:schemeClr>
                </a:solidFill>
                <a:latin typeface="Arial"/>
                <a:cs typeface="Arial"/>
              </a:rPr>
              <a:t>salud pública.</a:t>
            </a:r>
          </a:p>
          <a:p>
            <a:pPr marL="342900" indent="-342900">
              <a:lnSpc>
                <a:spcPct val="80000"/>
              </a:lnSpc>
              <a:buFont typeface="Arial" pitchFamily="34" charset="0"/>
              <a:buChar char="•"/>
            </a:pPr>
            <a:endParaRPr lang="es-PE" sz="1800" b="0" dirty="0">
              <a:solidFill>
                <a:schemeClr val="tx1">
                  <a:lumMod val="65000"/>
                  <a:lumOff val="35000"/>
                </a:schemeClr>
              </a:solidFill>
              <a:latin typeface="Arial"/>
              <a:cs typeface="Arial"/>
            </a:endParaRPr>
          </a:p>
          <a:p>
            <a:pPr marL="342900" indent="-342900">
              <a:lnSpc>
                <a:spcPct val="110000"/>
              </a:lnSpc>
              <a:buFont typeface="Arial" pitchFamily="34" charset="0"/>
              <a:buChar char="•"/>
            </a:pPr>
            <a:r>
              <a:rPr lang="es-PE" sz="1800" b="0" dirty="0" smtClean="0">
                <a:solidFill>
                  <a:schemeClr val="tx1">
                    <a:lumMod val="65000"/>
                    <a:lumOff val="35000"/>
                  </a:schemeClr>
                </a:solidFill>
                <a:latin typeface="Arial"/>
                <a:cs typeface="Arial"/>
              </a:rPr>
              <a:t>La </a:t>
            </a:r>
            <a:r>
              <a:rPr lang="es-PE" sz="1800" b="0" dirty="0">
                <a:solidFill>
                  <a:schemeClr val="tx1">
                    <a:lumMod val="65000"/>
                    <a:lumOff val="35000"/>
                  </a:schemeClr>
                </a:solidFill>
                <a:latin typeface="Arial"/>
                <a:cs typeface="Arial"/>
              </a:rPr>
              <a:t>oferta </a:t>
            </a:r>
            <a:r>
              <a:rPr lang="es-PE" sz="1800" b="0" dirty="0" smtClean="0">
                <a:solidFill>
                  <a:schemeClr val="tx1">
                    <a:lumMod val="65000"/>
                    <a:lumOff val="35000"/>
                  </a:schemeClr>
                </a:solidFill>
                <a:latin typeface="Arial"/>
                <a:cs typeface="Arial"/>
              </a:rPr>
              <a:t>de comida </a:t>
            </a:r>
            <a:r>
              <a:rPr lang="es-PE" sz="1800" b="0" dirty="0">
                <a:solidFill>
                  <a:schemeClr val="tx1">
                    <a:lumMod val="65000"/>
                    <a:lumOff val="35000"/>
                  </a:schemeClr>
                </a:solidFill>
                <a:latin typeface="Arial"/>
                <a:cs typeface="Arial"/>
              </a:rPr>
              <a:t>rica </a:t>
            </a:r>
            <a:r>
              <a:rPr lang="es-PE" sz="1800" b="0" dirty="0" smtClean="0">
                <a:solidFill>
                  <a:schemeClr val="tx1">
                    <a:lumMod val="65000"/>
                    <a:lumOff val="35000"/>
                  </a:schemeClr>
                </a:solidFill>
                <a:latin typeface="Arial"/>
                <a:cs typeface="Arial"/>
              </a:rPr>
              <a:t>en calorías y </a:t>
            </a:r>
            <a:r>
              <a:rPr lang="es-PE" sz="1800" b="0" dirty="0">
                <a:solidFill>
                  <a:schemeClr val="tx1">
                    <a:lumMod val="65000"/>
                    <a:lumOff val="35000"/>
                  </a:schemeClr>
                </a:solidFill>
                <a:latin typeface="Arial"/>
                <a:cs typeface="Arial"/>
              </a:rPr>
              <a:t>pobre en </a:t>
            </a:r>
            <a:r>
              <a:rPr lang="es-PE" sz="1800" b="0" dirty="0" smtClean="0">
                <a:solidFill>
                  <a:schemeClr val="tx1">
                    <a:lumMod val="65000"/>
                    <a:lumOff val="35000"/>
                  </a:schemeClr>
                </a:solidFill>
                <a:latin typeface="Arial"/>
                <a:cs typeface="Arial"/>
              </a:rPr>
              <a:t>nutrientes, es </a:t>
            </a:r>
            <a:r>
              <a:rPr lang="es-PE" sz="1800" b="0" dirty="0">
                <a:solidFill>
                  <a:schemeClr val="tx1">
                    <a:lumMod val="65000"/>
                    <a:lumOff val="35000"/>
                  </a:schemeClr>
                </a:solidFill>
                <a:latin typeface="Arial"/>
                <a:cs typeface="Arial"/>
              </a:rPr>
              <a:t>cada vez mayor y de </a:t>
            </a:r>
            <a:r>
              <a:rPr lang="es-PE" sz="1800" b="0" dirty="0" smtClean="0">
                <a:solidFill>
                  <a:schemeClr val="tx1">
                    <a:lumMod val="65000"/>
                    <a:lumOff val="35000"/>
                  </a:schemeClr>
                </a:solidFill>
                <a:latin typeface="Arial"/>
                <a:cs typeface="Arial"/>
              </a:rPr>
              <a:t>fácil acceso.</a:t>
            </a:r>
          </a:p>
        </p:txBody>
      </p:sp>
      <p:pic>
        <p:nvPicPr>
          <p:cNvPr id="10" name="Picture 2" descr="\\PELIMDATA01\Equipo Regional SAM-CAM\Cristina\Imagenes Pitchbook\balanz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6" b="98065" l="10499" r="94320"/>
                    </a14:imgEffect>
                  </a14:imgLayer>
                </a14:imgProps>
              </a:ext>
              <a:ext uri="{28A0092B-C50C-407E-A947-70E740481C1C}">
                <a14:useLocalDpi xmlns:a14="http://schemas.microsoft.com/office/drawing/2010/main" val="0"/>
              </a:ext>
            </a:extLst>
          </a:blip>
          <a:srcRect l="9443" t="2296" r="5703"/>
          <a:stretch/>
        </p:blipFill>
        <p:spPr bwMode="auto">
          <a:xfrm>
            <a:off x="683568" y="1858794"/>
            <a:ext cx="3281801"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219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cristinadi\Documents\Documentos\CRISTINA\MIS DOCUMENTOS\My Pictures\SHAKE-COOKIES--C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08" t="7788" r="14525" b="6753"/>
          <a:stretch/>
        </p:blipFill>
        <p:spPr bwMode="auto">
          <a:xfrm>
            <a:off x="1155359" y="1356737"/>
            <a:ext cx="1475830" cy="2648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cristinadi\Documents\Documentos\CRISTINA\MIS DOCUMENTOS\My Pictures\TE-ORIGINAL-C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40" t="4247" r="7855" b="3145"/>
          <a:stretch/>
        </p:blipFill>
        <p:spPr bwMode="auto">
          <a:xfrm>
            <a:off x="4229714" y="2656825"/>
            <a:ext cx="756580" cy="13482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ristinadi\Documents\Documentos\CRISTINA\MIS DOCUMENTOS\My Pictures\Aloe-A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80" t="7055" r="19284" b="5387"/>
          <a:stretch/>
        </p:blipFill>
        <p:spPr bwMode="auto">
          <a:xfrm>
            <a:off x="6891653" y="1420421"/>
            <a:ext cx="977319" cy="25846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5576" y="6453336"/>
            <a:ext cx="4968552" cy="215444"/>
          </a:xfrm>
          <a:prstGeom prst="rect">
            <a:avLst/>
          </a:prstGeom>
          <a:noFill/>
        </p:spPr>
        <p:txBody>
          <a:bodyPr wrap="square" rtlCol="0">
            <a:spAutoFit/>
          </a:bodyPr>
          <a:lstStyle/>
          <a:p>
            <a:r>
              <a:rPr lang="es-PE" sz="800" b="0" dirty="0" smtClean="0">
                <a:solidFill>
                  <a:srgbClr val="A6A6A6"/>
                </a:solidFill>
                <a:latin typeface="Arial Narrow"/>
                <a:cs typeface="Arial Narrow"/>
              </a:rPr>
              <a:t>Este producto no es un medicamento y no tiene el propósito de tratar curar ni prevenir enfermedad alguna.</a:t>
            </a:r>
            <a:endParaRPr lang="es-PE" sz="800" b="0" dirty="0">
              <a:solidFill>
                <a:srgbClr val="A6A6A6"/>
              </a:solidFill>
              <a:latin typeface="Arial Narrow"/>
              <a:cs typeface="Arial Narrow"/>
            </a:endParaRPr>
          </a:p>
        </p:txBody>
      </p:sp>
      <p:sp>
        <p:nvSpPr>
          <p:cNvPr id="11" name="Rectangle 12"/>
          <p:cNvSpPr/>
          <p:nvPr/>
        </p:nvSpPr>
        <p:spPr>
          <a:xfrm>
            <a:off x="1074393" y="260647"/>
            <a:ext cx="8100392" cy="584775"/>
          </a:xfrm>
          <a:prstGeom prst="rect">
            <a:avLst/>
          </a:prstGeom>
        </p:spPr>
        <p:txBody>
          <a:bodyPr wrap="square">
            <a:spAutoFit/>
          </a:bodyPr>
          <a:lstStyle/>
          <a:p>
            <a:r>
              <a:rPr lang="es-PE" sz="3200" b="0" dirty="0" smtClean="0">
                <a:solidFill>
                  <a:schemeClr val="tx1">
                    <a:lumMod val="65000"/>
                    <a:lumOff val="35000"/>
                  </a:schemeClr>
                </a:solidFill>
                <a:latin typeface="Arial Narrow"/>
                <a:cs typeface="Arial Narrow"/>
              </a:rPr>
              <a:t>VIDA SALUDABLE Y ACTIVA CON HERBALIFE</a:t>
            </a:r>
            <a:endParaRPr lang="es-PE" sz="3200" b="0" dirty="0">
              <a:solidFill>
                <a:schemeClr val="tx1">
                  <a:lumMod val="65000"/>
                  <a:lumOff val="35000"/>
                </a:schemeClr>
              </a:solidFill>
              <a:latin typeface="Arial Narrow"/>
              <a:cs typeface="Arial Narrow"/>
            </a:endParaRPr>
          </a:p>
        </p:txBody>
      </p:sp>
      <p:sp>
        <p:nvSpPr>
          <p:cNvPr id="13" name="Rectángulo 12"/>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12</a:t>
            </a:r>
            <a:endParaRPr lang="es-ES" sz="1100" b="0" dirty="0">
              <a:solidFill>
                <a:schemeClr val="bg1"/>
              </a:solidFill>
              <a:latin typeface="Arial"/>
              <a:cs typeface="Arial"/>
            </a:endParaRPr>
          </a:p>
        </p:txBody>
      </p:sp>
      <p:grpSp>
        <p:nvGrpSpPr>
          <p:cNvPr id="21" name="Agrupar 20"/>
          <p:cNvGrpSpPr/>
          <p:nvPr/>
        </p:nvGrpSpPr>
        <p:grpSpPr>
          <a:xfrm>
            <a:off x="737574" y="4077072"/>
            <a:ext cx="2311400" cy="1944216"/>
            <a:chOff x="737574" y="4077072"/>
            <a:chExt cx="2311400" cy="1944216"/>
          </a:xfrm>
        </p:grpSpPr>
        <p:pic>
          <p:nvPicPr>
            <p:cNvPr id="18" name="Imagen 17"/>
            <p:cNvPicPr>
              <a:picLocks noChangeAspect="1"/>
            </p:cNvPicPr>
            <p:nvPr/>
          </p:nvPicPr>
          <p:blipFill>
            <a:blip r:embed="rId5"/>
            <a:stretch>
              <a:fillRect/>
            </a:stretch>
          </p:blipFill>
          <p:spPr>
            <a:xfrm>
              <a:off x="737574" y="4077072"/>
              <a:ext cx="2311400" cy="1944216"/>
            </a:xfrm>
            <a:prstGeom prst="rect">
              <a:avLst/>
            </a:prstGeom>
          </p:spPr>
        </p:pic>
        <p:sp>
          <p:nvSpPr>
            <p:cNvPr id="3" name="Rectangle 2"/>
            <p:cNvSpPr/>
            <p:nvPr/>
          </p:nvSpPr>
          <p:spPr>
            <a:xfrm>
              <a:off x="748476" y="4098558"/>
              <a:ext cx="2289596" cy="338554"/>
            </a:xfrm>
            <a:prstGeom prst="rect">
              <a:avLst/>
            </a:prstGeom>
          </p:spPr>
          <p:txBody>
            <a:bodyPr wrap="square">
              <a:spAutoFit/>
            </a:bodyPr>
            <a:lstStyle/>
            <a:p>
              <a:pPr algn="ctr"/>
              <a:r>
                <a:rPr lang="es-PE" sz="1600" b="0" dirty="0" smtClean="0">
                  <a:solidFill>
                    <a:srgbClr val="FFFFFF"/>
                  </a:solidFill>
                  <a:latin typeface="Arial"/>
                  <a:cs typeface="Arial"/>
                </a:rPr>
                <a:t>Nutrición balanceada</a:t>
              </a:r>
              <a:endParaRPr lang="es-PE" sz="1600" b="0" dirty="0">
                <a:solidFill>
                  <a:srgbClr val="FFFFFF"/>
                </a:solidFill>
                <a:latin typeface="Arial"/>
                <a:cs typeface="Arial"/>
              </a:endParaRPr>
            </a:p>
          </p:txBody>
        </p:sp>
        <p:sp>
          <p:nvSpPr>
            <p:cNvPr id="2" name="Rectángulo 1"/>
            <p:cNvSpPr/>
            <p:nvPr/>
          </p:nvSpPr>
          <p:spPr>
            <a:xfrm>
              <a:off x="841943" y="4531582"/>
              <a:ext cx="2102662" cy="1273682"/>
            </a:xfrm>
            <a:prstGeom prst="rect">
              <a:avLst/>
            </a:prstGeom>
          </p:spPr>
          <p:txBody>
            <a:bodyPr wrap="square">
              <a:spAutoFit/>
            </a:bodyPr>
            <a:lstStyle/>
            <a:p>
              <a:pPr algn="ctr">
                <a:lnSpc>
                  <a:spcPct val="110000"/>
                </a:lnSpc>
              </a:pPr>
              <a:r>
                <a:rPr lang="es-PE" sz="1400" b="0" dirty="0">
                  <a:solidFill>
                    <a:srgbClr val="FFFFFF"/>
                  </a:solidFill>
                  <a:latin typeface="Arial"/>
                  <a:cs typeface="Arial"/>
                </a:rPr>
                <a:t>El Batido Nutricional Fórmula 1 </a:t>
              </a:r>
              <a:r>
                <a:rPr lang="es-PE" sz="1400" b="0" dirty="0" smtClean="0">
                  <a:solidFill>
                    <a:srgbClr val="FFFFFF"/>
                  </a:solidFill>
                  <a:latin typeface="Arial"/>
                  <a:cs typeface="Arial"/>
                </a:rPr>
                <a:t>te </a:t>
              </a:r>
              <a:r>
                <a:rPr lang="es-PE" sz="1400" b="0" dirty="0">
                  <a:solidFill>
                    <a:srgbClr val="FFFFFF"/>
                  </a:solidFill>
                  <a:latin typeface="Arial"/>
                  <a:cs typeface="Arial"/>
                </a:rPr>
                <a:t>ofrece vitaminas, minerales y proteína de soya (proteína vegetal). </a:t>
              </a:r>
            </a:p>
          </p:txBody>
        </p:sp>
      </p:grpSp>
      <p:grpSp>
        <p:nvGrpSpPr>
          <p:cNvPr id="22" name="Agrupar 21"/>
          <p:cNvGrpSpPr/>
          <p:nvPr/>
        </p:nvGrpSpPr>
        <p:grpSpPr>
          <a:xfrm>
            <a:off x="3383868" y="4077072"/>
            <a:ext cx="2448272" cy="1944216"/>
            <a:chOff x="3383868" y="4077072"/>
            <a:chExt cx="2448272" cy="1944216"/>
          </a:xfrm>
        </p:grpSpPr>
        <p:pic>
          <p:nvPicPr>
            <p:cNvPr id="19" name="Imagen 18"/>
            <p:cNvPicPr>
              <a:picLocks noChangeAspect="1"/>
            </p:cNvPicPr>
            <p:nvPr/>
          </p:nvPicPr>
          <p:blipFill>
            <a:blip r:embed="rId5"/>
            <a:stretch>
              <a:fillRect/>
            </a:stretch>
          </p:blipFill>
          <p:spPr>
            <a:xfrm>
              <a:off x="3383868" y="4077072"/>
              <a:ext cx="2448272" cy="1944216"/>
            </a:xfrm>
            <a:prstGeom prst="rect">
              <a:avLst/>
            </a:prstGeom>
          </p:spPr>
        </p:pic>
        <p:sp>
          <p:nvSpPr>
            <p:cNvPr id="8" name="Rectangle 7"/>
            <p:cNvSpPr/>
            <p:nvPr/>
          </p:nvSpPr>
          <p:spPr>
            <a:xfrm>
              <a:off x="3383868" y="4098558"/>
              <a:ext cx="2448272" cy="338554"/>
            </a:xfrm>
            <a:prstGeom prst="rect">
              <a:avLst/>
            </a:prstGeom>
          </p:spPr>
          <p:txBody>
            <a:bodyPr wrap="square">
              <a:spAutoFit/>
            </a:bodyPr>
            <a:lstStyle/>
            <a:p>
              <a:pPr algn="ctr"/>
              <a:r>
                <a:rPr lang="es-PE" sz="1600" b="0" dirty="0" smtClean="0">
                  <a:solidFill>
                    <a:srgbClr val="FFFFFF"/>
                  </a:solidFill>
                  <a:latin typeface="Arial"/>
                  <a:cs typeface="Arial"/>
                </a:rPr>
                <a:t>Protección antioxidante</a:t>
              </a:r>
              <a:endParaRPr lang="es-PE" sz="1600" b="0" dirty="0">
                <a:solidFill>
                  <a:srgbClr val="FFFFFF"/>
                </a:solidFill>
                <a:latin typeface="Arial"/>
                <a:cs typeface="Arial"/>
              </a:endParaRPr>
            </a:p>
          </p:txBody>
        </p:sp>
        <p:sp>
          <p:nvSpPr>
            <p:cNvPr id="5" name="Rectángulo 4"/>
            <p:cNvSpPr/>
            <p:nvPr/>
          </p:nvSpPr>
          <p:spPr>
            <a:xfrm>
              <a:off x="3505382" y="4531582"/>
              <a:ext cx="2205245" cy="1273682"/>
            </a:xfrm>
            <a:prstGeom prst="rect">
              <a:avLst/>
            </a:prstGeom>
          </p:spPr>
          <p:txBody>
            <a:bodyPr wrap="square">
              <a:spAutoFit/>
            </a:bodyPr>
            <a:lstStyle/>
            <a:p>
              <a:pPr algn="ctr">
                <a:lnSpc>
                  <a:spcPct val="110000"/>
                </a:lnSpc>
              </a:pPr>
              <a:r>
                <a:rPr lang="es-PE" sz="1400" b="0" dirty="0">
                  <a:solidFill>
                    <a:srgbClr val="FFFFFF"/>
                  </a:solidFill>
                  <a:latin typeface="Arial"/>
                  <a:cs typeface="Arial"/>
                </a:rPr>
                <a:t>El Té Concentrado de Hierbas es una deliciosa bebida con los beneficios antioxidantes de té verde.</a:t>
              </a:r>
            </a:p>
          </p:txBody>
        </p:sp>
      </p:grpSp>
      <p:grpSp>
        <p:nvGrpSpPr>
          <p:cNvPr id="23" name="Agrupar 22"/>
          <p:cNvGrpSpPr/>
          <p:nvPr/>
        </p:nvGrpSpPr>
        <p:grpSpPr>
          <a:xfrm>
            <a:off x="6156176" y="4077072"/>
            <a:ext cx="2448272" cy="1944216"/>
            <a:chOff x="6156176" y="4077072"/>
            <a:chExt cx="2448272" cy="1944216"/>
          </a:xfrm>
        </p:grpSpPr>
        <p:pic>
          <p:nvPicPr>
            <p:cNvPr id="20" name="Imagen 19"/>
            <p:cNvPicPr>
              <a:picLocks noChangeAspect="1"/>
            </p:cNvPicPr>
            <p:nvPr/>
          </p:nvPicPr>
          <p:blipFill>
            <a:blip r:embed="rId5"/>
            <a:stretch>
              <a:fillRect/>
            </a:stretch>
          </p:blipFill>
          <p:spPr>
            <a:xfrm>
              <a:off x="6156176" y="4077072"/>
              <a:ext cx="2448272" cy="1944216"/>
            </a:xfrm>
            <a:prstGeom prst="rect">
              <a:avLst/>
            </a:prstGeom>
          </p:spPr>
        </p:pic>
        <p:sp>
          <p:nvSpPr>
            <p:cNvPr id="9" name="Rectangle 8"/>
            <p:cNvSpPr/>
            <p:nvPr/>
          </p:nvSpPr>
          <p:spPr>
            <a:xfrm>
              <a:off x="6408204" y="4098558"/>
              <a:ext cx="1944216" cy="338554"/>
            </a:xfrm>
            <a:prstGeom prst="rect">
              <a:avLst/>
            </a:prstGeom>
          </p:spPr>
          <p:txBody>
            <a:bodyPr wrap="square">
              <a:spAutoFit/>
            </a:bodyPr>
            <a:lstStyle/>
            <a:p>
              <a:pPr algn="ctr"/>
              <a:r>
                <a:rPr lang="es-PE" sz="1600" b="0" dirty="0">
                  <a:solidFill>
                    <a:srgbClr val="FFFFFF"/>
                  </a:solidFill>
                  <a:latin typeface="Arial"/>
                  <a:cs typeface="Arial"/>
                </a:rPr>
                <a:t>Refrescante opción</a:t>
              </a:r>
            </a:p>
          </p:txBody>
        </p:sp>
        <p:sp>
          <p:nvSpPr>
            <p:cNvPr id="14" name="Rectángulo 13"/>
            <p:cNvSpPr/>
            <p:nvPr/>
          </p:nvSpPr>
          <p:spPr>
            <a:xfrm>
              <a:off x="6228184" y="4531582"/>
              <a:ext cx="2304256" cy="1036694"/>
            </a:xfrm>
            <a:prstGeom prst="rect">
              <a:avLst/>
            </a:prstGeom>
          </p:spPr>
          <p:txBody>
            <a:bodyPr wrap="square">
              <a:spAutoFit/>
            </a:bodyPr>
            <a:lstStyle/>
            <a:p>
              <a:pPr algn="ctr">
                <a:lnSpc>
                  <a:spcPct val="110000"/>
                </a:lnSpc>
              </a:pPr>
              <a:r>
                <a:rPr lang="es-PE" sz="1400" b="0" dirty="0">
                  <a:solidFill>
                    <a:srgbClr val="FFFFFF"/>
                  </a:solidFill>
                  <a:latin typeface="Arial"/>
                  <a:cs typeface="Arial"/>
                </a:rPr>
                <a:t>Con Herbal Aloe Concentrado </a:t>
              </a:r>
              <a:r>
                <a:rPr lang="es-PE" sz="1400" b="0" dirty="0" smtClean="0">
                  <a:solidFill>
                    <a:srgbClr val="FFFFFF"/>
                  </a:solidFill>
                  <a:latin typeface="Arial"/>
                  <a:cs typeface="Arial"/>
                </a:rPr>
                <a:t>obtendrás </a:t>
              </a:r>
              <a:r>
                <a:rPr lang="es-PE" sz="1400" b="0" dirty="0">
                  <a:solidFill>
                    <a:srgbClr val="FFFFFF"/>
                  </a:solidFill>
                  <a:latin typeface="Arial"/>
                  <a:cs typeface="Arial"/>
                </a:rPr>
                <a:t>los beneficios de la planta de sábila o aloe vera.</a:t>
              </a:r>
              <a:endParaRPr lang="es-PE" sz="1400" dirty="0">
                <a:solidFill>
                  <a:srgbClr val="FFFFFF"/>
                </a:solidFill>
                <a:latin typeface="Arial"/>
                <a:cs typeface="Arial"/>
              </a:endParaRPr>
            </a:p>
          </p:txBody>
        </p:sp>
      </p:grpSp>
    </p:spTree>
    <p:extLst>
      <p:ext uri="{BB962C8B-B14F-4D97-AF65-F5344CB8AC3E}">
        <p14:creationId xmlns:p14="http://schemas.microsoft.com/office/powerpoint/2010/main" val="2009155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900" decel="100000" fill="hold"/>
                                        <p:tgtEl>
                                          <p:spTgt spid="2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2"/>
          <p:cNvSpPr/>
          <p:nvPr/>
        </p:nvSpPr>
        <p:spPr>
          <a:xfrm>
            <a:off x="1043608" y="188640"/>
            <a:ext cx="7776864"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LA FÓRMULA PARA SENTIRTE BIEN:</a:t>
            </a:r>
            <a:endParaRPr lang="es-PE" sz="4000" b="0" dirty="0">
              <a:solidFill>
                <a:schemeClr val="tx1">
                  <a:lumMod val="65000"/>
                  <a:lumOff val="35000"/>
                </a:schemeClr>
              </a:solidFill>
              <a:latin typeface="Arial Narrow"/>
              <a:cs typeface="Arial Narrow"/>
            </a:endParaRPr>
          </a:p>
        </p:txBody>
      </p:sp>
      <p:sp>
        <p:nvSpPr>
          <p:cNvPr id="11" name="Rectángulo 10"/>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13</a:t>
            </a:r>
            <a:endParaRPr lang="es-ES" sz="1100" b="0" dirty="0">
              <a:solidFill>
                <a:schemeClr val="bg1"/>
              </a:solidFill>
              <a:latin typeface="Arial"/>
              <a:cs typeface="Arial"/>
            </a:endParaRPr>
          </a:p>
        </p:txBody>
      </p:sp>
      <p:grpSp>
        <p:nvGrpSpPr>
          <p:cNvPr id="7" name="Agrupar 6"/>
          <p:cNvGrpSpPr/>
          <p:nvPr/>
        </p:nvGrpSpPr>
        <p:grpSpPr>
          <a:xfrm>
            <a:off x="-36512" y="2708920"/>
            <a:ext cx="9196543" cy="4248472"/>
            <a:chOff x="-36512" y="2132856"/>
            <a:chExt cx="9196543" cy="4248472"/>
          </a:xfrm>
        </p:grpSpPr>
        <p:pic>
          <p:nvPicPr>
            <p:cNvPr id="6" name="Imagen 5"/>
            <p:cNvPicPr>
              <a:picLocks noChangeAspect="1"/>
            </p:cNvPicPr>
            <p:nvPr/>
          </p:nvPicPr>
          <p:blipFill>
            <a:blip r:embed="rId2"/>
            <a:stretch>
              <a:fillRect/>
            </a:stretch>
          </p:blipFill>
          <p:spPr>
            <a:xfrm>
              <a:off x="-36512" y="2132856"/>
              <a:ext cx="9196543" cy="4248472"/>
            </a:xfrm>
            <a:prstGeom prst="rect">
              <a:avLst/>
            </a:prstGeom>
          </p:spPr>
        </p:pic>
        <p:sp>
          <p:nvSpPr>
            <p:cNvPr id="5" name="Rectangle 4"/>
            <p:cNvSpPr/>
            <p:nvPr/>
          </p:nvSpPr>
          <p:spPr>
            <a:xfrm>
              <a:off x="359025" y="2164794"/>
              <a:ext cx="6192688" cy="400110"/>
            </a:xfrm>
            <a:prstGeom prst="rect">
              <a:avLst/>
            </a:prstGeom>
          </p:spPr>
          <p:txBody>
            <a:bodyPr wrap="square">
              <a:spAutoFit/>
            </a:bodyPr>
            <a:lstStyle/>
            <a:p>
              <a:r>
                <a:rPr lang="es-PE" sz="2000" dirty="0">
                  <a:solidFill>
                    <a:schemeClr val="bg1"/>
                  </a:solidFill>
                  <a:latin typeface="Arial"/>
                  <a:cs typeface="Arial"/>
                </a:rPr>
                <a:t>El programa </a:t>
              </a:r>
              <a:r>
                <a:rPr lang="es-PE" sz="2000" dirty="0" smtClean="0">
                  <a:solidFill>
                    <a:schemeClr val="bg1"/>
                  </a:solidFill>
                  <a:latin typeface="Arial"/>
                  <a:cs typeface="Arial"/>
                </a:rPr>
                <a:t>de bienestar Herbalife sugiere:</a:t>
              </a:r>
              <a:endParaRPr lang="es-PE" sz="2000" dirty="0">
                <a:solidFill>
                  <a:schemeClr val="bg1"/>
                </a:solidFill>
                <a:latin typeface="Arial"/>
                <a:cs typeface="Arial"/>
              </a:endParaRPr>
            </a:p>
          </p:txBody>
        </p:sp>
        <p:sp>
          <p:nvSpPr>
            <p:cNvPr id="2" name="Rectángulo 1"/>
            <p:cNvSpPr/>
            <p:nvPr/>
          </p:nvSpPr>
          <p:spPr>
            <a:xfrm>
              <a:off x="179512" y="2708920"/>
              <a:ext cx="6264695" cy="2613023"/>
            </a:xfrm>
            <a:prstGeom prst="rect">
              <a:avLst/>
            </a:prstGeom>
          </p:spPr>
          <p:txBody>
            <a:bodyPr wrap="square">
              <a:spAutoFit/>
            </a:bodyPr>
            <a:lstStyle/>
            <a:p>
              <a:pPr marL="342900" indent="-342900">
                <a:lnSpc>
                  <a:spcPct val="130000"/>
                </a:lnSpc>
                <a:buFont typeface="Arial" pitchFamily="34" charset="0"/>
                <a:buChar char="•"/>
              </a:pPr>
              <a:r>
                <a:rPr lang="es-PE" sz="1800" b="0" dirty="0">
                  <a:solidFill>
                    <a:srgbClr val="FFFFFF"/>
                  </a:solidFill>
                  <a:latin typeface="Arial"/>
                  <a:cs typeface="Arial"/>
                </a:rPr>
                <a:t>Alimentación equilibrada con calorías reducidas.</a:t>
              </a:r>
            </a:p>
            <a:p>
              <a:pPr marL="342900" indent="-342900">
                <a:lnSpc>
                  <a:spcPct val="130000"/>
                </a:lnSpc>
                <a:buFont typeface="Arial" pitchFamily="34" charset="0"/>
                <a:buChar char="•"/>
              </a:pPr>
              <a:r>
                <a:rPr lang="es-PE" sz="1800" b="0" dirty="0">
                  <a:solidFill>
                    <a:schemeClr val="bg1"/>
                  </a:solidFill>
                </a:rPr>
                <a:t>Consumo de proteína de alta calidad, indispensable para un organismo </a:t>
              </a:r>
              <a:r>
                <a:rPr lang="es-PE" sz="1800" b="0" dirty="0" smtClean="0">
                  <a:solidFill>
                    <a:schemeClr val="bg1"/>
                  </a:solidFill>
                </a:rPr>
                <a:t>saludable.</a:t>
              </a:r>
            </a:p>
            <a:p>
              <a:pPr marL="342900" indent="-342900">
                <a:lnSpc>
                  <a:spcPct val="130000"/>
                </a:lnSpc>
                <a:buFont typeface="Arial" pitchFamily="34" charset="0"/>
                <a:buChar char="•"/>
              </a:pPr>
              <a:r>
                <a:rPr lang="es-PE" sz="1800" b="0" dirty="0" smtClean="0">
                  <a:solidFill>
                    <a:srgbClr val="FFFFFF"/>
                  </a:solidFill>
                  <a:latin typeface="Arial"/>
                  <a:cs typeface="Arial"/>
                </a:rPr>
                <a:t>Complementos </a:t>
              </a:r>
              <a:r>
                <a:rPr lang="es-PE" sz="1800" b="0" dirty="0">
                  <a:solidFill>
                    <a:srgbClr val="FFFFFF"/>
                  </a:solidFill>
                  <a:latin typeface="Arial"/>
                  <a:cs typeface="Arial"/>
                </a:rPr>
                <a:t>o suplementos </a:t>
              </a:r>
              <a:r>
                <a:rPr lang="es-PE" sz="1800" b="0" dirty="0" smtClean="0">
                  <a:solidFill>
                    <a:srgbClr val="FFFFFF"/>
                  </a:solidFill>
                  <a:latin typeface="Arial"/>
                  <a:cs typeface="Arial"/>
                </a:rPr>
                <a:t>alimenticios adecuados.</a:t>
              </a:r>
              <a:endParaRPr lang="es-PE" sz="1800" b="0" dirty="0">
                <a:solidFill>
                  <a:srgbClr val="FFFFFF"/>
                </a:solidFill>
                <a:latin typeface="Arial"/>
                <a:cs typeface="Arial"/>
              </a:endParaRPr>
            </a:p>
            <a:p>
              <a:pPr marL="342900" indent="-342900">
                <a:lnSpc>
                  <a:spcPct val="130000"/>
                </a:lnSpc>
                <a:buFont typeface="Arial" pitchFamily="34" charset="0"/>
                <a:buChar char="•"/>
              </a:pPr>
              <a:r>
                <a:rPr lang="es-PE" sz="1800" b="0" dirty="0" smtClean="0">
                  <a:solidFill>
                    <a:srgbClr val="FFFFFF"/>
                  </a:solidFill>
                  <a:latin typeface="Arial"/>
                  <a:cs typeface="Arial"/>
                </a:rPr>
                <a:t>Alimentos variables y saludables</a:t>
              </a:r>
              <a:r>
                <a:rPr lang="es-PE" sz="1800" b="0" dirty="0">
                  <a:solidFill>
                    <a:srgbClr val="FFFFFF"/>
                  </a:solidFill>
                  <a:latin typeface="Arial"/>
                  <a:cs typeface="Arial"/>
                </a:rPr>
                <a:t>.  </a:t>
              </a:r>
            </a:p>
            <a:p>
              <a:pPr marL="342900" indent="-342900">
                <a:lnSpc>
                  <a:spcPct val="130000"/>
                </a:lnSpc>
                <a:buFont typeface="Arial" pitchFamily="34" charset="0"/>
                <a:buChar char="•"/>
              </a:pPr>
              <a:r>
                <a:rPr lang="es-PE" sz="1800" b="0" dirty="0" smtClean="0">
                  <a:solidFill>
                    <a:srgbClr val="FFFFFF"/>
                  </a:solidFill>
                  <a:latin typeface="Arial"/>
                  <a:cs typeface="Arial"/>
                </a:rPr>
                <a:t>Hidratación adecuada.</a:t>
              </a:r>
              <a:endParaRPr lang="es-PE" sz="1800" b="0" dirty="0">
                <a:solidFill>
                  <a:srgbClr val="FFFFFF"/>
                </a:solidFill>
                <a:latin typeface="Arial"/>
                <a:cs typeface="Arial"/>
              </a:endParaRPr>
            </a:p>
            <a:p>
              <a:pPr marL="342900" indent="-342900">
                <a:lnSpc>
                  <a:spcPct val="130000"/>
                </a:lnSpc>
                <a:buFont typeface="Arial" pitchFamily="34" charset="0"/>
                <a:buChar char="•"/>
              </a:pPr>
              <a:r>
                <a:rPr lang="es-PE" sz="1800" b="0" dirty="0">
                  <a:solidFill>
                    <a:srgbClr val="FFFFFF"/>
                  </a:solidFill>
                  <a:latin typeface="Arial"/>
                  <a:cs typeface="Arial"/>
                </a:rPr>
                <a:t>Actividad física moderada de forma consistente.</a:t>
              </a:r>
            </a:p>
          </p:txBody>
        </p:sp>
      </p:grpSp>
      <p:grpSp>
        <p:nvGrpSpPr>
          <p:cNvPr id="12" name="Agrupar 11"/>
          <p:cNvGrpSpPr/>
          <p:nvPr/>
        </p:nvGrpSpPr>
        <p:grpSpPr>
          <a:xfrm>
            <a:off x="1115617" y="1046346"/>
            <a:ext cx="6840759" cy="1446550"/>
            <a:chOff x="1115617" y="1046346"/>
            <a:chExt cx="6840759" cy="1446550"/>
          </a:xfrm>
        </p:grpSpPr>
        <p:sp>
          <p:nvSpPr>
            <p:cNvPr id="3" name="TextBox 2"/>
            <p:cNvSpPr txBox="1"/>
            <p:nvPr/>
          </p:nvSpPr>
          <p:spPr>
            <a:xfrm>
              <a:off x="1115617" y="1166262"/>
              <a:ext cx="3240359" cy="1322413"/>
            </a:xfrm>
            <a:prstGeom prst="rect">
              <a:avLst/>
            </a:prstGeom>
            <a:noFill/>
          </p:spPr>
          <p:txBody>
            <a:bodyPr wrap="square" rtlCol="0">
              <a:spAutoFit/>
            </a:bodyPr>
            <a:lstStyle/>
            <a:p>
              <a:pPr algn="ctr">
                <a:lnSpc>
                  <a:spcPct val="90000"/>
                </a:lnSpc>
              </a:pPr>
              <a:r>
                <a:rPr lang="es-PE" sz="4400" b="0" dirty="0" smtClean="0">
                  <a:solidFill>
                    <a:srgbClr val="55C9D9"/>
                  </a:solidFill>
                  <a:latin typeface="Arial"/>
                  <a:cs typeface="Arial"/>
                </a:rPr>
                <a:t>Nutrición balanceada</a:t>
              </a:r>
              <a:endParaRPr lang="es-PE" sz="4400" b="0" dirty="0">
                <a:solidFill>
                  <a:srgbClr val="55C9D9"/>
                </a:solidFill>
                <a:latin typeface="Arial"/>
                <a:cs typeface="Arial"/>
              </a:endParaRPr>
            </a:p>
          </p:txBody>
        </p:sp>
        <p:sp>
          <p:nvSpPr>
            <p:cNvPr id="8" name="Rectángulo 7"/>
            <p:cNvSpPr/>
            <p:nvPr/>
          </p:nvSpPr>
          <p:spPr>
            <a:xfrm>
              <a:off x="5148064" y="1166262"/>
              <a:ext cx="2808312" cy="1322413"/>
            </a:xfrm>
            <a:prstGeom prst="rect">
              <a:avLst/>
            </a:prstGeom>
          </p:spPr>
          <p:txBody>
            <a:bodyPr wrap="square">
              <a:spAutoFit/>
            </a:bodyPr>
            <a:lstStyle/>
            <a:p>
              <a:pPr algn="ctr">
                <a:lnSpc>
                  <a:spcPct val="90000"/>
                </a:lnSpc>
              </a:pPr>
              <a:r>
                <a:rPr lang="es-PE" sz="4400" b="0" dirty="0" smtClean="0">
                  <a:solidFill>
                    <a:srgbClr val="55C9D9"/>
                  </a:solidFill>
                  <a:latin typeface="Arial"/>
                  <a:cs typeface="Arial"/>
                </a:rPr>
                <a:t>Actividad </a:t>
              </a:r>
              <a:r>
                <a:rPr lang="es-PE" sz="4400" b="0" dirty="0">
                  <a:solidFill>
                    <a:srgbClr val="55C9D9"/>
                  </a:solidFill>
                  <a:latin typeface="Arial"/>
                  <a:cs typeface="Arial"/>
                </a:rPr>
                <a:t>física</a:t>
              </a:r>
            </a:p>
          </p:txBody>
        </p:sp>
        <p:sp>
          <p:nvSpPr>
            <p:cNvPr id="9" name="Rectángulo 8"/>
            <p:cNvSpPr/>
            <p:nvPr/>
          </p:nvSpPr>
          <p:spPr>
            <a:xfrm>
              <a:off x="4283968" y="1046346"/>
              <a:ext cx="843701" cy="1446550"/>
            </a:xfrm>
            <a:prstGeom prst="rect">
              <a:avLst/>
            </a:prstGeom>
          </p:spPr>
          <p:txBody>
            <a:bodyPr wrap="none">
              <a:spAutoFit/>
            </a:bodyPr>
            <a:lstStyle/>
            <a:p>
              <a:r>
                <a:rPr lang="es-PE" sz="8800" b="0" dirty="0">
                  <a:solidFill>
                    <a:srgbClr val="55C9D9"/>
                  </a:solidFill>
                  <a:latin typeface="Arial"/>
                  <a:cs typeface="Arial"/>
                </a:rPr>
                <a:t>+</a:t>
              </a:r>
              <a:endParaRPr lang="es-ES" sz="8800" dirty="0">
                <a:solidFill>
                  <a:srgbClr val="55C9D9"/>
                </a:solidFill>
              </a:endParaRPr>
            </a:p>
          </p:txBody>
        </p:sp>
      </p:grpSp>
    </p:spTree>
    <p:extLst>
      <p:ext uri="{BB962C8B-B14F-4D97-AF65-F5344CB8AC3E}">
        <p14:creationId xmlns:p14="http://schemas.microsoft.com/office/powerpoint/2010/main" val="98928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340768"/>
            <a:ext cx="9144000" cy="2605344"/>
          </a:xfrm>
          <a:prstGeom prst="rect">
            <a:avLst/>
          </a:prstGeom>
        </p:spPr>
      </p:pic>
      <p:sp>
        <p:nvSpPr>
          <p:cNvPr id="3" name="Rectangle 2"/>
          <p:cNvSpPr/>
          <p:nvPr/>
        </p:nvSpPr>
        <p:spPr>
          <a:xfrm>
            <a:off x="467544" y="4149080"/>
            <a:ext cx="4792226" cy="707886"/>
          </a:xfrm>
          <a:prstGeom prst="rect">
            <a:avLst/>
          </a:prstGeom>
        </p:spPr>
        <p:txBody>
          <a:bodyPr wrap="square">
            <a:spAutoFit/>
          </a:bodyPr>
          <a:lstStyle/>
          <a:p>
            <a:pPr>
              <a:spcAft>
                <a:spcPts val="1200"/>
              </a:spcAft>
            </a:pPr>
            <a:r>
              <a:rPr lang="es-PE" sz="2000" b="0" dirty="0">
                <a:solidFill>
                  <a:srgbClr val="55C9D9"/>
                </a:solidFill>
                <a:latin typeface="Arial"/>
                <a:cs typeface="Arial"/>
              </a:rPr>
              <a:t>¿Cómo funciona el negocio </a:t>
            </a:r>
            <a:r>
              <a:rPr lang="es-PE" sz="2000" b="0" dirty="0" smtClean="0">
                <a:solidFill>
                  <a:srgbClr val="55C9D9"/>
                </a:solidFill>
                <a:latin typeface="Arial"/>
                <a:cs typeface="Arial"/>
              </a:rPr>
              <a:t>independiente Herbalife</a:t>
            </a:r>
            <a:r>
              <a:rPr lang="es-PE" sz="2000" b="0" dirty="0">
                <a:solidFill>
                  <a:srgbClr val="55C9D9"/>
                </a:solidFill>
                <a:latin typeface="Arial"/>
                <a:cs typeface="Arial"/>
              </a:rPr>
              <a:t>?</a:t>
            </a:r>
          </a:p>
        </p:txBody>
      </p:sp>
      <p:sp>
        <p:nvSpPr>
          <p:cNvPr id="4" name="Rectangle 3"/>
          <p:cNvSpPr/>
          <p:nvPr/>
        </p:nvSpPr>
        <p:spPr>
          <a:xfrm>
            <a:off x="2843808" y="1700808"/>
            <a:ext cx="5976664" cy="1877437"/>
          </a:xfrm>
          <a:prstGeom prst="rect">
            <a:avLst/>
          </a:prstGeom>
        </p:spPr>
        <p:txBody>
          <a:bodyPr wrap="square">
            <a:spAutoFit/>
          </a:bodyPr>
          <a:lstStyle/>
          <a:p>
            <a:pPr marL="342900" indent="-342900">
              <a:spcBef>
                <a:spcPts val="1200"/>
              </a:spcBef>
              <a:spcAft>
                <a:spcPts val="1200"/>
              </a:spcAft>
              <a:buFont typeface="Arial" pitchFamily="34" charset="0"/>
              <a:buChar char="•"/>
            </a:pPr>
            <a:r>
              <a:rPr lang="es-PE" b="0" dirty="0" smtClean="0">
                <a:solidFill>
                  <a:schemeClr val="bg1"/>
                </a:solidFill>
                <a:latin typeface="Arial"/>
                <a:cs typeface="Arial"/>
              </a:rPr>
              <a:t>Nutrición </a:t>
            </a:r>
            <a:r>
              <a:rPr lang="es-PE" b="0" dirty="0">
                <a:solidFill>
                  <a:schemeClr val="bg1"/>
                </a:solidFill>
                <a:latin typeface="Arial"/>
                <a:cs typeface="Arial"/>
              </a:rPr>
              <a:t>de calidad para vivir </a:t>
            </a:r>
            <a:r>
              <a:rPr lang="es-PE" b="0" dirty="0" smtClean="0">
                <a:solidFill>
                  <a:schemeClr val="bg1"/>
                </a:solidFill>
                <a:latin typeface="Arial"/>
                <a:cs typeface="Arial"/>
              </a:rPr>
              <a:t>mejor.</a:t>
            </a:r>
          </a:p>
          <a:p>
            <a:pPr marL="342900" indent="-342900">
              <a:spcBef>
                <a:spcPts val="1200"/>
              </a:spcBef>
              <a:spcAft>
                <a:spcPts val="1200"/>
              </a:spcAft>
              <a:buFont typeface="Arial" pitchFamily="34" charset="0"/>
              <a:buChar char="•"/>
            </a:pPr>
            <a:r>
              <a:rPr lang="es-PE" b="0" dirty="0" smtClean="0">
                <a:solidFill>
                  <a:schemeClr val="bg1"/>
                </a:solidFill>
                <a:latin typeface="Arial"/>
                <a:cs typeface="Arial"/>
              </a:rPr>
              <a:t>Posibilidad de negocio independiente, usando y recomendando los productos Herbalife.</a:t>
            </a:r>
            <a:endParaRPr lang="es-PE" dirty="0">
              <a:solidFill>
                <a:schemeClr val="bg1"/>
              </a:solidFill>
              <a:latin typeface="Arial"/>
              <a:cs typeface="Arial"/>
            </a:endParaRPr>
          </a:p>
        </p:txBody>
      </p:sp>
      <p:sp>
        <p:nvSpPr>
          <p:cNvPr id="5" name="Rectangle 4"/>
          <p:cNvSpPr/>
          <p:nvPr/>
        </p:nvSpPr>
        <p:spPr>
          <a:xfrm>
            <a:off x="467544" y="4869160"/>
            <a:ext cx="5080258" cy="707886"/>
          </a:xfrm>
          <a:prstGeom prst="rect">
            <a:avLst/>
          </a:prstGeom>
        </p:spPr>
        <p:txBody>
          <a:bodyPr wrap="square">
            <a:spAutoFit/>
          </a:bodyPr>
          <a:lstStyle/>
          <a:p>
            <a:pPr>
              <a:spcAft>
                <a:spcPts val="0"/>
              </a:spcAft>
            </a:pPr>
            <a:r>
              <a:rPr lang="es-PE" sz="2000" b="0" dirty="0">
                <a:solidFill>
                  <a:schemeClr val="tx1">
                    <a:lumMod val="65000"/>
                    <a:lumOff val="35000"/>
                  </a:schemeClr>
                </a:solidFill>
                <a:latin typeface="Arial"/>
                <a:cs typeface="Arial"/>
              </a:rPr>
              <a:t>El Plan de </a:t>
            </a:r>
            <a:r>
              <a:rPr lang="es-PE" sz="2000" b="0" dirty="0" smtClean="0">
                <a:solidFill>
                  <a:schemeClr val="tx1">
                    <a:lumMod val="65000"/>
                    <a:lumOff val="35000"/>
                  </a:schemeClr>
                </a:solidFill>
                <a:latin typeface="Arial"/>
                <a:cs typeface="Arial"/>
              </a:rPr>
              <a:t>Ventas y Mercado </a:t>
            </a:r>
            <a:r>
              <a:rPr lang="es-PE" sz="2000" b="0" dirty="0">
                <a:solidFill>
                  <a:schemeClr val="tx1">
                    <a:lumMod val="65000"/>
                    <a:lumOff val="35000"/>
                  </a:schemeClr>
                </a:solidFill>
                <a:latin typeface="Arial"/>
                <a:cs typeface="Arial"/>
              </a:rPr>
              <a:t>de </a:t>
            </a:r>
            <a:r>
              <a:rPr lang="es-PE" sz="2000" b="0" dirty="0" smtClean="0">
                <a:solidFill>
                  <a:schemeClr val="tx1">
                    <a:lumMod val="65000"/>
                    <a:lumOff val="35000"/>
                  </a:schemeClr>
                </a:solidFill>
                <a:latin typeface="Arial"/>
                <a:cs typeface="Arial"/>
              </a:rPr>
              <a:t>Herbalife está </a:t>
            </a:r>
            <a:r>
              <a:rPr lang="es-PE" sz="2000" b="0" dirty="0">
                <a:solidFill>
                  <a:schemeClr val="tx1">
                    <a:lumMod val="65000"/>
                    <a:lumOff val="35000"/>
                  </a:schemeClr>
                </a:solidFill>
                <a:latin typeface="Arial"/>
                <a:cs typeface="Arial"/>
              </a:rPr>
              <a:t>basado en la venta </a:t>
            </a:r>
            <a:r>
              <a:rPr lang="es-PE" sz="2000" b="0" dirty="0" smtClean="0">
                <a:solidFill>
                  <a:schemeClr val="tx1">
                    <a:lumMod val="65000"/>
                    <a:lumOff val="35000"/>
                  </a:schemeClr>
                </a:solidFill>
                <a:latin typeface="Arial"/>
                <a:cs typeface="Arial"/>
              </a:rPr>
              <a:t>directa.</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294659"/>
            <a:ext cx="2514600"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2"/>
          <p:cNvSpPr/>
          <p:nvPr/>
        </p:nvSpPr>
        <p:spPr>
          <a:xfrm>
            <a:off x="1043608" y="188640"/>
            <a:ext cx="7776864"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CAMBIE SU VIDA CON HERBALIFE</a:t>
            </a:r>
            <a:endParaRPr lang="es-PE" sz="4000" b="0" dirty="0">
              <a:solidFill>
                <a:schemeClr val="tx1">
                  <a:lumMod val="65000"/>
                  <a:lumOff val="35000"/>
                </a:schemeClr>
              </a:solidFill>
              <a:latin typeface="Arial Narrow"/>
              <a:cs typeface="Arial Narrow"/>
            </a:endParaRPr>
          </a:p>
        </p:txBody>
      </p:sp>
      <p:sp>
        <p:nvSpPr>
          <p:cNvPr id="9" name="Rectángulo 8"/>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14</a:t>
            </a:r>
            <a:endParaRPr lang="es-ES" sz="1100" b="0" dirty="0">
              <a:solidFill>
                <a:schemeClr val="bg1"/>
              </a:solidFill>
              <a:latin typeface="Arial"/>
              <a:cs typeface="Arial"/>
            </a:endParaRPr>
          </a:p>
        </p:txBody>
      </p:sp>
      <p:sp>
        <p:nvSpPr>
          <p:cNvPr id="11" name="Rectángulo 10"/>
          <p:cNvSpPr/>
          <p:nvPr/>
        </p:nvSpPr>
        <p:spPr>
          <a:xfrm>
            <a:off x="467544" y="5589240"/>
            <a:ext cx="5234651" cy="523220"/>
          </a:xfrm>
          <a:prstGeom prst="rect">
            <a:avLst/>
          </a:prstGeom>
        </p:spPr>
        <p:txBody>
          <a:bodyPr wrap="none">
            <a:spAutoFit/>
          </a:bodyPr>
          <a:lstStyle/>
          <a:p>
            <a:pPr>
              <a:spcAft>
                <a:spcPts val="0"/>
              </a:spcAft>
            </a:pPr>
            <a:r>
              <a:rPr lang="es-PE" sz="2800" b="0" dirty="0">
                <a:solidFill>
                  <a:srgbClr val="55C9D9"/>
                </a:solidFill>
                <a:latin typeface="Arial"/>
                <a:cs typeface="Arial"/>
              </a:rPr>
              <a:t>¡Un exitoso modelo de negocio!</a:t>
            </a:r>
          </a:p>
        </p:txBody>
      </p:sp>
    </p:spTree>
    <p:extLst>
      <p:ext uri="{BB962C8B-B14F-4D97-AF65-F5344CB8AC3E}">
        <p14:creationId xmlns:p14="http://schemas.microsoft.com/office/powerpoint/2010/main" val="29663004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7584" y="6453336"/>
            <a:ext cx="4572000" cy="230832"/>
          </a:xfrm>
          <a:prstGeom prst="rect">
            <a:avLst/>
          </a:prstGeom>
        </p:spPr>
        <p:txBody>
          <a:bodyPr>
            <a:spAutoFit/>
          </a:bodyPr>
          <a:lstStyle/>
          <a:p>
            <a:r>
              <a:rPr lang="es-CR" sz="900" b="0" dirty="0" smtClean="0">
                <a:solidFill>
                  <a:srgbClr val="A6A6A6"/>
                </a:solidFill>
                <a:latin typeface="Arial Narrow"/>
                <a:cs typeface="Arial Narrow"/>
              </a:rPr>
              <a:t>Lo anterior únicamente </a:t>
            </a:r>
            <a:r>
              <a:rPr lang="es-CR" sz="900" b="0" dirty="0">
                <a:solidFill>
                  <a:srgbClr val="A6A6A6"/>
                </a:solidFill>
                <a:latin typeface="Arial Narrow"/>
                <a:cs typeface="Arial Narrow"/>
              </a:rPr>
              <a:t>se trata de un ejemplo de modelo </a:t>
            </a:r>
            <a:r>
              <a:rPr lang="es-CR" sz="900" b="0" dirty="0" smtClean="0">
                <a:solidFill>
                  <a:srgbClr val="A6A6A6"/>
                </a:solidFill>
                <a:latin typeface="Arial Narrow"/>
                <a:cs typeface="Arial Narrow"/>
              </a:rPr>
              <a:t>tradicional de negocios.</a:t>
            </a:r>
            <a:endParaRPr lang="es-PE" sz="900" b="0" dirty="0">
              <a:solidFill>
                <a:srgbClr val="A6A6A6"/>
              </a:solidFill>
              <a:latin typeface="Arial Narrow"/>
              <a:cs typeface="Arial Narrow"/>
            </a:endParaRPr>
          </a:p>
        </p:txBody>
      </p:sp>
      <p:sp>
        <p:nvSpPr>
          <p:cNvPr id="34" name="Rectangle 12"/>
          <p:cNvSpPr/>
          <p:nvPr/>
        </p:nvSpPr>
        <p:spPr>
          <a:xfrm>
            <a:off x="1187624" y="200834"/>
            <a:ext cx="6912768"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MODELO TRADICIONAL</a:t>
            </a:r>
            <a:endParaRPr lang="es-PE" sz="4000" b="0" dirty="0">
              <a:solidFill>
                <a:schemeClr val="tx1">
                  <a:lumMod val="65000"/>
                  <a:lumOff val="35000"/>
                </a:schemeClr>
              </a:solidFill>
              <a:latin typeface="Arial Narrow"/>
              <a:cs typeface="Arial Narrow"/>
            </a:endParaRPr>
          </a:p>
        </p:txBody>
      </p:sp>
      <p:sp>
        <p:nvSpPr>
          <p:cNvPr id="35" name="Rectángulo 34"/>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15</a:t>
            </a:r>
            <a:endParaRPr lang="es-ES" sz="1100" b="0" dirty="0">
              <a:solidFill>
                <a:schemeClr val="bg1"/>
              </a:solidFill>
              <a:latin typeface="Arial"/>
              <a:cs typeface="Arial"/>
            </a:endParaRPr>
          </a:p>
        </p:txBody>
      </p:sp>
      <p:grpSp>
        <p:nvGrpSpPr>
          <p:cNvPr id="36" name="Agrupar 35"/>
          <p:cNvGrpSpPr/>
          <p:nvPr/>
        </p:nvGrpSpPr>
        <p:grpSpPr>
          <a:xfrm>
            <a:off x="5292080" y="1484784"/>
            <a:ext cx="3528392" cy="4392488"/>
            <a:chOff x="5148064" y="1484784"/>
            <a:chExt cx="3528392" cy="4392488"/>
          </a:xfrm>
        </p:grpSpPr>
        <p:sp>
          <p:nvSpPr>
            <p:cNvPr id="37" name="TextBox 16389"/>
            <p:cNvSpPr txBox="1"/>
            <p:nvPr/>
          </p:nvSpPr>
          <p:spPr>
            <a:xfrm>
              <a:off x="6048672" y="3044666"/>
              <a:ext cx="2627784" cy="496996"/>
            </a:xfrm>
            <a:prstGeom prst="rect">
              <a:avLst/>
            </a:prstGeom>
            <a:noFill/>
          </p:spPr>
          <p:txBody>
            <a:bodyPr wrap="square" rtlCol="0">
              <a:spAutoFit/>
            </a:bodyPr>
            <a:lstStyle/>
            <a:p>
              <a:pPr>
                <a:lnSpc>
                  <a:spcPct val="150000"/>
                </a:lnSpc>
              </a:pPr>
              <a:r>
                <a:rPr lang="es-PE" sz="2000" b="0" dirty="0" smtClean="0">
                  <a:solidFill>
                    <a:schemeClr val="tx1">
                      <a:lumMod val="65000"/>
                      <a:lumOff val="35000"/>
                    </a:schemeClr>
                  </a:solidFill>
                  <a:latin typeface="Arial"/>
                  <a:cs typeface="Arial"/>
                </a:rPr>
                <a:t>Varios intermediarios</a:t>
              </a:r>
              <a:endParaRPr lang="es-PE" sz="2000" b="0" strike="sngStrike" dirty="0">
                <a:solidFill>
                  <a:schemeClr val="tx1">
                    <a:lumMod val="65000"/>
                    <a:lumOff val="35000"/>
                  </a:schemeClr>
                </a:solidFill>
                <a:latin typeface="Arial"/>
                <a:cs typeface="Arial"/>
              </a:endParaRPr>
            </a:p>
          </p:txBody>
        </p:sp>
        <p:sp>
          <p:nvSpPr>
            <p:cNvPr id="38" name="Right Brace 16390"/>
            <p:cNvSpPr/>
            <p:nvPr/>
          </p:nvSpPr>
          <p:spPr>
            <a:xfrm>
              <a:off x="5148064" y="1484784"/>
              <a:ext cx="720080" cy="4392488"/>
            </a:xfrm>
            <a:prstGeom prst="rightBrace">
              <a:avLst>
                <a:gd name="adj1" fmla="val 45141"/>
                <a:gd name="adj2" fmla="val 43420"/>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ln>
                  <a:solidFill>
                    <a:schemeClr val="bg1">
                      <a:lumMod val="65000"/>
                    </a:schemeClr>
                  </a:solidFill>
                </a:ln>
                <a:solidFill>
                  <a:schemeClr val="bg1">
                    <a:lumMod val="65000"/>
                  </a:schemeClr>
                </a:solidFill>
              </a:endParaRPr>
            </a:p>
          </p:txBody>
        </p:sp>
      </p:grpSp>
      <p:grpSp>
        <p:nvGrpSpPr>
          <p:cNvPr id="39" name="Agrupar 38"/>
          <p:cNvGrpSpPr/>
          <p:nvPr/>
        </p:nvGrpSpPr>
        <p:grpSpPr>
          <a:xfrm>
            <a:off x="3419872" y="2361136"/>
            <a:ext cx="1728192" cy="488723"/>
            <a:chOff x="3275856" y="2420888"/>
            <a:chExt cx="1728192" cy="488723"/>
          </a:xfrm>
        </p:grpSpPr>
        <p:grpSp>
          <p:nvGrpSpPr>
            <p:cNvPr id="40" name="Agrupar 39"/>
            <p:cNvGrpSpPr/>
            <p:nvPr/>
          </p:nvGrpSpPr>
          <p:grpSpPr>
            <a:xfrm>
              <a:off x="3275856" y="2420888"/>
              <a:ext cx="1728192" cy="488723"/>
              <a:chOff x="3275856" y="2420888"/>
              <a:chExt cx="1728192" cy="488723"/>
            </a:xfrm>
          </p:grpSpPr>
          <p:sp>
            <p:nvSpPr>
              <p:cNvPr id="42" name="Rectángulo 41"/>
              <p:cNvSpPr/>
              <p:nvPr/>
            </p:nvSpPr>
            <p:spPr>
              <a:xfrm>
                <a:off x="3275856" y="2420888"/>
                <a:ext cx="1728192" cy="3600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pic>
            <p:nvPicPr>
              <p:cNvPr id="43" name="Imagen 42"/>
              <p:cNvPicPr>
                <a:picLocks noChangeAspect="1"/>
              </p:cNvPicPr>
              <p:nvPr/>
            </p:nvPicPr>
            <p:blipFill>
              <a:blip r:embed="rId2"/>
              <a:stretch>
                <a:fillRect/>
              </a:stretch>
            </p:blipFill>
            <p:spPr>
              <a:xfrm>
                <a:off x="3987552" y="2820711"/>
                <a:ext cx="304800" cy="88900"/>
              </a:xfrm>
              <a:prstGeom prst="rect">
                <a:avLst/>
              </a:prstGeom>
            </p:spPr>
          </p:pic>
        </p:grpSp>
        <p:sp>
          <p:nvSpPr>
            <p:cNvPr id="41" name="Freeform 23"/>
            <p:cNvSpPr/>
            <p:nvPr/>
          </p:nvSpPr>
          <p:spPr>
            <a:xfrm>
              <a:off x="3444168" y="2437469"/>
              <a:ext cx="1386186" cy="349582"/>
            </a:xfrm>
            <a:custGeom>
              <a:avLst/>
              <a:gdLst>
                <a:gd name="connsiteX0" fmla="*/ 0 w 1537430"/>
                <a:gd name="connsiteY0" fmla="*/ 43810 h 438095"/>
                <a:gd name="connsiteX1" fmla="*/ 43810 w 1537430"/>
                <a:gd name="connsiteY1" fmla="*/ 0 h 438095"/>
                <a:gd name="connsiteX2" fmla="*/ 1493621 w 1537430"/>
                <a:gd name="connsiteY2" fmla="*/ 0 h 438095"/>
                <a:gd name="connsiteX3" fmla="*/ 1537431 w 1537430"/>
                <a:gd name="connsiteY3" fmla="*/ 43810 h 438095"/>
                <a:gd name="connsiteX4" fmla="*/ 1537430 w 1537430"/>
                <a:gd name="connsiteY4" fmla="*/ 394286 h 438095"/>
                <a:gd name="connsiteX5" fmla="*/ 1493620 w 1537430"/>
                <a:gd name="connsiteY5" fmla="*/ 438096 h 438095"/>
                <a:gd name="connsiteX6" fmla="*/ 43810 w 1537430"/>
                <a:gd name="connsiteY6" fmla="*/ 438095 h 438095"/>
                <a:gd name="connsiteX7" fmla="*/ 0 w 1537430"/>
                <a:gd name="connsiteY7" fmla="*/ 394285 h 438095"/>
                <a:gd name="connsiteX8" fmla="*/ 0 w 1537430"/>
                <a:gd name="connsiteY8" fmla="*/ 43810 h 43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30" h="438095">
                  <a:moveTo>
                    <a:pt x="0" y="43810"/>
                  </a:moveTo>
                  <a:cubicBezTo>
                    <a:pt x="0" y="19614"/>
                    <a:pt x="19614" y="0"/>
                    <a:pt x="43810" y="0"/>
                  </a:cubicBezTo>
                  <a:lnTo>
                    <a:pt x="1493621" y="0"/>
                  </a:lnTo>
                  <a:cubicBezTo>
                    <a:pt x="1517817" y="0"/>
                    <a:pt x="1537431" y="19614"/>
                    <a:pt x="1537431" y="43810"/>
                  </a:cubicBezTo>
                  <a:cubicBezTo>
                    <a:pt x="1537431" y="160635"/>
                    <a:pt x="1537430" y="277461"/>
                    <a:pt x="1537430" y="394286"/>
                  </a:cubicBezTo>
                  <a:cubicBezTo>
                    <a:pt x="1537430" y="418482"/>
                    <a:pt x="1517816" y="438096"/>
                    <a:pt x="1493620" y="438096"/>
                  </a:cubicBezTo>
                  <a:lnTo>
                    <a:pt x="43810" y="438095"/>
                  </a:lnTo>
                  <a:cubicBezTo>
                    <a:pt x="19614" y="438095"/>
                    <a:pt x="0" y="418481"/>
                    <a:pt x="0" y="394285"/>
                  </a:cubicBezTo>
                  <a:lnTo>
                    <a:pt x="0" y="43810"/>
                  </a:lnTo>
                  <a:close/>
                </a:path>
              </a:pathLst>
            </a:custGeom>
            <a:no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71" tIns="66171" rIns="66171" bIns="66171" numCol="1" spcCol="1270" anchor="ctr" anchorCtr="0">
              <a:noAutofit/>
            </a:bodyPr>
            <a:lstStyle/>
            <a:p>
              <a:pPr lvl="0" algn="ctr" defTabSz="622300">
                <a:lnSpc>
                  <a:spcPct val="90000"/>
                </a:lnSpc>
                <a:spcBef>
                  <a:spcPct val="0"/>
                </a:spcBef>
                <a:spcAft>
                  <a:spcPct val="35000"/>
                </a:spcAft>
              </a:pPr>
              <a:r>
                <a:rPr lang="es-PE" sz="1400" b="0" kern="1200" dirty="0" smtClean="0">
                  <a:latin typeface="Arial"/>
                  <a:cs typeface="Arial"/>
                </a:rPr>
                <a:t>Importador</a:t>
              </a:r>
              <a:endParaRPr lang="es-PE" sz="1400" b="0" kern="1200" dirty="0">
                <a:latin typeface="Arial"/>
                <a:cs typeface="Arial"/>
              </a:endParaRPr>
            </a:p>
          </p:txBody>
        </p:sp>
      </p:grpSp>
      <p:grpSp>
        <p:nvGrpSpPr>
          <p:cNvPr id="44" name="Agrupar 43"/>
          <p:cNvGrpSpPr/>
          <p:nvPr/>
        </p:nvGrpSpPr>
        <p:grpSpPr>
          <a:xfrm>
            <a:off x="3419872" y="2949456"/>
            <a:ext cx="1728192" cy="488723"/>
            <a:chOff x="3275856" y="2996952"/>
            <a:chExt cx="1728192" cy="488723"/>
          </a:xfrm>
        </p:grpSpPr>
        <p:grpSp>
          <p:nvGrpSpPr>
            <p:cNvPr id="45" name="Agrupar 44"/>
            <p:cNvGrpSpPr/>
            <p:nvPr/>
          </p:nvGrpSpPr>
          <p:grpSpPr>
            <a:xfrm>
              <a:off x="3275856" y="2996952"/>
              <a:ext cx="1728192" cy="488723"/>
              <a:chOff x="3275856" y="2420888"/>
              <a:chExt cx="1728192" cy="488723"/>
            </a:xfrm>
          </p:grpSpPr>
          <p:sp>
            <p:nvSpPr>
              <p:cNvPr id="47" name="Rectángulo 46"/>
              <p:cNvSpPr/>
              <p:nvPr/>
            </p:nvSpPr>
            <p:spPr>
              <a:xfrm>
                <a:off x="3275856" y="2420888"/>
                <a:ext cx="1728192" cy="3600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pic>
            <p:nvPicPr>
              <p:cNvPr id="48" name="Imagen 47"/>
              <p:cNvPicPr>
                <a:picLocks noChangeAspect="1"/>
              </p:cNvPicPr>
              <p:nvPr/>
            </p:nvPicPr>
            <p:blipFill>
              <a:blip r:embed="rId2"/>
              <a:stretch>
                <a:fillRect/>
              </a:stretch>
            </p:blipFill>
            <p:spPr>
              <a:xfrm>
                <a:off x="3987552" y="2820711"/>
                <a:ext cx="304800" cy="88900"/>
              </a:xfrm>
              <a:prstGeom prst="rect">
                <a:avLst/>
              </a:prstGeom>
            </p:spPr>
          </p:pic>
        </p:grpSp>
        <p:sp>
          <p:nvSpPr>
            <p:cNvPr id="46" name="Freeform 25"/>
            <p:cNvSpPr/>
            <p:nvPr/>
          </p:nvSpPr>
          <p:spPr>
            <a:xfrm>
              <a:off x="3300152" y="2996952"/>
              <a:ext cx="1674218" cy="360040"/>
            </a:xfrm>
            <a:custGeom>
              <a:avLst/>
              <a:gdLst>
                <a:gd name="connsiteX0" fmla="*/ 0 w 1537430"/>
                <a:gd name="connsiteY0" fmla="*/ 43810 h 438095"/>
                <a:gd name="connsiteX1" fmla="*/ 43810 w 1537430"/>
                <a:gd name="connsiteY1" fmla="*/ 0 h 438095"/>
                <a:gd name="connsiteX2" fmla="*/ 1493621 w 1537430"/>
                <a:gd name="connsiteY2" fmla="*/ 0 h 438095"/>
                <a:gd name="connsiteX3" fmla="*/ 1537431 w 1537430"/>
                <a:gd name="connsiteY3" fmla="*/ 43810 h 438095"/>
                <a:gd name="connsiteX4" fmla="*/ 1537430 w 1537430"/>
                <a:gd name="connsiteY4" fmla="*/ 394286 h 438095"/>
                <a:gd name="connsiteX5" fmla="*/ 1493620 w 1537430"/>
                <a:gd name="connsiteY5" fmla="*/ 438096 h 438095"/>
                <a:gd name="connsiteX6" fmla="*/ 43810 w 1537430"/>
                <a:gd name="connsiteY6" fmla="*/ 438095 h 438095"/>
                <a:gd name="connsiteX7" fmla="*/ 0 w 1537430"/>
                <a:gd name="connsiteY7" fmla="*/ 394285 h 438095"/>
                <a:gd name="connsiteX8" fmla="*/ 0 w 1537430"/>
                <a:gd name="connsiteY8" fmla="*/ 43810 h 43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30" h="438095">
                  <a:moveTo>
                    <a:pt x="0" y="43810"/>
                  </a:moveTo>
                  <a:cubicBezTo>
                    <a:pt x="0" y="19614"/>
                    <a:pt x="19614" y="0"/>
                    <a:pt x="43810" y="0"/>
                  </a:cubicBezTo>
                  <a:lnTo>
                    <a:pt x="1493621" y="0"/>
                  </a:lnTo>
                  <a:cubicBezTo>
                    <a:pt x="1517817" y="0"/>
                    <a:pt x="1537431" y="19614"/>
                    <a:pt x="1537431" y="43810"/>
                  </a:cubicBezTo>
                  <a:cubicBezTo>
                    <a:pt x="1537431" y="160635"/>
                    <a:pt x="1537430" y="277461"/>
                    <a:pt x="1537430" y="394286"/>
                  </a:cubicBezTo>
                  <a:cubicBezTo>
                    <a:pt x="1537430" y="418482"/>
                    <a:pt x="1517816" y="438096"/>
                    <a:pt x="1493620" y="438096"/>
                  </a:cubicBezTo>
                  <a:lnTo>
                    <a:pt x="43810" y="438095"/>
                  </a:lnTo>
                  <a:cubicBezTo>
                    <a:pt x="19614" y="438095"/>
                    <a:pt x="0" y="418481"/>
                    <a:pt x="0" y="394285"/>
                  </a:cubicBezTo>
                  <a:lnTo>
                    <a:pt x="0" y="43810"/>
                  </a:lnTo>
                  <a:close/>
                </a:path>
              </a:pathLst>
            </a:custGeom>
            <a:no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71" tIns="66171" rIns="66171" bIns="66171" numCol="1" spcCol="1270" anchor="ctr" anchorCtr="0">
              <a:noAutofit/>
            </a:bodyPr>
            <a:lstStyle/>
            <a:p>
              <a:pPr lvl="0" algn="ctr" defTabSz="622300">
                <a:lnSpc>
                  <a:spcPct val="90000"/>
                </a:lnSpc>
                <a:spcBef>
                  <a:spcPct val="0"/>
                </a:spcBef>
                <a:spcAft>
                  <a:spcPct val="35000"/>
                </a:spcAft>
              </a:pPr>
              <a:r>
                <a:rPr lang="es-PE" sz="1400" b="0" kern="1200" dirty="0" smtClean="0">
                  <a:latin typeface="Arial"/>
                  <a:cs typeface="Arial"/>
                </a:rPr>
                <a:t>Mayorista nacional</a:t>
              </a:r>
              <a:endParaRPr lang="es-PE" sz="1400" b="0" kern="1200" dirty="0">
                <a:latin typeface="Arial"/>
                <a:cs typeface="Arial"/>
              </a:endParaRPr>
            </a:p>
          </p:txBody>
        </p:sp>
      </p:grpSp>
      <p:grpSp>
        <p:nvGrpSpPr>
          <p:cNvPr id="49" name="Agrupar 48"/>
          <p:cNvGrpSpPr/>
          <p:nvPr/>
        </p:nvGrpSpPr>
        <p:grpSpPr>
          <a:xfrm>
            <a:off x="3419872" y="3537776"/>
            <a:ext cx="1728192" cy="499449"/>
            <a:chOff x="3275856" y="3634298"/>
            <a:chExt cx="1728192" cy="499449"/>
          </a:xfrm>
        </p:grpSpPr>
        <p:grpSp>
          <p:nvGrpSpPr>
            <p:cNvPr id="50" name="Agrupar 49"/>
            <p:cNvGrpSpPr/>
            <p:nvPr/>
          </p:nvGrpSpPr>
          <p:grpSpPr>
            <a:xfrm>
              <a:off x="3275856" y="3645024"/>
              <a:ext cx="1728192" cy="488723"/>
              <a:chOff x="3275856" y="2420888"/>
              <a:chExt cx="1728192" cy="488723"/>
            </a:xfrm>
          </p:grpSpPr>
          <p:sp>
            <p:nvSpPr>
              <p:cNvPr id="53" name="Rectángulo 52"/>
              <p:cNvSpPr/>
              <p:nvPr/>
            </p:nvSpPr>
            <p:spPr>
              <a:xfrm>
                <a:off x="3275856" y="2420888"/>
                <a:ext cx="1728192" cy="3600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pic>
            <p:nvPicPr>
              <p:cNvPr id="54" name="Imagen 53"/>
              <p:cNvPicPr>
                <a:picLocks noChangeAspect="1"/>
              </p:cNvPicPr>
              <p:nvPr/>
            </p:nvPicPr>
            <p:blipFill>
              <a:blip r:embed="rId2"/>
              <a:stretch>
                <a:fillRect/>
              </a:stretch>
            </p:blipFill>
            <p:spPr>
              <a:xfrm>
                <a:off x="3987552" y="2820711"/>
                <a:ext cx="304800" cy="88900"/>
              </a:xfrm>
              <a:prstGeom prst="rect">
                <a:avLst/>
              </a:prstGeom>
            </p:spPr>
          </p:pic>
        </p:grpSp>
        <p:sp>
          <p:nvSpPr>
            <p:cNvPr id="52" name="Freeform 27"/>
            <p:cNvSpPr/>
            <p:nvPr/>
          </p:nvSpPr>
          <p:spPr>
            <a:xfrm>
              <a:off x="3444168" y="3634298"/>
              <a:ext cx="1386186" cy="360040"/>
            </a:xfrm>
            <a:custGeom>
              <a:avLst/>
              <a:gdLst>
                <a:gd name="connsiteX0" fmla="*/ 0 w 1537430"/>
                <a:gd name="connsiteY0" fmla="*/ 43810 h 438095"/>
                <a:gd name="connsiteX1" fmla="*/ 43810 w 1537430"/>
                <a:gd name="connsiteY1" fmla="*/ 0 h 438095"/>
                <a:gd name="connsiteX2" fmla="*/ 1493621 w 1537430"/>
                <a:gd name="connsiteY2" fmla="*/ 0 h 438095"/>
                <a:gd name="connsiteX3" fmla="*/ 1537431 w 1537430"/>
                <a:gd name="connsiteY3" fmla="*/ 43810 h 438095"/>
                <a:gd name="connsiteX4" fmla="*/ 1537430 w 1537430"/>
                <a:gd name="connsiteY4" fmla="*/ 394286 h 438095"/>
                <a:gd name="connsiteX5" fmla="*/ 1493620 w 1537430"/>
                <a:gd name="connsiteY5" fmla="*/ 438096 h 438095"/>
                <a:gd name="connsiteX6" fmla="*/ 43810 w 1537430"/>
                <a:gd name="connsiteY6" fmla="*/ 438095 h 438095"/>
                <a:gd name="connsiteX7" fmla="*/ 0 w 1537430"/>
                <a:gd name="connsiteY7" fmla="*/ 394285 h 438095"/>
                <a:gd name="connsiteX8" fmla="*/ 0 w 1537430"/>
                <a:gd name="connsiteY8" fmla="*/ 43810 h 43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30" h="438095">
                  <a:moveTo>
                    <a:pt x="0" y="43810"/>
                  </a:moveTo>
                  <a:cubicBezTo>
                    <a:pt x="0" y="19614"/>
                    <a:pt x="19614" y="0"/>
                    <a:pt x="43810" y="0"/>
                  </a:cubicBezTo>
                  <a:lnTo>
                    <a:pt x="1493621" y="0"/>
                  </a:lnTo>
                  <a:cubicBezTo>
                    <a:pt x="1517817" y="0"/>
                    <a:pt x="1537431" y="19614"/>
                    <a:pt x="1537431" y="43810"/>
                  </a:cubicBezTo>
                  <a:cubicBezTo>
                    <a:pt x="1537431" y="160635"/>
                    <a:pt x="1537430" y="277461"/>
                    <a:pt x="1537430" y="394286"/>
                  </a:cubicBezTo>
                  <a:cubicBezTo>
                    <a:pt x="1537430" y="418482"/>
                    <a:pt x="1517816" y="438096"/>
                    <a:pt x="1493620" y="438096"/>
                  </a:cubicBezTo>
                  <a:lnTo>
                    <a:pt x="43810" y="438095"/>
                  </a:lnTo>
                  <a:cubicBezTo>
                    <a:pt x="19614" y="438095"/>
                    <a:pt x="0" y="418481"/>
                    <a:pt x="0" y="394285"/>
                  </a:cubicBezTo>
                  <a:lnTo>
                    <a:pt x="0" y="43810"/>
                  </a:lnTo>
                  <a:close/>
                </a:path>
              </a:pathLst>
            </a:custGeom>
            <a:no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71" tIns="66171" rIns="66171" bIns="66171" numCol="1" spcCol="1270" anchor="ctr" anchorCtr="0">
              <a:noAutofit/>
            </a:bodyPr>
            <a:lstStyle/>
            <a:p>
              <a:pPr lvl="0" algn="ctr" defTabSz="622300">
                <a:lnSpc>
                  <a:spcPct val="90000"/>
                </a:lnSpc>
                <a:spcBef>
                  <a:spcPct val="0"/>
                </a:spcBef>
                <a:spcAft>
                  <a:spcPct val="35000"/>
                </a:spcAft>
              </a:pPr>
              <a:r>
                <a:rPr lang="es-PE" sz="1400" b="0" kern="1200" dirty="0" smtClean="0">
                  <a:latin typeface="Arial"/>
                  <a:cs typeface="Arial"/>
                </a:rPr>
                <a:t>Mayorista local</a:t>
              </a:r>
              <a:endParaRPr lang="es-PE" sz="1400" b="0" kern="1200" dirty="0">
                <a:latin typeface="Arial"/>
                <a:cs typeface="Arial"/>
              </a:endParaRPr>
            </a:p>
          </p:txBody>
        </p:sp>
      </p:grpSp>
      <p:grpSp>
        <p:nvGrpSpPr>
          <p:cNvPr id="55" name="Agrupar 54"/>
          <p:cNvGrpSpPr/>
          <p:nvPr/>
        </p:nvGrpSpPr>
        <p:grpSpPr>
          <a:xfrm>
            <a:off x="3419872" y="4136822"/>
            <a:ext cx="1728192" cy="488723"/>
            <a:chOff x="3275856" y="4221088"/>
            <a:chExt cx="1728192" cy="488723"/>
          </a:xfrm>
        </p:grpSpPr>
        <p:grpSp>
          <p:nvGrpSpPr>
            <p:cNvPr id="56" name="Agrupar 55"/>
            <p:cNvGrpSpPr/>
            <p:nvPr/>
          </p:nvGrpSpPr>
          <p:grpSpPr>
            <a:xfrm>
              <a:off x="3275856" y="4221088"/>
              <a:ext cx="1728192" cy="488723"/>
              <a:chOff x="3275856" y="2420888"/>
              <a:chExt cx="1728192" cy="488723"/>
            </a:xfrm>
          </p:grpSpPr>
          <p:sp>
            <p:nvSpPr>
              <p:cNvPr id="58" name="Rectángulo 57"/>
              <p:cNvSpPr/>
              <p:nvPr/>
            </p:nvSpPr>
            <p:spPr>
              <a:xfrm>
                <a:off x="3275856" y="2420888"/>
                <a:ext cx="1728192" cy="3600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pic>
            <p:nvPicPr>
              <p:cNvPr id="59" name="Imagen 58"/>
              <p:cNvPicPr>
                <a:picLocks noChangeAspect="1"/>
              </p:cNvPicPr>
              <p:nvPr/>
            </p:nvPicPr>
            <p:blipFill>
              <a:blip r:embed="rId2"/>
              <a:stretch>
                <a:fillRect/>
              </a:stretch>
            </p:blipFill>
            <p:spPr>
              <a:xfrm>
                <a:off x="3987552" y="2820711"/>
                <a:ext cx="304800" cy="88900"/>
              </a:xfrm>
              <a:prstGeom prst="rect">
                <a:avLst/>
              </a:prstGeom>
            </p:spPr>
          </p:pic>
        </p:grpSp>
        <p:sp>
          <p:nvSpPr>
            <p:cNvPr id="57" name="Freeform 29"/>
            <p:cNvSpPr/>
            <p:nvPr/>
          </p:nvSpPr>
          <p:spPr>
            <a:xfrm>
              <a:off x="3300152" y="4221088"/>
              <a:ext cx="1674218" cy="360040"/>
            </a:xfrm>
            <a:custGeom>
              <a:avLst/>
              <a:gdLst>
                <a:gd name="connsiteX0" fmla="*/ 0 w 1537430"/>
                <a:gd name="connsiteY0" fmla="*/ 43810 h 438095"/>
                <a:gd name="connsiteX1" fmla="*/ 43810 w 1537430"/>
                <a:gd name="connsiteY1" fmla="*/ 0 h 438095"/>
                <a:gd name="connsiteX2" fmla="*/ 1493621 w 1537430"/>
                <a:gd name="connsiteY2" fmla="*/ 0 h 438095"/>
                <a:gd name="connsiteX3" fmla="*/ 1537431 w 1537430"/>
                <a:gd name="connsiteY3" fmla="*/ 43810 h 438095"/>
                <a:gd name="connsiteX4" fmla="*/ 1537430 w 1537430"/>
                <a:gd name="connsiteY4" fmla="*/ 394286 h 438095"/>
                <a:gd name="connsiteX5" fmla="*/ 1493620 w 1537430"/>
                <a:gd name="connsiteY5" fmla="*/ 438096 h 438095"/>
                <a:gd name="connsiteX6" fmla="*/ 43810 w 1537430"/>
                <a:gd name="connsiteY6" fmla="*/ 438095 h 438095"/>
                <a:gd name="connsiteX7" fmla="*/ 0 w 1537430"/>
                <a:gd name="connsiteY7" fmla="*/ 394285 h 438095"/>
                <a:gd name="connsiteX8" fmla="*/ 0 w 1537430"/>
                <a:gd name="connsiteY8" fmla="*/ 43810 h 43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30" h="438095">
                  <a:moveTo>
                    <a:pt x="0" y="43810"/>
                  </a:moveTo>
                  <a:cubicBezTo>
                    <a:pt x="0" y="19614"/>
                    <a:pt x="19614" y="0"/>
                    <a:pt x="43810" y="0"/>
                  </a:cubicBezTo>
                  <a:lnTo>
                    <a:pt x="1493621" y="0"/>
                  </a:lnTo>
                  <a:cubicBezTo>
                    <a:pt x="1517817" y="0"/>
                    <a:pt x="1537431" y="19614"/>
                    <a:pt x="1537431" y="43810"/>
                  </a:cubicBezTo>
                  <a:cubicBezTo>
                    <a:pt x="1537431" y="160635"/>
                    <a:pt x="1537430" y="277461"/>
                    <a:pt x="1537430" y="394286"/>
                  </a:cubicBezTo>
                  <a:cubicBezTo>
                    <a:pt x="1537430" y="418482"/>
                    <a:pt x="1517816" y="438096"/>
                    <a:pt x="1493620" y="438096"/>
                  </a:cubicBezTo>
                  <a:lnTo>
                    <a:pt x="43810" y="438095"/>
                  </a:lnTo>
                  <a:cubicBezTo>
                    <a:pt x="19614" y="438095"/>
                    <a:pt x="0" y="418481"/>
                    <a:pt x="0" y="394285"/>
                  </a:cubicBezTo>
                  <a:lnTo>
                    <a:pt x="0" y="43810"/>
                  </a:lnTo>
                  <a:close/>
                </a:path>
              </a:pathLst>
            </a:custGeom>
            <a:no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71" tIns="66171" rIns="66171" bIns="66171" numCol="1" spcCol="1270" anchor="ctr" anchorCtr="0">
              <a:noAutofit/>
            </a:bodyPr>
            <a:lstStyle/>
            <a:p>
              <a:pPr lvl="0" algn="ctr" defTabSz="622300">
                <a:lnSpc>
                  <a:spcPct val="90000"/>
                </a:lnSpc>
                <a:spcBef>
                  <a:spcPct val="0"/>
                </a:spcBef>
                <a:spcAft>
                  <a:spcPct val="35000"/>
                </a:spcAft>
              </a:pPr>
              <a:r>
                <a:rPr lang="es-PE" sz="1400" b="0" kern="1200" dirty="0" smtClean="0">
                  <a:latin typeface="Arial"/>
                  <a:cs typeface="Arial"/>
                </a:rPr>
                <a:t>Distribuidor local</a:t>
              </a:r>
              <a:endParaRPr lang="es-PE" sz="1400" b="0" kern="1200" dirty="0">
                <a:latin typeface="Arial"/>
                <a:cs typeface="Arial"/>
              </a:endParaRPr>
            </a:p>
          </p:txBody>
        </p:sp>
      </p:grpSp>
      <p:grpSp>
        <p:nvGrpSpPr>
          <p:cNvPr id="60" name="Agrupar 59"/>
          <p:cNvGrpSpPr/>
          <p:nvPr/>
        </p:nvGrpSpPr>
        <p:grpSpPr>
          <a:xfrm>
            <a:off x="3419872" y="4725144"/>
            <a:ext cx="1728192" cy="488723"/>
            <a:chOff x="3275856" y="4797152"/>
            <a:chExt cx="1728192" cy="488723"/>
          </a:xfrm>
        </p:grpSpPr>
        <p:grpSp>
          <p:nvGrpSpPr>
            <p:cNvPr id="61" name="Agrupar 60"/>
            <p:cNvGrpSpPr/>
            <p:nvPr/>
          </p:nvGrpSpPr>
          <p:grpSpPr>
            <a:xfrm>
              <a:off x="3275856" y="4797152"/>
              <a:ext cx="1728192" cy="488723"/>
              <a:chOff x="3275856" y="2420888"/>
              <a:chExt cx="1728192" cy="488723"/>
            </a:xfrm>
          </p:grpSpPr>
          <p:sp>
            <p:nvSpPr>
              <p:cNvPr id="63" name="Rectángulo 62"/>
              <p:cNvSpPr/>
              <p:nvPr/>
            </p:nvSpPr>
            <p:spPr>
              <a:xfrm>
                <a:off x="3275856" y="2420888"/>
                <a:ext cx="1728192" cy="3600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pic>
            <p:nvPicPr>
              <p:cNvPr id="64" name="Imagen 63"/>
              <p:cNvPicPr>
                <a:picLocks noChangeAspect="1"/>
              </p:cNvPicPr>
              <p:nvPr/>
            </p:nvPicPr>
            <p:blipFill>
              <a:blip r:embed="rId2"/>
              <a:stretch>
                <a:fillRect/>
              </a:stretch>
            </p:blipFill>
            <p:spPr>
              <a:xfrm>
                <a:off x="3987552" y="2820711"/>
                <a:ext cx="304800" cy="88900"/>
              </a:xfrm>
              <a:prstGeom prst="rect">
                <a:avLst/>
              </a:prstGeom>
            </p:spPr>
          </p:pic>
        </p:grpSp>
        <p:sp>
          <p:nvSpPr>
            <p:cNvPr id="62" name="Freeform 16383"/>
            <p:cNvSpPr/>
            <p:nvPr/>
          </p:nvSpPr>
          <p:spPr>
            <a:xfrm>
              <a:off x="3516176" y="4801336"/>
              <a:ext cx="1242170" cy="355856"/>
            </a:xfrm>
            <a:custGeom>
              <a:avLst/>
              <a:gdLst>
                <a:gd name="connsiteX0" fmla="*/ 0 w 1537430"/>
                <a:gd name="connsiteY0" fmla="*/ 43810 h 438095"/>
                <a:gd name="connsiteX1" fmla="*/ 43810 w 1537430"/>
                <a:gd name="connsiteY1" fmla="*/ 0 h 438095"/>
                <a:gd name="connsiteX2" fmla="*/ 1493621 w 1537430"/>
                <a:gd name="connsiteY2" fmla="*/ 0 h 438095"/>
                <a:gd name="connsiteX3" fmla="*/ 1537431 w 1537430"/>
                <a:gd name="connsiteY3" fmla="*/ 43810 h 438095"/>
                <a:gd name="connsiteX4" fmla="*/ 1537430 w 1537430"/>
                <a:gd name="connsiteY4" fmla="*/ 394286 h 438095"/>
                <a:gd name="connsiteX5" fmla="*/ 1493620 w 1537430"/>
                <a:gd name="connsiteY5" fmla="*/ 438096 h 438095"/>
                <a:gd name="connsiteX6" fmla="*/ 43810 w 1537430"/>
                <a:gd name="connsiteY6" fmla="*/ 438095 h 438095"/>
                <a:gd name="connsiteX7" fmla="*/ 0 w 1537430"/>
                <a:gd name="connsiteY7" fmla="*/ 394285 h 438095"/>
                <a:gd name="connsiteX8" fmla="*/ 0 w 1537430"/>
                <a:gd name="connsiteY8" fmla="*/ 43810 h 43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30" h="438095">
                  <a:moveTo>
                    <a:pt x="0" y="43810"/>
                  </a:moveTo>
                  <a:cubicBezTo>
                    <a:pt x="0" y="19614"/>
                    <a:pt x="19614" y="0"/>
                    <a:pt x="43810" y="0"/>
                  </a:cubicBezTo>
                  <a:lnTo>
                    <a:pt x="1493621" y="0"/>
                  </a:lnTo>
                  <a:cubicBezTo>
                    <a:pt x="1517817" y="0"/>
                    <a:pt x="1537431" y="19614"/>
                    <a:pt x="1537431" y="43810"/>
                  </a:cubicBezTo>
                  <a:cubicBezTo>
                    <a:pt x="1537431" y="160635"/>
                    <a:pt x="1537430" y="277461"/>
                    <a:pt x="1537430" y="394286"/>
                  </a:cubicBezTo>
                  <a:cubicBezTo>
                    <a:pt x="1537430" y="418482"/>
                    <a:pt x="1517816" y="438096"/>
                    <a:pt x="1493620" y="438096"/>
                  </a:cubicBezTo>
                  <a:lnTo>
                    <a:pt x="43810" y="438095"/>
                  </a:lnTo>
                  <a:cubicBezTo>
                    <a:pt x="19614" y="438095"/>
                    <a:pt x="0" y="418481"/>
                    <a:pt x="0" y="394285"/>
                  </a:cubicBezTo>
                  <a:lnTo>
                    <a:pt x="0" y="43810"/>
                  </a:lnTo>
                  <a:close/>
                </a:path>
              </a:pathLst>
            </a:custGeom>
            <a:no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71" tIns="66171" rIns="66171" bIns="66171" numCol="1" spcCol="1270" anchor="ctr" anchorCtr="0">
              <a:noAutofit/>
            </a:bodyPr>
            <a:lstStyle/>
            <a:p>
              <a:pPr lvl="0" algn="ctr" defTabSz="622300">
                <a:lnSpc>
                  <a:spcPct val="90000"/>
                </a:lnSpc>
                <a:spcBef>
                  <a:spcPct val="0"/>
                </a:spcBef>
                <a:spcAft>
                  <a:spcPct val="35000"/>
                </a:spcAft>
              </a:pPr>
              <a:r>
                <a:rPr lang="es-PE" sz="1400" b="0" kern="1200" dirty="0" smtClean="0">
                  <a:latin typeface="Arial"/>
                  <a:cs typeface="Arial"/>
                </a:rPr>
                <a:t>1er minorista</a:t>
              </a:r>
              <a:endParaRPr lang="es-PE" sz="1400" b="0" kern="1200" dirty="0">
                <a:latin typeface="Arial"/>
                <a:cs typeface="Arial"/>
              </a:endParaRPr>
            </a:p>
          </p:txBody>
        </p:sp>
      </p:grpSp>
      <p:grpSp>
        <p:nvGrpSpPr>
          <p:cNvPr id="66" name="Agrupar 65"/>
          <p:cNvGrpSpPr/>
          <p:nvPr/>
        </p:nvGrpSpPr>
        <p:grpSpPr>
          <a:xfrm>
            <a:off x="467544" y="1700808"/>
            <a:ext cx="4680520" cy="560731"/>
            <a:chOff x="323528" y="1700808"/>
            <a:chExt cx="4680520" cy="560731"/>
          </a:xfrm>
        </p:grpSpPr>
        <p:grpSp>
          <p:nvGrpSpPr>
            <p:cNvPr id="67" name="Agrupar 66"/>
            <p:cNvGrpSpPr/>
            <p:nvPr/>
          </p:nvGrpSpPr>
          <p:grpSpPr>
            <a:xfrm>
              <a:off x="3275856" y="1772816"/>
              <a:ext cx="1728192" cy="488723"/>
              <a:chOff x="3275856" y="1772816"/>
              <a:chExt cx="1728192" cy="488723"/>
            </a:xfrm>
          </p:grpSpPr>
          <p:grpSp>
            <p:nvGrpSpPr>
              <p:cNvPr id="71" name="Agrupar 70"/>
              <p:cNvGrpSpPr/>
              <p:nvPr/>
            </p:nvGrpSpPr>
            <p:grpSpPr>
              <a:xfrm>
                <a:off x="3275856" y="1772816"/>
                <a:ext cx="1728192" cy="488723"/>
                <a:chOff x="3275856" y="2420888"/>
                <a:chExt cx="1728192" cy="488723"/>
              </a:xfrm>
            </p:grpSpPr>
            <p:sp>
              <p:nvSpPr>
                <p:cNvPr id="73" name="Rectángulo 72"/>
                <p:cNvSpPr/>
                <p:nvPr/>
              </p:nvSpPr>
              <p:spPr>
                <a:xfrm>
                  <a:off x="3275856" y="2420888"/>
                  <a:ext cx="1728192" cy="3600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pic>
              <p:nvPicPr>
                <p:cNvPr id="74" name="Imagen 73"/>
                <p:cNvPicPr>
                  <a:picLocks noChangeAspect="1"/>
                </p:cNvPicPr>
                <p:nvPr/>
              </p:nvPicPr>
              <p:blipFill>
                <a:blip r:embed="rId2"/>
                <a:stretch>
                  <a:fillRect/>
                </a:stretch>
              </p:blipFill>
              <p:spPr>
                <a:xfrm>
                  <a:off x="3987552" y="2820711"/>
                  <a:ext cx="304800" cy="88900"/>
                </a:xfrm>
                <a:prstGeom prst="rect">
                  <a:avLst/>
                </a:prstGeom>
              </p:spPr>
            </p:pic>
          </p:grpSp>
          <p:sp>
            <p:nvSpPr>
              <p:cNvPr id="72" name="Freeform 21"/>
              <p:cNvSpPr/>
              <p:nvPr/>
            </p:nvSpPr>
            <p:spPr>
              <a:xfrm>
                <a:off x="3444168" y="1772816"/>
                <a:ext cx="1386186" cy="360040"/>
              </a:xfrm>
              <a:custGeom>
                <a:avLst/>
                <a:gdLst>
                  <a:gd name="connsiteX0" fmla="*/ 0 w 1537430"/>
                  <a:gd name="connsiteY0" fmla="*/ 43810 h 438095"/>
                  <a:gd name="connsiteX1" fmla="*/ 43810 w 1537430"/>
                  <a:gd name="connsiteY1" fmla="*/ 0 h 438095"/>
                  <a:gd name="connsiteX2" fmla="*/ 1493621 w 1537430"/>
                  <a:gd name="connsiteY2" fmla="*/ 0 h 438095"/>
                  <a:gd name="connsiteX3" fmla="*/ 1537431 w 1537430"/>
                  <a:gd name="connsiteY3" fmla="*/ 43810 h 438095"/>
                  <a:gd name="connsiteX4" fmla="*/ 1537430 w 1537430"/>
                  <a:gd name="connsiteY4" fmla="*/ 394286 h 438095"/>
                  <a:gd name="connsiteX5" fmla="*/ 1493620 w 1537430"/>
                  <a:gd name="connsiteY5" fmla="*/ 438096 h 438095"/>
                  <a:gd name="connsiteX6" fmla="*/ 43810 w 1537430"/>
                  <a:gd name="connsiteY6" fmla="*/ 438095 h 438095"/>
                  <a:gd name="connsiteX7" fmla="*/ 0 w 1537430"/>
                  <a:gd name="connsiteY7" fmla="*/ 394285 h 438095"/>
                  <a:gd name="connsiteX8" fmla="*/ 0 w 1537430"/>
                  <a:gd name="connsiteY8" fmla="*/ 43810 h 43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30" h="438095">
                    <a:moveTo>
                      <a:pt x="0" y="43810"/>
                    </a:moveTo>
                    <a:cubicBezTo>
                      <a:pt x="0" y="19614"/>
                      <a:pt x="19614" y="0"/>
                      <a:pt x="43810" y="0"/>
                    </a:cubicBezTo>
                    <a:lnTo>
                      <a:pt x="1493621" y="0"/>
                    </a:lnTo>
                    <a:cubicBezTo>
                      <a:pt x="1517817" y="0"/>
                      <a:pt x="1537431" y="19614"/>
                      <a:pt x="1537431" y="43810"/>
                    </a:cubicBezTo>
                    <a:cubicBezTo>
                      <a:pt x="1537431" y="160635"/>
                      <a:pt x="1537430" y="277461"/>
                      <a:pt x="1537430" y="394286"/>
                    </a:cubicBezTo>
                    <a:cubicBezTo>
                      <a:pt x="1537430" y="418482"/>
                      <a:pt x="1517816" y="438096"/>
                      <a:pt x="1493620" y="438096"/>
                    </a:cubicBezTo>
                    <a:lnTo>
                      <a:pt x="43810" y="438095"/>
                    </a:lnTo>
                    <a:cubicBezTo>
                      <a:pt x="19614" y="438095"/>
                      <a:pt x="0" y="418481"/>
                      <a:pt x="0" y="394285"/>
                    </a:cubicBezTo>
                    <a:lnTo>
                      <a:pt x="0" y="43810"/>
                    </a:lnTo>
                    <a:close/>
                  </a:path>
                </a:pathLst>
              </a:custGeom>
              <a:no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71" tIns="66171" rIns="66171" bIns="66171" numCol="1" spcCol="1270" anchor="ctr" anchorCtr="0">
                <a:noAutofit/>
              </a:bodyPr>
              <a:lstStyle/>
              <a:p>
                <a:pPr lvl="0" algn="ctr" defTabSz="622300">
                  <a:lnSpc>
                    <a:spcPct val="90000"/>
                  </a:lnSpc>
                  <a:spcBef>
                    <a:spcPct val="0"/>
                  </a:spcBef>
                  <a:spcAft>
                    <a:spcPct val="35000"/>
                  </a:spcAft>
                </a:pPr>
                <a:r>
                  <a:rPr lang="es-PE" sz="1400" b="0" kern="1200" dirty="0" smtClean="0">
                    <a:latin typeface="Arial"/>
                    <a:cs typeface="Arial"/>
                  </a:rPr>
                  <a:t>Fabricante</a:t>
                </a:r>
                <a:endParaRPr lang="es-PE" sz="1400" b="0" kern="1200" dirty="0">
                  <a:latin typeface="Arial"/>
                  <a:cs typeface="Arial"/>
                </a:endParaRPr>
              </a:p>
            </p:txBody>
          </p:sp>
        </p:grpSp>
        <p:grpSp>
          <p:nvGrpSpPr>
            <p:cNvPr id="68" name="Agrupar 67"/>
            <p:cNvGrpSpPr/>
            <p:nvPr/>
          </p:nvGrpSpPr>
          <p:grpSpPr>
            <a:xfrm>
              <a:off x="323528" y="1700808"/>
              <a:ext cx="2664296" cy="504056"/>
              <a:chOff x="323528" y="1700808"/>
              <a:chExt cx="2664296" cy="504056"/>
            </a:xfrm>
          </p:grpSpPr>
          <p:sp>
            <p:nvSpPr>
              <p:cNvPr id="69" name="Pentágono 68"/>
              <p:cNvSpPr/>
              <p:nvPr/>
            </p:nvSpPr>
            <p:spPr>
              <a:xfrm>
                <a:off x="323528" y="1700808"/>
                <a:ext cx="2664296" cy="504056"/>
              </a:xfrm>
              <a:prstGeom prst="homePlat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70" name="TextBox 16392"/>
              <p:cNvSpPr txBox="1"/>
              <p:nvPr/>
            </p:nvSpPr>
            <p:spPr>
              <a:xfrm>
                <a:off x="503549" y="1772816"/>
                <a:ext cx="2196243" cy="338554"/>
              </a:xfrm>
              <a:prstGeom prst="rect">
                <a:avLst/>
              </a:prstGeom>
              <a:noFill/>
            </p:spPr>
            <p:txBody>
              <a:bodyPr wrap="square" rtlCol="0">
                <a:spAutoFit/>
              </a:bodyPr>
              <a:lstStyle/>
              <a:p>
                <a:r>
                  <a:rPr lang="es-PE" sz="1600" b="0" dirty="0" smtClean="0">
                    <a:solidFill>
                      <a:schemeClr val="bg1"/>
                    </a:solidFill>
                    <a:latin typeface="Arial"/>
                    <a:cs typeface="Arial"/>
                  </a:rPr>
                  <a:t>Precio inicial: US$ 10</a:t>
                </a:r>
                <a:endParaRPr lang="es-PE" sz="1600" b="0" dirty="0">
                  <a:solidFill>
                    <a:schemeClr val="bg1"/>
                  </a:solidFill>
                  <a:latin typeface="Arial"/>
                  <a:cs typeface="Arial"/>
                </a:endParaRPr>
              </a:p>
            </p:txBody>
          </p:sp>
        </p:grpSp>
      </p:grpSp>
      <p:grpSp>
        <p:nvGrpSpPr>
          <p:cNvPr id="75" name="Agrupar 74"/>
          <p:cNvGrpSpPr/>
          <p:nvPr/>
        </p:nvGrpSpPr>
        <p:grpSpPr>
          <a:xfrm>
            <a:off x="467544" y="5229200"/>
            <a:ext cx="4680520" cy="504056"/>
            <a:chOff x="323528" y="5229200"/>
            <a:chExt cx="4680520" cy="504056"/>
          </a:xfrm>
        </p:grpSpPr>
        <p:grpSp>
          <p:nvGrpSpPr>
            <p:cNvPr id="76" name="Agrupar 75"/>
            <p:cNvGrpSpPr/>
            <p:nvPr/>
          </p:nvGrpSpPr>
          <p:grpSpPr>
            <a:xfrm>
              <a:off x="3275856" y="5301208"/>
              <a:ext cx="1728192" cy="360040"/>
              <a:chOff x="3275856" y="5373216"/>
              <a:chExt cx="1728192" cy="360040"/>
            </a:xfrm>
          </p:grpSpPr>
          <p:sp>
            <p:nvSpPr>
              <p:cNvPr id="80" name="Rectángulo 79"/>
              <p:cNvSpPr/>
              <p:nvPr/>
            </p:nvSpPr>
            <p:spPr>
              <a:xfrm>
                <a:off x="3275856" y="5373216"/>
                <a:ext cx="1728192" cy="3600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81" name="Freeform 16386"/>
              <p:cNvSpPr/>
              <p:nvPr/>
            </p:nvSpPr>
            <p:spPr>
              <a:xfrm>
                <a:off x="3480172" y="5373216"/>
                <a:ext cx="1314178" cy="339423"/>
              </a:xfrm>
              <a:custGeom>
                <a:avLst/>
                <a:gdLst>
                  <a:gd name="connsiteX0" fmla="*/ 0 w 1537430"/>
                  <a:gd name="connsiteY0" fmla="*/ 43810 h 438095"/>
                  <a:gd name="connsiteX1" fmla="*/ 43810 w 1537430"/>
                  <a:gd name="connsiteY1" fmla="*/ 0 h 438095"/>
                  <a:gd name="connsiteX2" fmla="*/ 1493621 w 1537430"/>
                  <a:gd name="connsiteY2" fmla="*/ 0 h 438095"/>
                  <a:gd name="connsiteX3" fmla="*/ 1537431 w 1537430"/>
                  <a:gd name="connsiteY3" fmla="*/ 43810 h 438095"/>
                  <a:gd name="connsiteX4" fmla="*/ 1537430 w 1537430"/>
                  <a:gd name="connsiteY4" fmla="*/ 394286 h 438095"/>
                  <a:gd name="connsiteX5" fmla="*/ 1493620 w 1537430"/>
                  <a:gd name="connsiteY5" fmla="*/ 438096 h 438095"/>
                  <a:gd name="connsiteX6" fmla="*/ 43810 w 1537430"/>
                  <a:gd name="connsiteY6" fmla="*/ 438095 h 438095"/>
                  <a:gd name="connsiteX7" fmla="*/ 0 w 1537430"/>
                  <a:gd name="connsiteY7" fmla="*/ 394285 h 438095"/>
                  <a:gd name="connsiteX8" fmla="*/ 0 w 1537430"/>
                  <a:gd name="connsiteY8" fmla="*/ 43810 h 43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30" h="438095">
                    <a:moveTo>
                      <a:pt x="0" y="43810"/>
                    </a:moveTo>
                    <a:cubicBezTo>
                      <a:pt x="0" y="19614"/>
                      <a:pt x="19614" y="0"/>
                      <a:pt x="43810" y="0"/>
                    </a:cubicBezTo>
                    <a:lnTo>
                      <a:pt x="1493621" y="0"/>
                    </a:lnTo>
                    <a:cubicBezTo>
                      <a:pt x="1517817" y="0"/>
                      <a:pt x="1537431" y="19614"/>
                      <a:pt x="1537431" y="43810"/>
                    </a:cubicBezTo>
                    <a:cubicBezTo>
                      <a:pt x="1537431" y="160635"/>
                      <a:pt x="1537430" y="277461"/>
                      <a:pt x="1537430" y="394286"/>
                    </a:cubicBezTo>
                    <a:cubicBezTo>
                      <a:pt x="1537430" y="418482"/>
                      <a:pt x="1517816" y="438096"/>
                      <a:pt x="1493620" y="438096"/>
                    </a:cubicBezTo>
                    <a:lnTo>
                      <a:pt x="43810" y="438095"/>
                    </a:lnTo>
                    <a:cubicBezTo>
                      <a:pt x="19614" y="438095"/>
                      <a:pt x="0" y="418481"/>
                      <a:pt x="0" y="394285"/>
                    </a:cubicBezTo>
                    <a:lnTo>
                      <a:pt x="0" y="43810"/>
                    </a:lnTo>
                    <a:close/>
                  </a:path>
                </a:pathLst>
              </a:custGeom>
              <a:no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71" tIns="66171" rIns="66171" bIns="66171" numCol="1" spcCol="1270" anchor="ctr" anchorCtr="0">
                <a:noAutofit/>
              </a:bodyPr>
              <a:lstStyle/>
              <a:p>
                <a:pPr lvl="0" algn="ctr" defTabSz="622300">
                  <a:lnSpc>
                    <a:spcPct val="90000"/>
                  </a:lnSpc>
                  <a:spcBef>
                    <a:spcPct val="0"/>
                  </a:spcBef>
                  <a:spcAft>
                    <a:spcPct val="35000"/>
                  </a:spcAft>
                </a:pPr>
                <a:r>
                  <a:rPr lang="es-PE" sz="1400" b="0" kern="1200" dirty="0" smtClean="0">
                    <a:latin typeface="Arial"/>
                    <a:cs typeface="Arial"/>
                  </a:rPr>
                  <a:t>2do minorista</a:t>
                </a:r>
                <a:endParaRPr lang="es-PE" sz="1400" b="0" kern="1200" dirty="0">
                  <a:latin typeface="Arial"/>
                  <a:cs typeface="Arial"/>
                </a:endParaRPr>
              </a:p>
            </p:txBody>
          </p:sp>
        </p:grpSp>
        <p:grpSp>
          <p:nvGrpSpPr>
            <p:cNvPr id="77" name="Agrupar 76"/>
            <p:cNvGrpSpPr/>
            <p:nvPr/>
          </p:nvGrpSpPr>
          <p:grpSpPr>
            <a:xfrm>
              <a:off x="323528" y="5229200"/>
              <a:ext cx="2664296" cy="504056"/>
              <a:chOff x="323528" y="5229200"/>
              <a:chExt cx="2664296" cy="504056"/>
            </a:xfrm>
          </p:grpSpPr>
          <p:sp>
            <p:nvSpPr>
              <p:cNvPr id="78" name="Pentágono 77"/>
              <p:cNvSpPr/>
              <p:nvPr/>
            </p:nvSpPr>
            <p:spPr>
              <a:xfrm>
                <a:off x="323528" y="5229200"/>
                <a:ext cx="2664296" cy="504056"/>
              </a:xfrm>
              <a:prstGeom prst="homePlat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79" name="TextBox 50"/>
              <p:cNvSpPr txBox="1"/>
              <p:nvPr/>
            </p:nvSpPr>
            <p:spPr>
              <a:xfrm>
                <a:off x="467545" y="5311951"/>
                <a:ext cx="2376263" cy="338554"/>
              </a:xfrm>
              <a:prstGeom prst="rect">
                <a:avLst/>
              </a:prstGeom>
              <a:noFill/>
            </p:spPr>
            <p:txBody>
              <a:bodyPr wrap="square" rtlCol="0">
                <a:spAutoFit/>
              </a:bodyPr>
              <a:lstStyle/>
              <a:p>
                <a:r>
                  <a:rPr lang="es-PE" sz="1600" b="0" dirty="0" smtClean="0">
                    <a:solidFill>
                      <a:srgbClr val="FFFFFF"/>
                    </a:solidFill>
                    <a:latin typeface="Arial"/>
                    <a:cs typeface="Arial"/>
                  </a:rPr>
                  <a:t>Precio final: US$ 100</a:t>
                </a:r>
                <a:endParaRPr lang="es-PE" sz="1600" b="0" dirty="0">
                  <a:solidFill>
                    <a:srgbClr val="FFFFFF"/>
                  </a:solidFill>
                  <a:latin typeface="Arial"/>
                  <a:cs typeface="Arial"/>
                </a:endParaRPr>
              </a:p>
            </p:txBody>
          </p:sp>
        </p:grpSp>
      </p:grpSp>
    </p:spTree>
    <p:extLst>
      <p:ext uri="{BB962C8B-B14F-4D97-AF65-F5344CB8AC3E}">
        <p14:creationId xmlns:p14="http://schemas.microsoft.com/office/powerpoint/2010/main" val="19179934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0"/>
          <p:cNvSpPr/>
          <p:nvPr/>
        </p:nvSpPr>
        <p:spPr>
          <a:xfrm>
            <a:off x="1331640" y="4653136"/>
            <a:ext cx="6480720" cy="1436291"/>
          </a:xfrm>
          <a:prstGeom prst="rect">
            <a:avLst/>
          </a:prstGeom>
        </p:spPr>
        <p:txBody>
          <a:bodyPr wrap="square">
            <a:spAutoFit/>
          </a:bodyPr>
          <a:lstStyle/>
          <a:p>
            <a:pPr algn="ctr">
              <a:lnSpc>
                <a:spcPct val="110000"/>
              </a:lnSpc>
            </a:pPr>
            <a:r>
              <a:rPr lang="es-PE" sz="4000" b="0" dirty="0">
                <a:solidFill>
                  <a:schemeClr val="tx1">
                    <a:lumMod val="65000"/>
                    <a:lumOff val="35000"/>
                  </a:schemeClr>
                </a:solidFill>
                <a:latin typeface="Arial"/>
                <a:cs typeface="Arial"/>
              </a:rPr>
              <a:t>Sin intermediarios.</a:t>
            </a:r>
          </a:p>
          <a:p>
            <a:pPr algn="ctr">
              <a:lnSpc>
                <a:spcPct val="110000"/>
              </a:lnSpc>
            </a:pPr>
            <a:r>
              <a:rPr lang="es-PE" sz="4000" b="0" dirty="0" smtClean="0">
                <a:solidFill>
                  <a:schemeClr val="tx1">
                    <a:lumMod val="65000"/>
                    <a:lumOff val="35000"/>
                  </a:schemeClr>
                </a:solidFill>
                <a:latin typeface="Arial"/>
                <a:cs typeface="Arial"/>
              </a:rPr>
              <a:t>Bajos </a:t>
            </a:r>
            <a:r>
              <a:rPr lang="es-PE" sz="4000" b="0" dirty="0">
                <a:solidFill>
                  <a:schemeClr val="tx1">
                    <a:lumMod val="65000"/>
                    <a:lumOff val="35000"/>
                  </a:schemeClr>
                </a:solidFill>
                <a:latin typeface="Arial"/>
                <a:cs typeface="Arial"/>
              </a:rPr>
              <a:t>costos de publicidad.</a:t>
            </a:r>
          </a:p>
        </p:txBody>
      </p:sp>
      <p:grpSp>
        <p:nvGrpSpPr>
          <p:cNvPr id="16" name="Agrupar 15"/>
          <p:cNvGrpSpPr/>
          <p:nvPr/>
        </p:nvGrpSpPr>
        <p:grpSpPr>
          <a:xfrm>
            <a:off x="0" y="1556792"/>
            <a:ext cx="9144000" cy="2664296"/>
            <a:chOff x="0" y="1556792"/>
            <a:chExt cx="9144000" cy="2664296"/>
          </a:xfrm>
        </p:grpSpPr>
        <p:pic>
          <p:nvPicPr>
            <p:cNvPr id="17" name="Imagen 16"/>
            <p:cNvPicPr>
              <a:picLocks noChangeAspect="1"/>
            </p:cNvPicPr>
            <p:nvPr/>
          </p:nvPicPr>
          <p:blipFill>
            <a:blip r:embed="rId2"/>
            <a:stretch>
              <a:fillRect/>
            </a:stretch>
          </p:blipFill>
          <p:spPr>
            <a:xfrm>
              <a:off x="0" y="1556792"/>
              <a:ext cx="9144000" cy="2664296"/>
            </a:xfrm>
            <a:prstGeom prst="rect">
              <a:avLst/>
            </a:prstGeom>
          </p:spPr>
        </p:pic>
        <p:sp>
          <p:nvSpPr>
            <p:cNvPr id="26" name="Freeform 11"/>
            <p:cNvSpPr/>
            <p:nvPr/>
          </p:nvSpPr>
          <p:spPr>
            <a:xfrm>
              <a:off x="3689187" y="2420938"/>
              <a:ext cx="498314" cy="582934"/>
            </a:xfrm>
            <a:custGeom>
              <a:avLst/>
              <a:gdLst>
                <a:gd name="connsiteX0" fmla="*/ 0 w 393002"/>
                <a:gd name="connsiteY0" fmla="*/ 91948 h 459738"/>
                <a:gd name="connsiteX1" fmla="*/ 196501 w 393002"/>
                <a:gd name="connsiteY1" fmla="*/ 91948 h 459738"/>
                <a:gd name="connsiteX2" fmla="*/ 196501 w 393002"/>
                <a:gd name="connsiteY2" fmla="*/ 0 h 459738"/>
                <a:gd name="connsiteX3" fmla="*/ 393002 w 393002"/>
                <a:gd name="connsiteY3" fmla="*/ 229869 h 459738"/>
                <a:gd name="connsiteX4" fmla="*/ 196501 w 393002"/>
                <a:gd name="connsiteY4" fmla="*/ 459738 h 459738"/>
                <a:gd name="connsiteX5" fmla="*/ 196501 w 393002"/>
                <a:gd name="connsiteY5" fmla="*/ 367790 h 459738"/>
                <a:gd name="connsiteX6" fmla="*/ 0 w 393002"/>
                <a:gd name="connsiteY6" fmla="*/ 367790 h 459738"/>
                <a:gd name="connsiteX7" fmla="*/ 0 w 393002"/>
                <a:gd name="connsiteY7" fmla="*/ 91948 h 45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02" h="459738">
                  <a:moveTo>
                    <a:pt x="0" y="91948"/>
                  </a:moveTo>
                  <a:lnTo>
                    <a:pt x="196501" y="91948"/>
                  </a:lnTo>
                  <a:lnTo>
                    <a:pt x="196501" y="0"/>
                  </a:lnTo>
                  <a:lnTo>
                    <a:pt x="393002" y="229869"/>
                  </a:lnTo>
                  <a:lnTo>
                    <a:pt x="196501" y="459738"/>
                  </a:lnTo>
                  <a:lnTo>
                    <a:pt x="196501" y="367790"/>
                  </a:lnTo>
                  <a:lnTo>
                    <a:pt x="0" y="367790"/>
                  </a:lnTo>
                  <a:lnTo>
                    <a:pt x="0" y="91948"/>
                  </a:lnTo>
                  <a:close/>
                </a:path>
              </a:pathLst>
            </a:custGeom>
            <a:solidFill>
              <a:srgbClr val="FF9900"/>
            </a:solid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txBody>
            <a:bodyPr spcFirstLastPara="0" vert="horz" wrap="square" lIns="0" tIns="91948" rIns="117901" bIns="91948" numCol="1" spcCol="1270" anchor="ctr" anchorCtr="0">
              <a:noAutofit/>
            </a:bodyPr>
            <a:lstStyle/>
            <a:p>
              <a:pPr lvl="0" algn="ctr" defTabSz="800100">
                <a:lnSpc>
                  <a:spcPct val="90000"/>
                </a:lnSpc>
                <a:spcBef>
                  <a:spcPct val="0"/>
                </a:spcBef>
                <a:spcAft>
                  <a:spcPct val="35000"/>
                </a:spcAft>
              </a:pPr>
              <a:endParaRPr lang="es-PE" sz="1800" b="1" kern="1200"/>
            </a:p>
          </p:txBody>
        </p:sp>
        <p:pic>
          <p:nvPicPr>
            <p:cNvPr id="27" name="Imagen 26"/>
            <p:cNvPicPr>
              <a:picLocks noChangeAspect="1"/>
            </p:cNvPicPr>
            <p:nvPr/>
          </p:nvPicPr>
          <p:blipFill>
            <a:blip r:embed="rId3"/>
            <a:stretch>
              <a:fillRect/>
            </a:stretch>
          </p:blipFill>
          <p:spPr>
            <a:xfrm>
              <a:off x="4546946" y="1982326"/>
              <a:ext cx="1254932" cy="1254931"/>
            </a:xfrm>
            <a:prstGeom prst="rect">
              <a:avLst/>
            </a:prstGeom>
          </p:spPr>
        </p:pic>
        <p:sp>
          <p:nvSpPr>
            <p:cNvPr id="28" name="Rectángulo 27"/>
            <p:cNvSpPr/>
            <p:nvPr/>
          </p:nvSpPr>
          <p:spPr>
            <a:xfrm>
              <a:off x="4145925" y="3342125"/>
              <a:ext cx="2056973" cy="590931"/>
            </a:xfrm>
            <a:prstGeom prst="rect">
              <a:avLst/>
            </a:prstGeom>
          </p:spPr>
          <p:txBody>
            <a:bodyPr wrap="none">
              <a:spAutoFit/>
            </a:bodyPr>
            <a:lstStyle/>
            <a:p>
              <a:pPr lvl="0" algn="ctr" defTabSz="1066800">
                <a:lnSpc>
                  <a:spcPct val="90000"/>
                </a:lnSpc>
                <a:spcAft>
                  <a:spcPts val="0"/>
                </a:spcAft>
              </a:pPr>
              <a:r>
                <a:rPr lang="es-PE" sz="1800" b="0" dirty="0" smtClean="0">
                  <a:solidFill>
                    <a:srgbClr val="89C141"/>
                  </a:solidFill>
                  <a:latin typeface="Arial"/>
                  <a:cs typeface="Arial"/>
                </a:rPr>
                <a:t>ASOCIADO</a:t>
              </a:r>
            </a:p>
            <a:p>
              <a:pPr lvl="0" algn="ctr" defTabSz="1066800">
                <a:lnSpc>
                  <a:spcPct val="90000"/>
                </a:lnSpc>
                <a:spcAft>
                  <a:spcPts val="0"/>
                </a:spcAft>
              </a:pPr>
              <a:r>
                <a:rPr lang="es-PE" sz="1800" b="0" dirty="0" smtClean="0">
                  <a:solidFill>
                    <a:srgbClr val="89C141"/>
                  </a:solidFill>
                  <a:latin typeface="Arial"/>
                  <a:cs typeface="Arial"/>
                </a:rPr>
                <a:t>INDEPENDIENTE</a:t>
              </a:r>
              <a:endParaRPr lang="es-PE" sz="1800" b="0" dirty="0">
                <a:solidFill>
                  <a:srgbClr val="89C141"/>
                </a:solidFill>
                <a:latin typeface="Arial"/>
                <a:cs typeface="Arial"/>
              </a:endParaRPr>
            </a:p>
          </p:txBody>
        </p:sp>
        <p:sp>
          <p:nvSpPr>
            <p:cNvPr id="30" name="Freeform 18"/>
            <p:cNvSpPr/>
            <p:nvPr/>
          </p:nvSpPr>
          <p:spPr>
            <a:xfrm>
              <a:off x="6233926" y="2420938"/>
              <a:ext cx="498314" cy="582934"/>
            </a:xfrm>
            <a:custGeom>
              <a:avLst/>
              <a:gdLst>
                <a:gd name="connsiteX0" fmla="*/ 0 w 393002"/>
                <a:gd name="connsiteY0" fmla="*/ 91948 h 459738"/>
                <a:gd name="connsiteX1" fmla="*/ 196501 w 393002"/>
                <a:gd name="connsiteY1" fmla="*/ 91948 h 459738"/>
                <a:gd name="connsiteX2" fmla="*/ 196501 w 393002"/>
                <a:gd name="connsiteY2" fmla="*/ 0 h 459738"/>
                <a:gd name="connsiteX3" fmla="*/ 393002 w 393002"/>
                <a:gd name="connsiteY3" fmla="*/ 229869 h 459738"/>
                <a:gd name="connsiteX4" fmla="*/ 196501 w 393002"/>
                <a:gd name="connsiteY4" fmla="*/ 459738 h 459738"/>
                <a:gd name="connsiteX5" fmla="*/ 196501 w 393002"/>
                <a:gd name="connsiteY5" fmla="*/ 367790 h 459738"/>
                <a:gd name="connsiteX6" fmla="*/ 0 w 393002"/>
                <a:gd name="connsiteY6" fmla="*/ 367790 h 459738"/>
                <a:gd name="connsiteX7" fmla="*/ 0 w 393002"/>
                <a:gd name="connsiteY7" fmla="*/ 91948 h 45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02" h="459738">
                  <a:moveTo>
                    <a:pt x="0" y="91948"/>
                  </a:moveTo>
                  <a:lnTo>
                    <a:pt x="196501" y="91948"/>
                  </a:lnTo>
                  <a:lnTo>
                    <a:pt x="196501" y="0"/>
                  </a:lnTo>
                  <a:lnTo>
                    <a:pt x="393002" y="229869"/>
                  </a:lnTo>
                  <a:lnTo>
                    <a:pt x="196501" y="459738"/>
                  </a:lnTo>
                  <a:lnTo>
                    <a:pt x="196501" y="367790"/>
                  </a:lnTo>
                  <a:lnTo>
                    <a:pt x="0" y="367790"/>
                  </a:lnTo>
                  <a:lnTo>
                    <a:pt x="0" y="91948"/>
                  </a:lnTo>
                  <a:close/>
                </a:path>
              </a:pathLst>
            </a:custGeom>
            <a:solidFill>
              <a:srgbClr val="FF9900"/>
            </a:solid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txBody>
            <a:bodyPr spcFirstLastPara="0" vert="horz" wrap="square" lIns="0" tIns="91948" rIns="117901" bIns="91948" numCol="1" spcCol="1270" anchor="ctr" anchorCtr="0">
              <a:noAutofit/>
            </a:bodyPr>
            <a:lstStyle/>
            <a:p>
              <a:pPr lvl="0" algn="ctr" defTabSz="800100">
                <a:lnSpc>
                  <a:spcPct val="90000"/>
                </a:lnSpc>
                <a:spcBef>
                  <a:spcPct val="0"/>
                </a:spcBef>
                <a:spcAft>
                  <a:spcPct val="35000"/>
                </a:spcAft>
              </a:pPr>
              <a:endParaRPr lang="es-PE" sz="1800" b="1" kern="1200"/>
            </a:p>
          </p:txBody>
        </p:sp>
        <p:pic>
          <p:nvPicPr>
            <p:cNvPr id="31" name="Imagen 30"/>
            <p:cNvPicPr>
              <a:picLocks noChangeAspect="1"/>
            </p:cNvPicPr>
            <p:nvPr/>
          </p:nvPicPr>
          <p:blipFill>
            <a:blip r:embed="rId3"/>
            <a:stretch>
              <a:fillRect/>
            </a:stretch>
          </p:blipFill>
          <p:spPr>
            <a:xfrm>
              <a:off x="7138617" y="1982325"/>
              <a:ext cx="1254932" cy="1254932"/>
            </a:xfrm>
            <a:prstGeom prst="rect">
              <a:avLst/>
            </a:prstGeom>
          </p:spPr>
        </p:pic>
        <p:sp>
          <p:nvSpPr>
            <p:cNvPr id="32" name="Rectángulo 31"/>
            <p:cNvSpPr/>
            <p:nvPr/>
          </p:nvSpPr>
          <p:spPr>
            <a:xfrm>
              <a:off x="6918525" y="3356992"/>
              <a:ext cx="1787669" cy="341632"/>
            </a:xfrm>
            <a:prstGeom prst="rect">
              <a:avLst/>
            </a:prstGeom>
          </p:spPr>
          <p:txBody>
            <a:bodyPr wrap="none">
              <a:spAutoFit/>
            </a:bodyPr>
            <a:lstStyle/>
            <a:p>
              <a:pPr lvl="0" algn="ctr" defTabSz="1066800">
                <a:lnSpc>
                  <a:spcPct val="90000"/>
                </a:lnSpc>
                <a:spcAft>
                  <a:spcPct val="35000"/>
                </a:spcAft>
              </a:pPr>
              <a:r>
                <a:rPr lang="es-PE" sz="1800" b="0" dirty="0" smtClean="0">
                  <a:solidFill>
                    <a:srgbClr val="89C141"/>
                  </a:solidFill>
                  <a:latin typeface="Arial"/>
                  <a:cs typeface="Arial"/>
                </a:rPr>
                <a:t>CONSUMIDOR</a:t>
              </a:r>
              <a:endParaRPr lang="es-PE" sz="1800" b="0" dirty="0">
                <a:solidFill>
                  <a:srgbClr val="89C141"/>
                </a:solidFill>
                <a:latin typeface="Arial"/>
                <a:cs typeface="Arial"/>
              </a:endParaRPr>
            </a:p>
          </p:txBody>
        </p:sp>
      </p:grpSp>
      <p:sp>
        <p:nvSpPr>
          <p:cNvPr id="33" name="Rectangle 12"/>
          <p:cNvSpPr/>
          <p:nvPr/>
        </p:nvSpPr>
        <p:spPr>
          <a:xfrm>
            <a:off x="1187624" y="260648"/>
            <a:ext cx="6912768"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VENTA DIRECTA</a:t>
            </a:r>
            <a:endParaRPr lang="es-PE" sz="4000" b="0" dirty="0">
              <a:solidFill>
                <a:schemeClr val="tx1">
                  <a:lumMod val="65000"/>
                  <a:lumOff val="35000"/>
                </a:schemeClr>
              </a:solidFill>
              <a:latin typeface="Arial Narrow"/>
              <a:cs typeface="Arial Narrow"/>
            </a:endParaRPr>
          </a:p>
        </p:txBody>
      </p:sp>
      <p:sp>
        <p:nvSpPr>
          <p:cNvPr id="34" name="Rectángulo 33"/>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16</a:t>
            </a:r>
            <a:endParaRPr lang="es-ES" sz="1100" b="0" dirty="0">
              <a:solidFill>
                <a:schemeClr val="bg1"/>
              </a:solidFill>
              <a:latin typeface="Arial"/>
              <a:cs typeface="Arial"/>
            </a:endParaRPr>
          </a:p>
        </p:txBody>
      </p:sp>
      <p:grpSp>
        <p:nvGrpSpPr>
          <p:cNvPr id="18" name="Group 17"/>
          <p:cNvGrpSpPr/>
          <p:nvPr/>
        </p:nvGrpSpPr>
        <p:grpSpPr>
          <a:xfrm>
            <a:off x="314970" y="2311629"/>
            <a:ext cx="3119634" cy="801552"/>
            <a:chOff x="496030" y="-399629"/>
            <a:chExt cx="8502639" cy="2184649"/>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030" y="-399629"/>
              <a:ext cx="8502639" cy="2184649"/>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5830" t="18241" r="4329" b="52499"/>
            <a:stretch/>
          </p:blipFill>
          <p:spPr>
            <a:xfrm>
              <a:off x="2483768" y="0"/>
              <a:ext cx="6437229" cy="692696"/>
            </a:xfrm>
            <a:prstGeom prst="rect">
              <a:avLst/>
            </a:prstGeom>
          </p:spPr>
        </p:pic>
      </p:grpSp>
    </p:spTree>
    <p:extLst>
      <p:ext uri="{BB962C8B-B14F-4D97-AF65-F5344CB8AC3E}">
        <p14:creationId xmlns:p14="http://schemas.microsoft.com/office/powerpoint/2010/main" val="1190591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7"/>
          <p:cNvSpPr/>
          <p:nvPr/>
        </p:nvSpPr>
        <p:spPr>
          <a:xfrm>
            <a:off x="2538289" y="2226498"/>
            <a:ext cx="4504889" cy="932558"/>
          </a:xfrm>
          <a:custGeom>
            <a:avLst/>
            <a:gdLst>
              <a:gd name="connsiteX0" fmla="*/ 0 w 4504889"/>
              <a:gd name="connsiteY0" fmla="*/ 93256 h 932558"/>
              <a:gd name="connsiteX1" fmla="*/ 93256 w 4504889"/>
              <a:gd name="connsiteY1" fmla="*/ 0 h 932558"/>
              <a:gd name="connsiteX2" fmla="*/ 4411633 w 4504889"/>
              <a:gd name="connsiteY2" fmla="*/ 0 h 932558"/>
              <a:gd name="connsiteX3" fmla="*/ 4504889 w 4504889"/>
              <a:gd name="connsiteY3" fmla="*/ 93256 h 932558"/>
              <a:gd name="connsiteX4" fmla="*/ 4504889 w 4504889"/>
              <a:gd name="connsiteY4" fmla="*/ 839302 h 932558"/>
              <a:gd name="connsiteX5" fmla="*/ 4411633 w 4504889"/>
              <a:gd name="connsiteY5" fmla="*/ 932558 h 932558"/>
              <a:gd name="connsiteX6" fmla="*/ 93256 w 4504889"/>
              <a:gd name="connsiteY6" fmla="*/ 932558 h 932558"/>
              <a:gd name="connsiteX7" fmla="*/ 0 w 4504889"/>
              <a:gd name="connsiteY7" fmla="*/ 839302 h 932558"/>
              <a:gd name="connsiteX8" fmla="*/ 0 w 4504889"/>
              <a:gd name="connsiteY8" fmla="*/ 93256 h 93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4889" h="932558">
                <a:moveTo>
                  <a:pt x="0" y="93256"/>
                </a:moveTo>
                <a:cubicBezTo>
                  <a:pt x="0" y="41752"/>
                  <a:pt x="41752" y="0"/>
                  <a:pt x="93256" y="0"/>
                </a:cubicBezTo>
                <a:lnTo>
                  <a:pt x="4411633" y="0"/>
                </a:lnTo>
                <a:cubicBezTo>
                  <a:pt x="4463137" y="0"/>
                  <a:pt x="4504889" y="41752"/>
                  <a:pt x="4504889" y="93256"/>
                </a:cubicBezTo>
                <a:lnTo>
                  <a:pt x="4504889" y="839302"/>
                </a:lnTo>
                <a:cubicBezTo>
                  <a:pt x="4504889" y="890806"/>
                  <a:pt x="4463137" y="932558"/>
                  <a:pt x="4411633" y="932558"/>
                </a:cubicBezTo>
                <a:lnTo>
                  <a:pt x="93256" y="932558"/>
                </a:lnTo>
                <a:cubicBezTo>
                  <a:pt x="41752" y="932558"/>
                  <a:pt x="0" y="890806"/>
                  <a:pt x="0" y="839302"/>
                </a:cubicBezTo>
                <a:lnTo>
                  <a:pt x="0" y="93256"/>
                </a:lnTo>
                <a:close/>
              </a:path>
            </a:pathLst>
          </a:custGeom>
        </p:spPr>
        <p:style>
          <a:lnRef idx="0">
            <a:schemeClr val="lt1">
              <a:hueOff val="0"/>
              <a:satOff val="0"/>
              <a:lumOff val="0"/>
              <a:alphaOff val="0"/>
            </a:schemeClr>
          </a:lnRef>
          <a:fillRef idx="3">
            <a:schemeClr val="accent6">
              <a:shade val="80000"/>
              <a:hueOff val="0"/>
              <a:satOff val="0"/>
              <a:lumOff val="0"/>
              <a:alphaOff val="0"/>
            </a:schemeClr>
          </a:fillRef>
          <a:effectRef idx="2">
            <a:schemeClr val="accent6">
              <a:shade val="80000"/>
              <a:hueOff val="0"/>
              <a:satOff val="0"/>
              <a:lumOff val="0"/>
              <a:alphaOff val="0"/>
            </a:schemeClr>
          </a:effectRef>
          <a:fontRef idx="minor">
            <a:schemeClr val="lt1"/>
          </a:fontRef>
        </p:style>
        <p:txBody>
          <a:bodyPr spcFirstLastPara="0" vert="horz" wrap="square" lIns="137804" tIns="137804" rIns="137804" bIns="137804" numCol="1" spcCol="1270" anchor="ctr" anchorCtr="0">
            <a:noAutofit/>
          </a:bodyPr>
          <a:lstStyle/>
          <a:p>
            <a:pPr lvl="0" algn="ctr" defTabSz="1289050">
              <a:lnSpc>
                <a:spcPct val="90000"/>
              </a:lnSpc>
              <a:spcBef>
                <a:spcPct val="0"/>
              </a:spcBef>
              <a:spcAft>
                <a:spcPct val="35000"/>
              </a:spcAft>
            </a:pPr>
            <a:r>
              <a:rPr lang="es-ES" sz="2900" b="0" i="0" kern="1200" dirty="0" smtClean="0">
                <a:latin typeface="Arial"/>
                <a:cs typeface="Arial"/>
              </a:rPr>
              <a:t>Asociado Independiente</a:t>
            </a:r>
            <a:endParaRPr lang="es-ES" sz="2900" b="0" i="0" kern="1200" dirty="0">
              <a:latin typeface="Arial"/>
              <a:cs typeface="Arial"/>
            </a:endParaRPr>
          </a:p>
        </p:txBody>
      </p:sp>
      <p:grpSp>
        <p:nvGrpSpPr>
          <p:cNvPr id="9" name="Agrupar 8"/>
          <p:cNvGrpSpPr/>
          <p:nvPr/>
        </p:nvGrpSpPr>
        <p:grpSpPr>
          <a:xfrm>
            <a:off x="882659" y="3159057"/>
            <a:ext cx="3908075" cy="1872939"/>
            <a:chOff x="882659" y="3159057"/>
            <a:chExt cx="3908075" cy="1872939"/>
          </a:xfrm>
        </p:grpSpPr>
        <p:sp>
          <p:nvSpPr>
            <p:cNvPr id="10" name="Forma libre 9"/>
            <p:cNvSpPr/>
            <p:nvPr/>
          </p:nvSpPr>
          <p:spPr>
            <a:xfrm>
              <a:off x="2653062" y="3159057"/>
              <a:ext cx="2137672" cy="768898"/>
            </a:xfrm>
            <a:custGeom>
              <a:avLst/>
              <a:gdLst/>
              <a:ahLst/>
              <a:cxnLst/>
              <a:rect l="0" t="0" r="0" b="0"/>
              <a:pathLst>
                <a:path>
                  <a:moveTo>
                    <a:pt x="2137672" y="0"/>
                  </a:moveTo>
                  <a:lnTo>
                    <a:pt x="2137672" y="384449"/>
                  </a:lnTo>
                  <a:lnTo>
                    <a:pt x="0" y="384449"/>
                  </a:lnTo>
                  <a:lnTo>
                    <a:pt x="0" y="768898"/>
                  </a:lnTo>
                </a:path>
              </a:pathLst>
            </a:custGeom>
            <a:noFill/>
          </p:spPr>
          <p:style>
            <a:lnRef idx="1">
              <a:schemeClr val="accent6">
                <a:tint val="99000"/>
                <a:hueOff val="0"/>
                <a:satOff val="0"/>
                <a:lumOff val="0"/>
                <a:alphaOff val="0"/>
              </a:schemeClr>
            </a:lnRef>
            <a:fillRef idx="0">
              <a:scrgbClr r="0" g="0" b="0"/>
            </a:fillRef>
            <a:effectRef idx="0">
              <a:schemeClr val="accent6">
                <a:tint val="99000"/>
                <a:hueOff val="0"/>
                <a:satOff val="0"/>
                <a:lumOff val="0"/>
                <a:alphaOff val="0"/>
              </a:schemeClr>
            </a:effectRef>
            <a:fontRef idx="minor">
              <a:schemeClr val="tx1">
                <a:hueOff val="0"/>
                <a:satOff val="0"/>
                <a:lumOff val="0"/>
                <a:alphaOff val="0"/>
              </a:schemeClr>
            </a:fontRef>
          </p:style>
        </p:sp>
        <p:sp>
          <p:nvSpPr>
            <p:cNvPr id="11" name="Forma libre 10"/>
            <p:cNvSpPr/>
            <p:nvPr/>
          </p:nvSpPr>
          <p:spPr>
            <a:xfrm>
              <a:off x="882659" y="3927955"/>
              <a:ext cx="3540805" cy="1104041"/>
            </a:xfrm>
            <a:custGeom>
              <a:avLst/>
              <a:gdLst>
                <a:gd name="connsiteX0" fmla="*/ 0 w 3540805"/>
                <a:gd name="connsiteY0" fmla="*/ 110404 h 1104041"/>
                <a:gd name="connsiteX1" fmla="*/ 110404 w 3540805"/>
                <a:gd name="connsiteY1" fmla="*/ 0 h 1104041"/>
                <a:gd name="connsiteX2" fmla="*/ 3430401 w 3540805"/>
                <a:gd name="connsiteY2" fmla="*/ 0 h 1104041"/>
                <a:gd name="connsiteX3" fmla="*/ 3540805 w 3540805"/>
                <a:gd name="connsiteY3" fmla="*/ 110404 h 1104041"/>
                <a:gd name="connsiteX4" fmla="*/ 3540805 w 3540805"/>
                <a:gd name="connsiteY4" fmla="*/ 993637 h 1104041"/>
                <a:gd name="connsiteX5" fmla="*/ 3430401 w 3540805"/>
                <a:gd name="connsiteY5" fmla="*/ 1104041 h 1104041"/>
                <a:gd name="connsiteX6" fmla="*/ 110404 w 3540805"/>
                <a:gd name="connsiteY6" fmla="*/ 1104041 h 1104041"/>
                <a:gd name="connsiteX7" fmla="*/ 0 w 3540805"/>
                <a:gd name="connsiteY7" fmla="*/ 993637 h 1104041"/>
                <a:gd name="connsiteX8" fmla="*/ 0 w 3540805"/>
                <a:gd name="connsiteY8" fmla="*/ 110404 h 110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805" h="1104041">
                  <a:moveTo>
                    <a:pt x="0" y="110404"/>
                  </a:moveTo>
                  <a:cubicBezTo>
                    <a:pt x="0" y="49430"/>
                    <a:pt x="49430" y="0"/>
                    <a:pt x="110404" y="0"/>
                  </a:cubicBezTo>
                  <a:lnTo>
                    <a:pt x="3430401" y="0"/>
                  </a:lnTo>
                  <a:cubicBezTo>
                    <a:pt x="3491375" y="0"/>
                    <a:pt x="3540805" y="49430"/>
                    <a:pt x="3540805" y="110404"/>
                  </a:cubicBezTo>
                  <a:lnTo>
                    <a:pt x="3540805" y="993637"/>
                  </a:lnTo>
                  <a:cubicBezTo>
                    <a:pt x="3540805" y="1054611"/>
                    <a:pt x="3491375" y="1104041"/>
                    <a:pt x="3430401" y="1104041"/>
                  </a:cubicBezTo>
                  <a:lnTo>
                    <a:pt x="110404" y="1104041"/>
                  </a:lnTo>
                  <a:cubicBezTo>
                    <a:pt x="49430" y="1104041"/>
                    <a:pt x="0" y="1054611"/>
                    <a:pt x="0" y="993637"/>
                  </a:cubicBezTo>
                  <a:lnTo>
                    <a:pt x="0" y="110404"/>
                  </a:lnTo>
                  <a:close/>
                </a:path>
              </a:pathLst>
            </a:custGeom>
          </p:spPr>
          <p:style>
            <a:lnRef idx="0">
              <a:schemeClr val="lt1">
                <a:hueOff val="0"/>
                <a:satOff val="0"/>
                <a:lumOff val="0"/>
                <a:alphaOff val="0"/>
              </a:schemeClr>
            </a:lnRef>
            <a:fillRef idx="3">
              <a:schemeClr val="accent6">
                <a:tint val="99000"/>
                <a:hueOff val="0"/>
                <a:satOff val="0"/>
                <a:lumOff val="0"/>
                <a:alphaOff val="0"/>
              </a:schemeClr>
            </a:fillRef>
            <a:effectRef idx="2">
              <a:schemeClr val="accent6">
                <a:tint val="99000"/>
                <a:hueOff val="0"/>
                <a:satOff val="0"/>
                <a:lumOff val="0"/>
                <a:alphaOff val="0"/>
              </a:schemeClr>
            </a:effectRef>
            <a:fontRef idx="minor">
              <a:schemeClr val="lt1"/>
            </a:fontRef>
          </p:style>
          <p:txBody>
            <a:bodyPr spcFirstLastPara="0" vert="horz" wrap="square" lIns="142826" tIns="142826" rIns="142826" bIns="142826" numCol="1" spcCol="1270" anchor="ctr" anchorCtr="0">
              <a:noAutofit/>
            </a:bodyPr>
            <a:lstStyle/>
            <a:p>
              <a:pPr lvl="0" algn="ctr" defTabSz="1289050">
                <a:lnSpc>
                  <a:spcPct val="90000"/>
                </a:lnSpc>
                <a:spcBef>
                  <a:spcPct val="0"/>
                </a:spcBef>
                <a:spcAft>
                  <a:spcPct val="35000"/>
                </a:spcAft>
              </a:pPr>
              <a:r>
                <a:rPr lang="es-ES" sz="2900" b="0" i="0" kern="1200" dirty="0" smtClean="0">
                  <a:latin typeface="Arial"/>
                  <a:cs typeface="Arial"/>
                </a:rPr>
                <a:t>Recomendación y venta del producto</a:t>
              </a:r>
              <a:endParaRPr lang="es-ES" sz="2900" b="0" i="0" kern="1200" dirty="0">
                <a:latin typeface="Arial"/>
                <a:cs typeface="Arial"/>
              </a:endParaRPr>
            </a:p>
          </p:txBody>
        </p:sp>
      </p:grpSp>
      <p:grpSp>
        <p:nvGrpSpPr>
          <p:cNvPr id="12" name="Agrupar 11"/>
          <p:cNvGrpSpPr/>
          <p:nvPr/>
        </p:nvGrpSpPr>
        <p:grpSpPr>
          <a:xfrm>
            <a:off x="4790734" y="3159057"/>
            <a:ext cx="3381110" cy="1872939"/>
            <a:chOff x="4790734" y="3159057"/>
            <a:chExt cx="3381110" cy="1872939"/>
          </a:xfrm>
        </p:grpSpPr>
        <p:sp>
          <p:nvSpPr>
            <p:cNvPr id="13" name="Forma libre 12"/>
            <p:cNvSpPr/>
            <p:nvPr/>
          </p:nvSpPr>
          <p:spPr>
            <a:xfrm>
              <a:off x="4790734" y="3159057"/>
              <a:ext cx="1939426" cy="768898"/>
            </a:xfrm>
            <a:custGeom>
              <a:avLst/>
              <a:gdLst/>
              <a:ahLst/>
              <a:cxnLst/>
              <a:rect l="0" t="0" r="0" b="0"/>
              <a:pathLst>
                <a:path>
                  <a:moveTo>
                    <a:pt x="0" y="0"/>
                  </a:moveTo>
                  <a:lnTo>
                    <a:pt x="0" y="384449"/>
                  </a:lnTo>
                  <a:lnTo>
                    <a:pt x="1939426" y="384449"/>
                  </a:lnTo>
                  <a:lnTo>
                    <a:pt x="1939426" y="768898"/>
                  </a:lnTo>
                </a:path>
              </a:pathLst>
            </a:custGeom>
            <a:noFill/>
          </p:spPr>
          <p:style>
            <a:lnRef idx="1">
              <a:schemeClr val="accent6">
                <a:tint val="99000"/>
                <a:hueOff val="0"/>
                <a:satOff val="0"/>
                <a:lumOff val="0"/>
                <a:alphaOff val="0"/>
              </a:schemeClr>
            </a:lnRef>
            <a:fillRef idx="0">
              <a:scrgbClr r="0" g="0" b="0"/>
            </a:fillRef>
            <a:effectRef idx="0">
              <a:schemeClr val="accent6">
                <a:tint val="99000"/>
                <a:hueOff val="0"/>
                <a:satOff val="0"/>
                <a:lumOff val="0"/>
                <a:alphaOff val="0"/>
              </a:schemeClr>
            </a:effectRef>
            <a:fontRef idx="minor">
              <a:schemeClr val="tx1">
                <a:hueOff val="0"/>
                <a:satOff val="0"/>
                <a:lumOff val="0"/>
                <a:alphaOff val="0"/>
              </a:schemeClr>
            </a:fontRef>
          </p:style>
        </p:sp>
        <p:sp>
          <p:nvSpPr>
            <p:cNvPr id="14" name="Forma libre 13"/>
            <p:cNvSpPr/>
            <p:nvPr/>
          </p:nvSpPr>
          <p:spPr>
            <a:xfrm>
              <a:off x="5288475" y="3927955"/>
              <a:ext cx="2883369" cy="1104041"/>
            </a:xfrm>
            <a:custGeom>
              <a:avLst/>
              <a:gdLst>
                <a:gd name="connsiteX0" fmla="*/ 0 w 2883369"/>
                <a:gd name="connsiteY0" fmla="*/ 110404 h 1104041"/>
                <a:gd name="connsiteX1" fmla="*/ 110404 w 2883369"/>
                <a:gd name="connsiteY1" fmla="*/ 0 h 1104041"/>
                <a:gd name="connsiteX2" fmla="*/ 2772965 w 2883369"/>
                <a:gd name="connsiteY2" fmla="*/ 0 h 1104041"/>
                <a:gd name="connsiteX3" fmla="*/ 2883369 w 2883369"/>
                <a:gd name="connsiteY3" fmla="*/ 110404 h 1104041"/>
                <a:gd name="connsiteX4" fmla="*/ 2883369 w 2883369"/>
                <a:gd name="connsiteY4" fmla="*/ 993637 h 1104041"/>
                <a:gd name="connsiteX5" fmla="*/ 2772965 w 2883369"/>
                <a:gd name="connsiteY5" fmla="*/ 1104041 h 1104041"/>
                <a:gd name="connsiteX6" fmla="*/ 110404 w 2883369"/>
                <a:gd name="connsiteY6" fmla="*/ 1104041 h 1104041"/>
                <a:gd name="connsiteX7" fmla="*/ 0 w 2883369"/>
                <a:gd name="connsiteY7" fmla="*/ 993637 h 1104041"/>
                <a:gd name="connsiteX8" fmla="*/ 0 w 2883369"/>
                <a:gd name="connsiteY8" fmla="*/ 110404 h 110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3369" h="1104041">
                  <a:moveTo>
                    <a:pt x="0" y="110404"/>
                  </a:moveTo>
                  <a:cubicBezTo>
                    <a:pt x="0" y="49430"/>
                    <a:pt x="49430" y="0"/>
                    <a:pt x="110404" y="0"/>
                  </a:cubicBezTo>
                  <a:lnTo>
                    <a:pt x="2772965" y="0"/>
                  </a:lnTo>
                  <a:cubicBezTo>
                    <a:pt x="2833939" y="0"/>
                    <a:pt x="2883369" y="49430"/>
                    <a:pt x="2883369" y="110404"/>
                  </a:cubicBezTo>
                  <a:lnTo>
                    <a:pt x="2883369" y="993637"/>
                  </a:lnTo>
                  <a:cubicBezTo>
                    <a:pt x="2883369" y="1054611"/>
                    <a:pt x="2833939" y="1104041"/>
                    <a:pt x="2772965" y="1104041"/>
                  </a:cubicBezTo>
                  <a:lnTo>
                    <a:pt x="110404" y="1104041"/>
                  </a:lnTo>
                  <a:cubicBezTo>
                    <a:pt x="49430" y="1104041"/>
                    <a:pt x="0" y="1054611"/>
                    <a:pt x="0" y="993637"/>
                  </a:cubicBezTo>
                  <a:lnTo>
                    <a:pt x="0" y="110404"/>
                  </a:lnTo>
                  <a:close/>
                </a:path>
              </a:pathLst>
            </a:custGeom>
          </p:spPr>
          <p:style>
            <a:lnRef idx="0">
              <a:schemeClr val="lt1">
                <a:hueOff val="0"/>
                <a:satOff val="0"/>
                <a:lumOff val="0"/>
                <a:alphaOff val="0"/>
              </a:schemeClr>
            </a:lnRef>
            <a:fillRef idx="3">
              <a:schemeClr val="accent6">
                <a:tint val="99000"/>
                <a:hueOff val="0"/>
                <a:satOff val="0"/>
                <a:lumOff val="0"/>
                <a:alphaOff val="0"/>
              </a:schemeClr>
            </a:fillRef>
            <a:effectRef idx="2">
              <a:schemeClr val="accent6">
                <a:tint val="99000"/>
                <a:hueOff val="0"/>
                <a:satOff val="0"/>
                <a:lumOff val="0"/>
                <a:alphaOff val="0"/>
              </a:schemeClr>
            </a:effectRef>
            <a:fontRef idx="minor">
              <a:schemeClr val="lt1"/>
            </a:fontRef>
          </p:style>
          <p:txBody>
            <a:bodyPr spcFirstLastPara="0" vert="horz" wrap="square" lIns="142826" tIns="142826" rIns="142826" bIns="142826" numCol="1" spcCol="1270" anchor="ctr" anchorCtr="0">
              <a:noAutofit/>
            </a:bodyPr>
            <a:lstStyle/>
            <a:p>
              <a:pPr lvl="0" algn="ctr" defTabSz="1289050">
                <a:lnSpc>
                  <a:spcPct val="90000"/>
                </a:lnSpc>
                <a:spcBef>
                  <a:spcPct val="0"/>
                </a:spcBef>
                <a:spcAft>
                  <a:spcPct val="35000"/>
                </a:spcAft>
              </a:pPr>
              <a:r>
                <a:rPr lang="es-ES" sz="2900" b="0" i="0" kern="1200" dirty="0" smtClean="0">
                  <a:latin typeface="Arial"/>
                  <a:cs typeface="Arial"/>
                </a:rPr>
                <a:t>Formar equipo</a:t>
              </a:r>
              <a:endParaRPr lang="es-ES" sz="2900" b="0" i="0" kern="1200" dirty="0">
                <a:latin typeface="Arial"/>
                <a:cs typeface="Arial"/>
              </a:endParaRPr>
            </a:p>
          </p:txBody>
        </p:sp>
      </p:grpSp>
      <p:sp>
        <p:nvSpPr>
          <p:cNvPr id="15" name="Rectangle 12"/>
          <p:cNvSpPr/>
          <p:nvPr/>
        </p:nvSpPr>
        <p:spPr>
          <a:xfrm>
            <a:off x="1115616" y="116632"/>
            <a:ext cx="4968552"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¡DOS ACTIVIDADES!</a:t>
            </a:r>
            <a:endParaRPr lang="es-PE" sz="4000" b="0" dirty="0">
              <a:solidFill>
                <a:schemeClr val="tx1">
                  <a:lumMod val="65000"/>
                  <a:lumOff val="35000"/>
                </a:schemeClr>
              </a:solidFill>
              <a:latin typeface="Arial Narrow"/>
              <a:cs typeface="Arial Narrow"/>
            </a:endParaRPr>
          </a:p>
        </p:txBody>
      </p:sp>
      <p:sp>
        <p:nvSpPr>
          <p:cNvPr id="16" name="Rectángulo 15"/>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17</a:t>
            </a:r>
            <a:endParaRPr lang="es-ES" sz="1100" b="0" dirty="0">
              <a:solidFill>
                <a:schemeClr val="bg1"/>
              </a:solidFill>
              <a:latin typeface="Arial"/>
              <a:cs typeface="Arial"/>
            </a:endParaRPr>
          </a:p>
        </p:txBody>
      </p:sp>
    </p:spTree>
    <p:extLst>
      <p:ext uri="{BB962C8B-B14F-4D97-AF65-F5344CB8AC3E}">
        <p14:creationId xmlns:p14="http://schemas.microsoft.com/office/powerpoint/2010/main" val="355729666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06" r="4896"/>
          <a:stretch/>
        </p:blipFill>
        <p:spPr>
          <a:xfrm>
            <a:off x="755576" y="1142448"/>
            <a:ext cx="3654499" cy="5715551"/>
          </a:xfrm>
          <a:prstGeom prst="rect">
            <a:avLst/>
          </a:prstGeom>
        </p:spPr>
      </p:pic>
      <p:sp>
        <p:nvSpPr>
          <p:cNvPr id="6" name="Rectángulo 5"/>
          <p:cNvSpPr/>
          <p:nvPr/>
        </p:nvSpPr>
        <p:spPr>
          <a:xfrm>
            <a:off x="4499992" y="1740643"/>
            <a:ext cx="2160240" cy="1040285"/>
          </a:xfrm>
          <a:prstGeom prst="rect">
            <a:avLst/>
          </a:prstGeom>
        </p:spPr>
        <p:txBody>
          <a:bodyPr wrap="square">
            <a:spAutoFit/>
          </a:bodyPr>
          <a:lstStyle/>
          <a:p>
            <a:pPr eaLnBrk="1" hangingPunct="1">
              <a:lnSpc>
                <a:spcPct val="90000"/>
              </a:lnSpc>
            </a:pPr>
            <a:r>
              <a:rPr lang="es-CO" sz="4400" dirty="0" smtClean="0">
                <a:solidFill>
                  <a:srgbClr val="34C4D6"/>
                </a:solidFill>
                <a:latin typeface="Arial Narrow Bold"/>
                <a:cs typeface="Arial Narrow Bold"/>
              </a:rPr>
              <a:t>USAR</a:t>
            </a:r>
            <a:endParaRPr lang="es-CO" sz="4400" dirty="0">
              <a:solidFill>
                <a:srgbClr val="34C4D6"/>
              </a:solidFill>
              <a:latin typeface="Arial Narrow Bold"/>
              <a:cs typeface="Arial Narrow Bold"/>
            </a:endParaRPr>
          </a:p>
          <a:p>
            <a:pPr eaLnBrk="1" hangingPunct="1">
              <a:lnSpc>
                <a:spcPct val="90000"/>
              </a:lnSpc>
            </a:pPr>
            <a:r>
              <a:rPr lang="es-CO" b="0" dirty="0" smtClean="0">
                <a:solidFill>
                  <a:srgbClr val="34C4D6"/>
                </a:solidFill>
                <a:latin typeface="Arial Narrow"/>
                <a:cs typeface="Arial Narrow"/>
              </a:rPr>
              <a:t>los productos. </a:t>
            </a:r>
          </a:p>
        </p:txBody>
      </p:sp>
      <p:sp>
        <p:nvSpPr>
          <p:cNvPr id="7" name="Rectángulo 6"/>
          <p:cNvSpPr/>
          <p:nvPr/>
        </p:nvSpPr>
        <p:spPr>
          <a:xfrm>
            <a:off x="4499992" y="2996952"/>
            <a:ext cx="4032448" cy="1200328"/>
          </a:xfrm>
          <a:prstGeom prst="rect">
            <a:avLst/>
          </a:prstGeom>
        </p:spPr>
        <p:txBody>
          <a:bodyPr wrap="square">
            <a:spAutoFit/>
          </a:bodyPr>
          <a:lstStyle/>
          <a:p>
            <a:pPr eaLnBrk="1" hangingPunct="1"/>
            <a:r>
              <a:rPr lang="es-CO" sz="4400" dirty="0" smtClean="0">
                <a:solidFill>
                  <a:srgbClr val="FF9900"/>
                </a:solidFill>
                <a:latin typeface="Arial Narrow Bold"/>
                <a:cs typeface="Arial Narrow Bold"/>
              </a:rPr>
              <a:t>COMPROBAR</a:t>
            </a:r>
          </a:p>
          <a:p>
            <a:pPr eaLnBrk="1" hangingPunct="1"/>
            <a:r>
              <a:rPr lang="es-CO" sz="2800" b="0" dirty="0" smtClean="0">
                <a:solidFill>
                  <a:srgbClr val="FF9900"/>
                </a:solidFill>
                <a:latin typeface="Arial Narrow"/>
                <a:cs typeface="Arial Narrow"/>
              </a:rPr>
              <a:t>que </a:t>
            </a:r>
            <a:r>
              <a:rPr lang="es-CO" sz="2800" b="0" dirty="0">
                <a:solidFill>
                  <a:srgbClr val="FF9900"/>
                </a:solidFill>
                <a:latin typeface="Arial Narrow"/>
                <a:cs typeface="Arial Narrow"/>
              </a:rPr>
              <a:t>funcionan.</a:t>
            </a:r>
          </a:p>
        </p:txBody>
      </p:sp>
      <p:sp>
        <p:nvSpPr>
          <p:cNvPr id="8" name="Rectángulo 7"/>
          <p:cNvSpPr/>
          <p:nvPr/>
        </p:nvSpPr>
        <p:spPr>
          <a:xfrm>
            <a:off x="4499992" y="4470792"/>
            <a:ext cx="4320480" cy="1046440"/>
          </a:xfrm>
          <a:prstGeom prst="rect">
            <a:avLst/>
          </a:prstGeom>
        </p:spPr>
        <p:txBody>
          <a:bodyPr wrap="square">
            <a:spAutoFit/>
          </a:bodyPr>
          <a:lstStyle/>
          <a:p>
            <a:pPr eaLnBrk="1" hangingPunct="1"/>
            <a:r>
              <a:rPr lang="es-CO" sz="2800" b="0" dirty="0">
                <a:solidFill>
                  <a:srgbClr val="A69EE0"/>
                </a:solidFill>
                <a:latin typeface="Arial Narrow"/>
                <a:cs typeface="Arial Narrow"/>
              </a:rPr>
              <a:t>Empezar a </a:t>
            </a:r>
            <a:r>
              <a:rPr lang="es-CO" sz="3400" dirty="0" smtClean="0">
                <a:solidFill>
                  <a:srgbClr val="A69EE0"/>
                </a:solidFill>
                <a:latin typeface="Arial Narrow Bold"/>
                <a:cs typeface="Arial Narrow Bold"/>
              </a:rPr>
              <a:t>RECOMENDARLOS</a:t>
            </a:r>
            <a:endParaRPr lang="es-ES" sz="3400" dirty="0">
              <a:solidFill>
                <a:srgbClr val="A69EE0"/>
              </a:solidFill>
              <a:latin typeface="Arial Narrow Bold"/>
              <a:cs typeface="Arial Narrow Bold"/>
            </a:endParaRPr>
          </a:p>
        </p:txBody>
      </p:sp>
      <p:sp>
        <p:nvSpPr>
          <p:cNvPr id="9" name="Rectangle 12"/>
          <p:cNvSpPr/>
          <p:nvPr/>
        </p:nvSpPr>
        <p:spPr>
          <a:xfrm>
            <a:off x="1115616" y="200834"/>
            <a:ext cx="4752528"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¡ES MUY SENCILLO!</a:t>
            </a:r>
            <a:endParaRPr lang="es-PE" sz="4000" b="0" dirty="0">
              <a:solidFill>
                <a:schemeClr val="tx1">
                  <a:lumMod val="65000"/>
                  <a:lumOff val="35000"/>
                </a:schemeClr>
              </a:solidFill>
              <a:latin typeface="Arial Narrow"/>
              <a:cs typeface="Arial Narrow"/>
            </a:endParaRPr>
          </a:p>
        </p:txBody>
      </p:sp>
      <p:sp>
        <p:nvSpPr>
          <p:cNvPr id="10" name="Rectángulo 9"/>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18</a:t>
            </a:r>
            <a:endParaRPr lang="es-ES" sz="1100" b="0" dirty="0">
              <a:solidFill>
                <a:schemeClr val="bg1"/>
              </a:solidFill>
              <a:latin typeface="Arial"/>
              <a:cs typeface="Arial"/>
            </a:endParaRPr>
          </a:p>
        </p:txBody>
      </p:sp>
    </p:spTree>
    <p:extLst>
      <p:ext uri="{BB962C8B-B14F-4D97-AF65-F5344CB8AC3E}">
        <p14:creationId xmlns:p14="http://schemas.microsoft.com/office/powerpoint/2010/main" val="629804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Agrupar 9"/>
          <p:cNvGrpSpPr/>
          <p:nvPr/>
        </p:nvGrpSpPr>
        <p:grpSpPr>
          <a:xfrm>
            <a:off x="611560" y="1700808"/>
            <a:ext cx="2449512" cy="3832766"/>
            <a:chOff x="539552" y="2199781"/>
            <a:chExt cx="2449512" cy="3832766"/>
          </a:xfrm>
        </p:grpSpPr>
        <p:pic>
          <p:nvPicPr>
            <p:cNvPr id="11" name="Imagen 10"/>
            <p:cNvPicPr>
              <a:picLocks noChangeAspect="1"/>
            </p:cNvPicPr>
            <p:nvPr/>
          </p:nvPicPr>
          <p:blipFill>
            <a:blip r:embed="rId3"/>
            <a:stretch>
              <a:fillRect/>
            </a:stretch>
          </p:blipFill>
          <p:spPr>
            <a:xfrm>
              <a:off x="539552" y="2199781"/>
              <a:ext cx="2449512" cy="3832766"/>
            </a:xfrm>
            <a:prstGeom prst="rect">
              <a:avLst/>
            </a:prstGeom>
          </p:spPr>
        </p:pic>
        <p:sp>
          <p:nvSpPr>
            <p:cNvPr id="14" name="TextBox 2"/>
            <p:cNvSpPr txBox="1"/>
            <p:nvPr/>
          </p:nvSpPr>
          <p:spPr>
            <a:xfrm>
              <a:off x="648184" y="5251847"/>
              <a:ext cx="2232248" cy="646331"/>
            </a:xfrm>
            <a:prstGeom prst="rect">
              <a:avLst/>
            </a:prstGeom>
            <a:noFill/>
          </p:spPr>
          <p:txBody>
            <a:bodyPr wrap="square" rtlCol="0">
              <a:spAutoFit/>
            </a:bodyPr>
            <a:lstStyle/>
            <a:p>
              <a:pPr algn="ctr"/>
              <a:r>
                <a:rPr lang="es-PE" sz="3600" b="0" dirty="0" smtClean="0">
                  <a:solidFill>
                    <a:schemeClr val="bg1"/>
                  </a:solidFill>
                  <a:latin typeface="Arial"/>
                  <a:cs typeface="Arial"/>
                </a:rPr>
                <a:t>Usar</a:t>
              </a:r>
              <a:endParaRPr lang="es-PE" sz="3600" b="0" dirty="0">
                <a:solidFill>
                  <a:schemeClr val="bg1"/>
                </a:solidFill>
                <a:latin typeface="Arial"/>
                <a:cs typeface="Arial"/>
              </a:endParaRPr>
            </a:p>
          </p:txBody>
        </p:sp>
      </p:grpSp>
      <p:grpSp>
        <p:nvGrpSpPr>
          <p:cNvPr id="18" name="Agrupar 17"/>
          <p:cNvGrpSpPr/>
          <p:nvPr/>
        </p:nvGrpSpPr>
        <p:grpSpPr>
          <a:xfrm>
            <a:off x="6156176" y="1700808"/>
            <a:ext cx="2449512" cy="3832766"/>
            <a:chOff x="6084168" y="2199781"/>
            <a:chExt cx="2449512" cy="3832766"/>
          </a:xfrm>
        </p:grpSpPr>
        <p:pic>
          <p:nvPicPr>
            <p:cNvPr id="19" name="Imagen 18"/>
            <p:cNvPicPr>
              <a:picLocks noChangeAspect="1"/>
            </p:cNvPicPr>
            <p:nvPr/>
          </p:nvPicPr>
          <p:blipFill>
            <a:blip r:embed="rId4"/>
            <a:stretch>
              <a:fillRect/>
            </a:stretch>
          </p:blipFill>
          <p:spPr>
            <a:xfrm>
              <a:off x="6084168" y="2199781"/>
              <a:ext cx="2449512" cy="3832766"/>
            </a:xfrm>
            <a:prstGeom prst="rect">
              <a:avLst/>
            </a:prstGeom>
          </p:spPr>
        </p:pic>
        <p:sp>
          <p:nvSpPr>
            <p:cNvPr id="20" name="TextBox 12"/>
            <p:cNvSpPr txBox="1"/>
            <p:nvPr/>
          </p:nvSpPr>
          <p:spPr>
            <a:xfrm>
              <a:off x="6192800" y="5229200"/>
              <a:ext cx="2232248" cy="646331"/>
            </a:xfrm>
            <a:prstGeom prst="rect">
              <a:avLst/>
            </a:prstGeom>
            <a:noFill/>
          </p:spPr>
          <p:txBody>
            <a:bodyPr wrap="square" rtlCol="0">
              <a:spAutoFit/>
            </a:bodyPr>
            <a:lstStyle/>
            <a:p>
              <a:pPr algn="ctr"/>
              <a:r>
                <a:rPr lang="es-PE" sz="3600" b="0" dirty="0" smtClean="0">
                  <a:solidFill>
                    <a:srgbClr val="FFFFFF"/>
                  </a:solidFill>
                  <a:latin typeface="Arial"/>
                  <a:cs typeface="Arial"/>
                </a:rPr>
                <a:t>Hablar</a:t>
              </a:r>
              <a:endParaRPr lang="es-PE" sz="3600" b="0" dirty="0">
                <a:solidFill>
                  <a:srgbClr val="FFFFFF"/>
                </a:solidFill>
                <a:latin typeface="Arial"/>
                <a:cs typeface="Arial"/>
              </a:endParaRPr>
            </a:p>
          </p:txBody>
        </p:sp>
      </p:grpSp>
      <p:sp>
        <p:nvSpPr>
          <p:cNvPr id="21" name="Rectangle 12"/>
          <p:cNvSpPr/>
          <p:nvPr/>
        </p:nvSpPr>
        <p:spPr>
          <a:xfrm>
            <a:off x="1043608" y="251936"/>
            <a:ext cx="8100392" cy="584775"/>
          </a:xfrm>
          <a:prstGeom prst="rect">
            <a:avLst/>
          </a:prstGeom>
        </p:spPr>
        <p:txBody>
          <a:bodyPr wrap="square">
            <a:spAutoFit/>
          </a:bodyPr>
          <a:lstStyle/>
          <a:p>
            <a:r>
              <a:rPr lang="es-PE" sz="3200" b="0" dirty="0" smtClean="0">
                <a:solidFill>
                  <a:schemeClr val="tx1">
                    <a:lumMod val="65000"/>
                    <a:lumOff val="35000"/>
                  </a:schemeClr>
                </a:solidFill>
                <a:latin typeface="Arial Narrow"/>
                <a:cs typeface="Arial Narrow"/>
              </a:rPr>
              <a:t>EL NEGOCIO INDEPENDIENTE RECOMIENDA…</a:t>
            </a:r>
            <a:endParaRPr lang="es-PE" sz="3200" b="0" dirty="0">
              <a:solidFill>
                <a:schemeClr val="tx1">
                  <a:lumMod val="65000"/>
                  <a:lumOff val="35000"/>
                </a:schemeClr>
              </a:solidFill>
              <a:latin typeface="Arial Narrow"/>
              <a:cs typeface="Arial Narrow"/>
            </a:endParaRPr>
          </a:p>
        </p:txBody>
      </p:sp>
      <p:sp>
        <p:nvSpPr>
          <p:cNvPr id="22" name="Rectángulo 21"/>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19</a:t>
            </a:r>
            <a:endParaRPr lang="es-ES" sz="1100" b="0" dirty="0">
              <a:solidFill>
                <a:schemeClr val="bg1"/>
              </a:solidFill>
              <a:latin typeface="Arial"/>
              <a:cs typeface="Arial"/>
            </a:endParaRPr>
          </a:p>
        </p:txBody>
      </p:sp>
      <p:grpSp>
        <p:nvGrpSpPr>
          <p:cNvPr id="4" name="Group 3"/>
          <p:cNvGrpSpPr/>
          <p:nvPr/>
        </p:nvGrpSpPr>
        <p:grpSpPr>
          <a:xfrm>
            <a:off x="3383868" y="1700808"/>
            <a:ext cx="2449512" cy="3832766"/>
            <a:chOff x="3383868" y="1700808"/>
            <a:chExt cx="2449512" cy="3832766"/>
          </a:xfrm>
        </p:grpSpPr>
        <p:pic>
          <p:nvPicPr>
            <p:cNvPr id="16" name="Imagen 15"/>
            <p:cNvPicPr>
              <a:picLocks noChangeAspect="1"/>
            </p:cNvPicPr>
            <p:nvPr/>
          </p:nvPicPr>
          <p:blipFill>
            <a:blip r:embed="rId5"/>
            <a:stretch>
              <a:fillRect/>
            </a:stretch>
          </p:blipFill>
          <p:spPr>
            <a:xfrm>
              <a:off x="3383868" y="1700808"/>
              <a:ext cx="2449512" cy="3832766"/>
            </a:xfrm>
            <a:prstGeom prst="rect">
              <a:avLst/>
            </a:prstGeom>
          </p:spPr>
        </p:pic>
        <p:sp>
          <p:nvSpPr>
            <p:cNvPr id="17" name="TextBox 11"/>
            <p:cNvSpPr txBox="1"/>
            <p:nvPr/>
          </p:nvSpPr>
          <p:spPr>
            <a:xfrm>
              <a:off x="3456496" y="4730227"/>
              <a:ext cx="2304256" cy="646331"/>
            </a:xfrm>
            <a:prstGeom prst="rect">
              <a:avLst/>
            </a:prstGeom>
            <a:noFill/>
          </p:spPr>
          <p:txBody>
            <a:bodyPr wrap="square" rtlCol="0">
              <a:spAutoFit/>
            </a:bodyPr>
            <a:lstStyle/>
            <a:p>
              <a:pPr algn="ctr"/>
              <a:r>
                <a:rPr lang="es-PE" sz="3600" b="0" dirty="0" smtClean="0">
                  <a:solidFill>
                    <a:srgbClr val="FFFFFF"/>
                  </a:solidFill>
                  <a:latin typeface="Arial"/>
                  <a:cs typeface="Arial"/>
                </a:rPr>
                <a:t>Llevar</a:t>
              </a:r>
              <a:endParaRPr lang="es-PE" sz="3600" b="0" dirty="0">
                <a:solidFill>
                  <a:srgbClr val="FFFFFF"/>
                </a:solidFill>
                <a:latin typeface="Arial"/>
                <a:cs typeface="Arial"/>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429" b="95429" l="6775" r="96206"/>
                      </a14:imgEffect>
                    </a14:imgLayer>
                  </a14:imgProps>
                </a:ext>
                <a:ext uri="{28A0092B-C50C-407E-A947-70E740481C1C}">
                  <a14:useLocalDpi xmlns:a14="http://schemas.microsoft.com/office/drawing/2010/main" val="0"/>
                </a:ext>
              </a:extLst>
            </a:blip>
            <a:stretch>
              <a:fillRect/>
            </a:stretch>
          </p:blipFill>
          <p:spPr>
            <a:xfrm>
              <a:off x="3491880" y="2204864"/>
              <a:ext cx="2172842" cy="2060961"/>
            </a:xfrm>
            <a:prstGeom prst="rect">
              <a:avLst/>
            </a:prstGeom>
          </p:spPr>
        </p:pic>
      </p:grpSp>
    </p:spTree>
    <p:extLst>
      <p:ext uri="{BB962C8B-B14F-4D97-AF65-F5344CB8AC3E}">
        <p14:creationId xmlns:p14="http://schemas.microsoft.com/office/powerpoint/2010/main" val="15455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900" decel="100000" fill="hold"/>
                                        <p:tgtEl>
                                          <p:spTgt spid="1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83568" y="2153270"/>
            <a:ext cx="4752528" cy="293191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b="0" dirty="0" smtClean="0">
                <a:solidFill>
                  <a:schemeClr val="tx1">
                    <a:lumMod val="65000"/>
                    <a:lumOff val="35000"/>
                  </a:schemeClr>
                </a:solidFill>
                <a:latin typeface="Arial"/>
                <a:cs typeface="Arial"/>
              </a:rPr>
              <a:t>Usa los productos. La mejor publicidad para Herbalife es la pasión por los productos.</a:t>
            </a:r>
          </a:p>
          <a:p>
            <a:pPr>
              <a:lnSpc>
                <a:spcPct val="60000"/>
              </a:lnSpc>
            </a:pPr>
            <a:endParaRPr lang="es-ES_tradnl" sz="2000" b="0" dirty="0" smtClean="0">
              <a:solidFill>
                <a:schemeClr val="tx1">
                  <a:lumMod val="65000"/>
                  <a:lumOff val="35000"/>
                </a:schemeClr>
              </a:solidFill>
              <a:latin typeface="Arial"/>
              <a:cs typeface="Arial"/>
            </a:endParaRPr>
          </a:p>
          <a:p>
            <a:pPr eaLnBrk="0" hangingPunct="0"/>
            <a:r>
              <a:rPr lang="es-ES_tradnl" sz="2000" b="0" dirty="0">
                <a:solidFill>
                  <a:schemeClr val="tx1">
                    <a:lumMod val="65000"/>
                    <a:lumOff val="35000"/>
                  </a:schemeClr>
                </a:solidFill>
                <a:latin typeface="Arial"/>
                <a:cs typeface="Arial"/>
              </a:rPr>
              <a:t>T</a:t>
            </a:r>
            <a:r>
              <a:rPr lang="es-ES_tradnl" sz="2000" b="0" dirty="0" smtClean="0">
                <a:solidFill>
                  <a:schemeClr val="tx1">
                    <a:lumMod val="65000"/>
                    <a:lumOff val="35000"/>
                  </a:schemeClr>
                </a:solidFill>
                <a:latin typeface="Arial"/>
                <a:cs typeface="Arial"/>
              </a:rPr>
              <a:t>u imagen y bienestar es tu mejor carta de presentación. </a:t>
            </a:r>
            <a:r>
              <a:rPr lang="es-CO" sz="2000" b="0" dirty="0" smtClean="0">
                <a:solidFill>
                  <a:schemeClr val="tx1">
                    <a:lumMod val="65000"/>
                    <a:lumOff val="35000"/>
                  </a:schemeClr>
                </a:solidFill>
                <a:latin typeface="Arial"/>
                <a:cs typeface="Arial"/>
              </a:rPr>
              <a:t>Conviértete en tu mejor cliente.</a:t>
            </a:r>
          </a:p>
          <a:p>
            <a:pPr eaLnBrk="0" hangingPunct="0">
              <a:lnSpc>
                <a:spcPct val="60000"/>
              </a:lnSpc>
            </a:pPr>
            <a:endParaRPr lang="es-ES_tradnl" sz="2000" b="0" dirty="0" smtClean="0">
              <a:solidFill>
                <a:schemeClr val="tx1">
                  <a:lumMod val="65000"/>
                  <a:lumOff val="35000"/>
                </a:schemeClr>
              </a:solidFill>
              <a:latin typeface="Arial"/>
              <a:cs typeface="Arial"/>
            </a:endParaRPr>
          </a:p>
          <a:p>
            <a:r>
              <a:rPr lang="es-ES_tradnl" sz="2000" b="0" dirty="0" smtClean="0">
                <a:solidFill>
                  <a:schemeClr val="tx1">
                    <a:lumMod val="65000"/>
                    <a:lumOff val="35000"/>
                  </a:schemeClr>
                </a:solidFill>
                <a:latin typeface="Arial"/>
                <a:cs typeface="Arial"/>
              </a:rPr>
              <a:t>Se producto de los productos…</a:t>
            </a:r>
            <a:endParaRPr lang="es-ES" sz="2800" b="0" dirty="0" smtClean="0">
              <a:solidFill>
                <a:schemeClr val="tx1">
                  <a:lumMod val="65000"/>
                  <a:lumOff val="35000"/>
                </a:schemeClr>
              </a:solidFill>
              <a:latin typeface="Arial"/>
              <a:cs typeface="Arial"/>
            </a:endParaRPr>
          </a:p>
        </p:txBody>
      </p:sp>
      <p:pic>
        <p:nvPicPr>
          <p:cNvPr id="7" name="Imagen 6"/>
          <p:cNvPicPr>
            <a:picLocks noChangeAspect="1"/>
          </p:cNvPicPr>
          <p:nvPr/>
        </p:nvPicPr>
        <p:blipFill>
          <a:blip r:embed="rId2"/>
          <a:stretch>
            <a:fillRect/>
          </a:stretch>
        </p:blipFill>
        <p:spPr>
          <a:xfrm>
            <a:off x="5636584" y="1589906"/>
            <a:ext cx="2679832" cy="4019748"/>
          </a:xfrm>
          <a:prstGeom prst="rect">
            <a:avLst/>
          </a:prstGeom>
        </p:spPr>
      </p:pic>
      <p:sp>
        <p:nvSpPr>
          <p:cNvPr id="8" name="Rectangle 12"/>
          <p:cNvSpPr/>
          <p:nvPr/>
        </p:nvSpPr>
        <p:spPr>
          <a:xfrm>
            <a:off x="1115616" y="272842"/>
            <a:ext cx="1800200"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USAR</a:t>
            </a:r>
            <a:endParaRPr lang="es-PE" sz="4000" b="0" dirty="0">
              <a:solidFill>
                <a:schemeClr val="tx1">
                  <a:lumMod val="65000"/>
                  <a:lumOff val="35000"/>
                </a:schemeClr>
              </a:solidFill>
              <a:latin typeface="Arial Narrow"/>
              <a:cs typeface="Arial Narrow"/>
            </a:endParaRPr>
          </a:p>
        </p:txBody>
      </p:sp>
      <p:sp>
        <p:nvSpPr>
          <p:cNvPr id="9" name="Rectángulo 8"/>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20</a:t>
            </a:r>
            <a:endParaRPr lang="es-ES" sz="1100" b="0" dirty="0">
              <a:solidFill>
                <a:schemeClr val="bg1"/>
              </a:solidFill>
              <a:latin typeface="Arial"/>
              <a:cs typeface="Arial"/>
            </a:endParaRPr>
          </a:p>
        </p:txBody>
      </p:sp>
      <p:sp>
        <p:nvSpPr>
          <p:cNvPr id="2" name="Rectángulo 1"/>
          <p:cNvSpPr/>
          <p:nvPr/>
        </p:nvSpPr>
        <p:spPr>
          <a:xfrm>
            <a:off x="971600" y="5086925"/>
            <a:ext cx="3929281" cy="646331"/>
          </a:xfrm>
          <a:prstGeom prst="rect">
            <a:avLst/>
          </a:prstGeom>
        </p:spPr>
        <p:txBody>
          <a:bodyPr wrap="none">
            <a:spAutoFit/>
          </a:bodyPr>
          <a:lstStyle/>
          <a:p>
            <a:r>
              <a:rPr lang="es-ES_tradnl" sz="3600" b="0" dirty="0" smtClean="0">
                <a:solidFill>
                  <a:srgbClr val="55C9D9"/>
                </a:solidFill>
                <a:latin typeface="Arial"/>
                <a:cs typeface="Arial"/>
              </a:rPr>
              <a:t>¡Tú eres la </a:t>
            </a:r>
            <a:r>
              <a:rPr lang="es-ES_tradnl" sz="3600" b="0" dirty="0">
                <a:solidFill>
                  <a:srgbClr val="55C9D9"/>
                </a:solidFill>
                <a:latin typeface="Arial"/>
                <a:cs typeface="Arial"/>
              </a:rPr>
              <a:t>marca!</a:t>
            </a:r>
            <a:endParaRPr lang="es-ES" sz="3600" b="0" dirty="0">
              <a:solidFill>
                <a:srgbClr val="55C9D9"/>
              </a:solidFill>
              <a:latin typeface="Arial"/>
              <a:cs typeface="Arial"/>
            </a:endParaRPr>
          </a:p>
        </p:txBody>
      </p:sp>
    </p:spTree>
    <p:extLst>
      <p:ext uri="{BB962C8B-B14F-4D97-AF65-F5344CB8AC3E}">
        <p14:creationId xmlns:p14="http://schemas.microsoft.com/office/powerpoint/2010/main" val="236461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p:nvPr/>
        </p:nvSpPr>
        <p:spPr>
          <a:xfrm>
            <a:off x="1115616" y="200834"/>
            <a:ext cx="5904656"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¿QUÉ ES EL BIENESTAR?</a:t>
            </a:r>
            <a:endParaRPr lang="es-PE" sz="4000" b="0" dirty="0">
              <a:solidFill>
                <a:schemeClr val="tx1">
                  <a:lumMod val="65000"/>
                  <a:lumOff val="35000"/>
                </a:schemeClr>
              </a:solidFill>
              <a:latin typeface="Arial Narrow"/>
              <a:cs typeface="Arial Narrow"/>
            </a:endParaRPr>
          </a:p>
        </p:txBody>
      </p:sp>
      <p:grpSp>
        <p:nvGrpSpPr>
          <p:cNvPr id="11" name="Agrupar 10"/>
          <p:cNvGrpSpPr/>
          <p:nvPr/>
        </p:nvGrpSpPr>
        <p:grpSpPr>
          <a:xfrm>
            <a:off x="-3944" y="1412776"/>
            <a:ext cx="3927872" cy="1195748"/>
            <a:chOff x="-3944" y="1412776"/>
            <a:chExt cx="3927872" cy="1195748"/>
          </a:xfrm>
        </p:grpSpPr>
        <p:pic>
          <p:nvPicPr>
            <p:cNvPr id="13" name="Imagen 12"/>
            <p:cNvPicPr>
              <a:picLocks noChangeAspect="1"/>
            </p:cNvPicPr>
            <p:nvPr/>
          </p:nvPicPr>
          <p:blipFill>
            <a:blip r:embed="rId2"/>
            <a:stretch>
              <a:fillRect/>
            </a:stretch>
          </p:blipFill>
          <p:spPr>
            <a:xfrm>
              <a:off x="-3944" y="1412776"/>
              <a:ext cx="3927872" cy="1195748"/>
            </a:xfrm>
            <a:prstGeom prst="rect">
              <a:avLst/>
            </a:prstGeom>
          </p:spPr>
        </p:pic>
        <p:sp>
          <p:nvSpPr>
            <p:cNvPr id="14" name="TextBox 6"/>
            <p:cNvSpPr txBox="1"/>
            <p:nvPr/>
          </p:nvSpPr>
          <p:spPr>
            <a:xfrm>
              <a:off x="107504" y="1640994"/>
              <a:ext cx="3672408" cy="707886"/>
            </a:xfrm>
            <a:prstGeom prst="rect">
              <a:avLst/>
            </a:prstGeom>
            <a:noFill/>
          </p:spPr>
          <p:txBody>
            <a:bodyPr wrap="square" rtlCol="0">
              <a:spAutoFit/>
            </a:bodyPr>
            <a:lstStyle/>
            <a:p>
              <a:r>
                <a:rPr lang="es-PE" sz="4000" b="0" dirty="0" smtClean="0">
                  <a:solidFill>
                    <a:srgbClr val="FFFFFF"/>
                  </a:solidFill>
                  <a:latin typeface="Arial Narrow Bold"/>
                  <a:cs typeface="Arial Narrow Bold"/>
                </a:rPr>
                <a:t>¡ESTAR BIEN!</a:t>
              </a:r>
              <a:endParaRPr lang="es-PE" sz="4000" b="0" dirty="0">
                <a:solidFill>
                  <a:srgbClr val="FFFFFF"/>
                </a:solidFill>
                <a:latin typeface="Arial Narrow Bold"/>
                <a:cs typeface="Arial Narrow Bold"/>
              </a:endParaRPr>
            </a:p>
          </p:txBody>
        </p:sp>
      </p:grpSp>
      <p:sp>
        <p:nvSpPr>
          <p:cNvPr id="15" name="TextBox 7"/>
          <p:cNvSpPr txBox="1"/>
          <p:nvPr/>
        </p:nvSpPr>
        <p:spPr>
          <a:xfrm>
            <a:off x="323528" y="2782183"/>
            <a:ext cx="4896544" cy="1938992"/>
          </a:xfrm>
          <a:prstGeom prst="rect">
            <a:avLst/>
          </a:prstGeom>
          <a:noFill/>
        </p:spPr>
        <p:txBody>
          <a:bodyPr wrap="square" rtlCol="0">
            <a:spAutoFit/>
          </a:bodyPr>
          <a:lstStyle/>
          <a:p>
            <a:pPr marL="342900" indent="-342900">
              <a:lnSpc>
                <a:spcPct val="150000"/>
              </a:lnSpc>
              <a:buFont typeface="Arial" pitchFamily="34" charset="0"/>
              <a:buChar char="•"/>
            </a:pPr>
            <a:r>
              <a:rPr lang="es-PE" sz="2000" b="0" dirty="0">
                <a:solidFill>
                  <a:schemeClr val="tx1">
                    <a:lumMod val="65000"/>
                    <a:lumOff val="35000"/>
                  </a:schemeClr>
                </a:solidFill>
                <a:latin typeface="Arial"/>
                <a:cs typeface="Arial"/>
              </a:rPr>
              <a:t>Verse y sentirse </a:t>
            </a:r>
            <a:r>
              <a:rPr lang="es-PE" sz="2000" b="0" dirty="0" smtClean="0">
                <a:solidFill>
                  <a:schemeClr val="tx1">
                    <a:lumMod val="65000"/>
                    <a:lumOff val="35000"/>
                  </a:schemeClr>
                </a:solidFill>
                <a:latin typeface="Arial"/>
                <a:cs typeface="Arial"/>
              </a:rPr>
              <a:t>saludable.</a:t>
            </a:r>
            <a:endParaRPr lang="es-PE" sz="2000" b="0" dirty="0">
              <a:solidFill>
                <a:schemeClr val="tx1">
                  <a:lumMod val="65000"/>
                  <a:lumOff val="35000"/>
                </a:schemeClr>
              </a:solidFill>
              <a:latin typeface="Arial"/>
              <a:cs typeface="Arial"/>
            </a:endParaRPr>
          </a:p>
          <a:p>
            <a:pPr marL="342900" indent="-342900">
              <a:lnSpc>
                <a:spcPct val="150000"/>
              </a:lnSpc>
              <a:buFont typeface="Arial" pitchFamily="34" charset="0"/>
              <a:buChar char="•"/>
            </a:pPr>
            <a:r>
              <a:rPr lang="es-PE" sz="2000" b="0" dirty="0">
                <a:solidFill>
                  <a:schemeClr val="tx1">
                    <a:lumMod val="65000"/>
                    <a:lumOff val="35000"/>
                  </a:schemeClr>
                </a:solidFill>
                <a:latin typeface="Arial"/>
                <a:cs typeface="Arial"/>
              </a:rPr>
              <a:t>Energía, fuerza y </a:t>
            </a:r>
            <a:r>
              <a:rPr lang="es-PE" sz="2000" b="0" dirty="0" smtClean="0">
                <a:solidFill>
                  <a:schemeClr val="tx1">
                    <a:lumMod val="65000"/>
                    <a:lumOff val="35000"/>
                  </a:schemeClr>
                </a:solidFill>
                <a:latin typeface="Arial"/>
                <a:cs typeface="Arial"/>
              </a:rPr>
              <a:t>vitalidad.</a:t>
            </a:r>
            <a:endParaRPr lang="es-PE" sz="2000" b="0" dirty="0">
              <a:solidFill>
                <a:schemeClr val="tx1">
                  <a:lumMod val="65000"/>
                  <a:lumOff val="35000"/>
                </a:schemeClr>
              </a:solidFill>
              <a:latin typeface="Arial"/>
              <a:cs typeface="Arial"/>
            </a:endParaRPr>
          </a:p>
          <a:p>
            <a:pPr marL="342900" indent="-342900">
              <a:lnSpc>
                <a:spcPct val="150000"/>
              </a:lnSpc>
              <a:buFont typeface="Arial" pitchFamily="34" charset="0"/>
              <a:buChar char="•"/>
            </a:pPr>
            <a:r>
              <a:rPr lang="es-PE" sz="2000" b="0" dirty="0" smtClean="0">
                <a:solidFill>
                  <a:schemeClr val="tx1">
                    <a:lumMod val="65000"/>
                    <a:lumOff val="35000"/>
                  </a:schemeClr>
                </a:solidFill>
                <a:latin typeface="Arial"/>
                <a:cs typeface="Arial"/>
              </a:rPr>
              <a:t>Mejorar la nutrición.</a:t>
            </a:r>
            <a:endParaRPr lang="es-PE" sz="2000" b="0" dirty="0">
              <a:solidFill>
                <a:schemeClr val="tx1">
                  <a:lumMod val="65000"/>
                  <a:lumOff val="35000"/>
                </a:schemeClr>
              </a:solidFill>
              <a:latin typeface="Arial"/>
              <a:cs typeface="Arial"/>
            </a:endParaRPr>
          </a:p>
          <a:p>
            <a:pPr marL="342900" indent="-342900">
              <a:lnSpc>
                <a:spcPct val="150000"/>
              </a:lnSpc>
              <a:buFont typeface="Arial" pitchFamily="34" charset="0"/>
              <a:buChar char="•"/>
            </a:pPr>
            <a:r>
              <a:rPr lang="es-PE" sz="2000" b="0" dirty="0">
                <a:solidFill>
                  <a:schemeClr val="tx1">
                    <a:lumMod val="65000"/>
                    <a:lumOff val="35000"/>
                  </a:schemeClr>
                </a:solidFill>
                <a:latin typeface="Arial"/>
                <a:cs typeface="Arial"/>
              </a:rPr>
              <a:t>Promover una </a:t>
            </a:r>
            <a:r>
              <a:rPr lang="es-PE" sz="2000" b="0" dirty="0" smtClean="0">
                <a:solidFill>
                  <a:schemeClr val="tx1">
                    <a:lumMod val="65000"/>
                    <a:lumOff val="35000"/>
                  </a:schemeClr>
                </a:solidFill>
                <a:latin typeface="Arial"/>
                <a:cs typeface="Arial"/>
              </a:rPr>
              <a:t>mejor calidad de vida.</a:t>
            </a:r>
            <a:endParaRPr lang="es-PE" sz="2000" b="0" dirty="0">
              <a:solidFill>
                <a:schemeClr val="tx1">
                  <a:lumMod val="65000"/>
                  <a:lumOff val="35000"/>
                </a:schemeClr>
              </a:solidFill>
              <a:latin typeface="Arial"/>
              <a:cs typeface="Arial"/>
            </a:endParaRPr>
          </a:p>
        </p:txBody>
      </p:sp>
      <p:pic>
        <p:nvPicPr>
          <p:cNvPr id="16" name="Picture 7" descr="\\PELIMDATA01\Equipo Regional SAM-CAM\Cristina\Imagenes Pitchbook\17_day201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63" t="10318" r="10575"/>
          <a:stretch/>
        </p:blipFill>
        <p:spPr bwMode="auto">
          <a:xfrm>
            <a:off x="5605326" y="1512153"/>
            <a:ext cx="3538673" cy="3645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a:t>
            </a:r>
            <a:endParaRPr lang="es-ES" sz="1100" b="0" dirty="0">
              <a:solidFill>
                <a:schemeClr val="bg1"/>
              </a:solidFill>
              <a:latin typeface="Arial"/>
              <a:cs typeface="Arial"/>
            </a:endParaRPr>
          </a:p>
        </p:txBody>
      </p:sp>
    </p:spTree>
    <p:extLst>
      <p:ext uri="{BB962C8B-B14F-4D97-AF65-F5344CB8AC3E}">
        <p14:creationId xmlns:p14="http://schemas.microsoft.com/office/powerpoint/2010/main" val="111626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3429" b="95429" l="6775" r="96206"/>
                    </a14:imgEffect>
                  </a14:imgLayer>
                </a14:imgProps>
              </a:ext>
              <a:ext uri="{28A0092B-C50C-407E-A947-70E740481C1C}">
                <a14:useLocalDpi xmlns:a14="http://schemas.microsoft.com/office/drawing/2010/main" val="0"/>
              </a:ext>
            </a:extLst>
          </a:blip>
          <a:stretch>
            <a:fillRect/>
          </a:stretch>
        </p:blipFill>
        <p:spPr>
          <a:xfrm>
            <a:off x="5411639" y="2095130"/>
            <a:ext cx="3102100" cy="2942371"/>
          </a:xfrm>
          <a:prstGeom prst="rect">
            <a:avLst/>
          </a:prstGeom>
        </p:spPr>
      </p:pic>
      <p:sp>
        <p:nvSpPr>
          <p:cNvPr id="6" name="Rectangle 3"/>
          <p:cNvSpPr>
            <a:spLocks noGrp="1" noChangeArrowheads="1"/>
          </p:cNvSpPr>
          <p:nvPr>
            <p:ph idx="1"/>
          </p:nvPr>
        </p:nvSpPr>
        <p:spPr>
          <a:xfrm>
            <a:off x="683568" y="1772816"/>
            <a:ext cx="5112568" cy="2448272"/>
          </a:xfrm>
        </p:spPr>
        <p:txBody>
          <a:bodyPr/>
          <a:lstStyle/>
          <a:p>
            <a:pPr eaLnBrk="1" hangingPunct="1"/>
            <a:r>
              <a:rPr lang="es-PE" sz="2400" dirty="0" smtClean="0">
                <a:solidFill>
                  <a:schemeClr val="tx1">
                    <a:lumMod val="65000"/>
                    <a:lumOff val="35000"/>
                  </a:schemeClr>
                </a:solidFill>
                <a:latin typeface="Arial"/>
                <a:cs typeface="Arial"/>
              </a:rPr>
              <a:t>Muestra con orgullo la marca.</a:t>
            </a:r>
          </a:p>
          <a:p>
            <a:pPr eaLnBrk="1" hangingPunct="1">
              <a:lnSpc>
                <a:spcPct val="60000"/>
              </a:lnSpc>
            </a:pPr>
            <a:endParaRPr lang="es-PE" sz="2400" dirty="0" smtClean="0">
              <a:solidFill>
                <a:schemeClr val="tx1">
                  <a:lumMod val="65000"/>
                  <a:lumOff val="35000"/>
                </a:schemeClr>
              </a:solidFill>
              <a:latin typeface="Arial"/>
              <a:cs typeface="Arial"/>
            </a:endParaRPr>
          </a:p>
          <a:p>
            <a:pPr eaLnBrk="1" hangingPunct="1"/>
            <a:r>
              <a:rPr lang="es-ES_tradnl" sz="2400" dirty="0" smtClean="0">
                <a:solidFill>
                  <a:schemeClr val="tx1">
                    <a:lumMod val="65000"/>
                    <a:lumOff val="35000"/>
                  </a:schemeClr>
                </a:solidFill>
                <a:latin typeface="Arial"/>
                <a:cs typeface="Arial"/>
              </a:rPr>
              <a:t>Hazle publicidad al negocio independiente donde vayas</a:t>
            </a:r>
            <a:r>
              <a:rPr lang="en-US" sz="2400" dirty="0" smtClean="0">
                <a:solidFill>
                  <a:schemeClr val="tx1">
                    <a:lumMod val="65000"/>
                    <a:lumOff val="35000"/>
                  </a:schemeClr>
                </a:solidFill>
                <a:latin typeface="Arial"/>
                <a:cs typeface="Arial"/>
              </a:rPr>
              <a:t>.</a:t>
            </a:r>
          </a:p>
          <a:p>
            <a:pPr eaLnBrk="1" hangingPunct="1">
              <a:lnSpc>
                <a:spcPct val="60000"/>
              </a:lnSpc>
            </a:pPr>
            <a:endParaRPr lang="en-US" sz="2400" dirty="0" smtClean="0">
              <a:solidFill>
                <a:schemeClr val="tx1">
                  <a:lumMod val="65000"/>
                  <a:lumOff val="35000"/>
                </a:schemeClr>
              </a:solidFill>
              <a:latin typeface="Arial"/>
              <a:cs typeface="Arial"/>
            </a:endParaRPr>
          </a:p>
          <a:p>
            <a:pPr marL="324000"/>
            <a:r>
              <a:rPr lang="es-ES_tradnl" sz="2400" dirty="0" smtClean="0">
                <a:solidFill>
                  <a:schemeClr val="tx1">
                    <a:lumMod val="65000"/>
                    <a:lumOff val="35000"/>
                  </a:schemeClr>
                </a:solidFill>
                <a:latin typeface="Arial"/>
                <a:cs typeface="Arial"/>
              </a:rPr>
              <a:t>Lleva el botón…</a:t>
            </a:r>
          </a:p>
        </p:txBody>
      </p:sp>
      <p:sp>
        <p:nvSpPr>
          <p:cNvPr id="8" name="Rectangle 12"/>
          <p:cNvSpPr/>
          <p:nvPr/>
        </p:nvSpPr>
        <p:spPr>
          <a:xfrm>
            <a:off x="1043608" y="188640"/>
            <a:ext cx="2304256"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LLEVAR</a:t>
            </a:r>
            <a:endParaRPr lang="es-PE" sz="4000" b="0" dirty="0">
              <a:solidFill>
                <a:schemeClr val="tx1">
                  <a:lumMod val="65000"/>
                  <a:lumOff val="35000"/>
                </a:schemeClr>
              </a:solidFill>
              <a:latin typeface="Arial Narrow"/>
              <a:cs typeface="Arial Narrow"/>
            </a:endParaRPr>
          </a:p>
        </p:txBody>
      </p:sp>
      <p:sp>
        <p:nvSpPr>
          <p:cNvPr id="9" name="Rectángulo 8"/>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21</a:t>
            </a:r>
            <a:endParaRPr lang="es-ES" sz="1100" b="0" dirty="0">
              <a:solidFill>
                <a:schemeClr val="bg1"/>
              </a:solidFill>
              <a:latin typeface="Arial"/>
              <a:cs typeface="Arial"/>
            </a:endParaRPr>
          </a:p>
        </p:txBody>
      </p:sp>
      <p:sp>
        <p:nvSpPr>
          <p:cNvPr id="2" name="Rectángulo 1"/>
          <p:cNvSpPr/>
          <p:nvPr/>
        </p:nvSpPr>
        <p:spPr>
          <a:xfrm>
            <a:off x="683568" y="4514654"/>
            <a:ext cx="4896544" cy="1290610"/>
          </a:xfrm>
          <a:prstGeom prst="rect">
            <a:avLst/>
          </a:prstGeom>
        </p:spPr>
        <p:txBody>
          <a:bodyPr wrap="square">
            <a:spAutoFit/>
          </a:bodyPr>
          <a:lstStyle/>
          <a:p>
            <a:pPr indent="0" algn="ctr">
              <a:lnSpc>
                <a:spcPct val="80000"/>
              </a:lnSpc>
              <a:buNone/>
            </a:pPr>
            <a:r>
              <a:rPr lang="es-ES_tradnl" sz="3200" b="0" dirty="0">
                <a:solidFill>
                  <a:srgbClr val="7AC231"/>
                </a:solidFill>
                <a:latin typeface="Arial"/>
                <a:cs typeface="Arial"/>
              </a:rPr>
              <a:t>P</a:t>
            </a:r>
            <a:r>
              <a:rPr lang="es-CO" sz="3200" b="0" dirty="0">
                <a:solidFill>
                  <a:srgbClr val="7AC231"/>
                </a:solidFill>
                <a:latin typeface="Arial"/>
                <a:cs typeface="Arial"/>
              </a:rPr>
              <a:t>or años se ha usado</a:t>
            </a:r>
          </a:p>
          <a:p>
            <a:pPr indent="0" algn="ctr">
              <a:lnSpc>
                <a:spcPct val="80000"/>
              </a:lnSpc>
              <a:buNone/>
            </a:pPr>
            <a:r>
              <a:rPr lang="es-CO" sz="3200" b="0" dirty="0">
                <a:solidFill>
                  <a:srgbClr val="7AC231"/>
                </a:solidFill>
                <a:latin typeface="Arial"/>
                <a:cs typeface="Arial"/>
              </a:rPr>
              <a:t>porque es sencillo y</a:t>
            </a:r>
          </a:p>
          <a:p>
            <a:pPr indent="0" algn="ctr">
              <a:lnSpc>
                <a:spcPct val="80000"/>
              </a:lnSpc>
              <a:buNone/>
            </a:pPr>
            <a:r>
              <a:rPr lang="es-CO" sz="3200" b="0" dirty="0">
                <a:solidFill>
                  <a:srgbClr val="7AC231"/>
                </a:solidFill>
                <a:latin typeface="Arial"/>
                <a:cs typeface="Arial"/>
              </a:rPr>
              <a:t>funciona</a:t>
            </a:r>
            <a:r>
              <a:rPr lang="en-US" sz="3200" b="0" dirty="0">
                <a:solidFill>
                  <a:srgbClr val="7AC231"/>
                </a:solidFill>
                <a:latin typeface="Arial"/>
                <a:cs typeface="Arial"/>
              </a:rPr>
              <a:t>.</a:t>
            </a:r>
          </a:p>
        </p:txBody>
      </p:sp>
    </p:spTree>
    <p:extLst>
      <p:ext uri="{BB962C8B-B14F-4D97-AF65-F5344CB8AC3E}">
        <p14:creationId xmlns:p14="http://schemas.microsoft.com/office/powerpoint/2010/main" val="12520471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idx="1"/>
          </p:nvPr>
        </p:nvSpPr>
        <p:spPr>
          <a:xfrm>
            <a:off x="611560" y="1518671"/>
            <a:ext cx="4320480" cy="3782538"/>
          </a:xfrm>
        </p:spPr>
        <p:txBody>
          <a:bodyPr>
            <a:noAutofit/>
          </a:bodyPr>
          <a:lstStyle/>
          <a:p>
            <a:pPr eaLnBrk="1" hangingPunct="1"/>
            <a:r>
              <a:rPr lang="es-ES_tradnl" sz="1800" dirty="0" smtClean="0">
                <a:solidFill>
                  <a:schemeClr val="tx1">
                    <a:lumMod val="65000"/>
                    <a:lumOff val="35000"/>
                  </a:schemeClr>
                </a:solidFill>
                <a:latin typeface="Arial"/>
                <a:cs typeface="Arial"/>
              </a:rPr>
              <a:t>Haz presentaciones</a:t>
            </a:r>
            <a:r>
              <a:rPr lang="en-US" sz="1800" dirty="0">
                <a:solidFill>
                  <a:schemeClr val="tx1">
                    <a:lumMod val="65000"/>
                    <a:lumOff val="35000"/>
                  </a:schemeClr>
                </a:solidFill>
                <a:latin typeface="Arial"/>
                <a:cs typeface="Arial"/>
              </a:rPr>
              <a:t> </a:t>
            </a:r>
            <a:r>
              <a:rPr lang="en-US" sz="1800" dirty="0" smtClean="0">
                <a:solidFill>
                  <a:schemeClr val="tx1">
                    <a:lumMod val="65000"/>
                    <a:lumOff val="35000"/>
                  </a:schemeClr>
                </a:solidFill>
                <a:latin typeface="Arial"/>
                <a:cs typeface="Arial"/>
              </a:rPr>
              <a:t>y </a:t>
            </a:r>
            <a:r>
              <a:rPr lang="es-ES_tradnl" sz="1800" dirty="0" smtClean="0">
                <a:solidFill>
                  <a:schemeClr val="tx1">
                    <a:lumMod val="65000"/>
                    <a:lumOff val="35000"/>
                  </a:schemeClr>
                </a:solidFill>
                <a:latin typeface="Arial"/>
                <a:cs typeface="Arial"/>
              </a:rPr>
              <a:t>reuniones caseras</a:t>
            </a:r>
            <a:r>
              <a:rPr lang="en-US" sz="1800" dirty="0" smtClean="0">
                <a:solidFill>
                  <a:schemeClr val="tx1">
                    <a:lumMod val="65000"/>
                    <a:lumOff val="35000"/>
                  </a:schemeClr>
                </a:solidFill>
                <a:latin typeface="Arial"/>
                <a:cs typeface="Arial"/>
              </a:rPr>
              <a:t>. </a:t>
            </a:r>
            <a:r>
              <a:rPr lang="es-ES_tradnl" sz="1800" dirty="0" smtClean="0">
                <a:solidFill>
                  <a:schemeClr val="tx1">
                    <a:lumMod val="65000"/>
                    <a:lumOff val="35000"/>
                  </a:schemeClr>
                </a:solidFill>
                <a:latin typeface="Arial"/>
                <a:cs typeface="Arial"/>
              </a:rPr>
              <a:t>Conoce nuevas historias de éxito y compártelas con tus clientes y conocidos.</a:t>
            </a:r>
          </a:p>
          <a:p>
            <a:pPr eaLnBrk="1" hangingPunct="1">
              <a:lnSpc>
                <a:spcPct val="60000"/>
              </a:lnSpc>
            </a:pPr>
            <a:endParaRPr lang="es-ES_tradnl" sz="1800" dirty="0" smtClean="0">
              <a:solidFill>
                <a:schemeClr val="tx1">
                  <a:lumMod val="65000"/>
                  <a:lumOff val="35000"/>
                </a:schemeClr>
              </a:solidFill>
              <a:latin typeface="Arial"/>
              <a:cs typeface="Arial"/>
            </a:endParaRPr>
          </a:p>
          <a:p>
            <a:r>
              <a:rPr lang="es-ES_tradnl" sz="1800" dirty="0" smtClean="0">
                <a:solidFill>
                  <a:schemeClr val="tx1">
                    <a:lumMod val="65000"/>
                    <a:lumOff val="35000"/>
                  </a:schemeClr>
                </a:solidFill>
                <a:latin typeface="Arial"/>
                <a:cs typeface="Arial"/>
              </a:rPr>
              <a:t>Habla </a:t>
            </a:r>
            <a:r>
              <a:rPr lang="es-ES_tradnl" sz="1800" dirty="0">
                <a:solidFill>
                  <a:schemeClr val="tx1">
                    <a:lumMod val="65000"/>
                    <a:lumOff val="35000"/>
                  </a:schemeClr>
                </a:solidFill>
                <a:latin typeface="Arial"/>
                <a:cs typeface="Arial"/>
              </a:rPr>
              <a:t>con la gente, </a:t>
            </a:r>
            <a:r>
              <a:rPr lang="es-ES_tradnl" sz="1800" dirty="0" smtClean="0">
                <a:solidFill>
                  <a:schemeClr val="tx1">
                    <a:lumMod val="65000"/>
                    <a:lumOff val="35000"/>
                  </a:schemeClr>
                </a:solidFill>
                <a:latin typeface="Arial"/>
                <a:cs typeface="Arial"/>
              </a:rPr>
              <a:t>aprovecha </a:t>
            </a:r>
            <a:r>
              <a:rPr lang="es-ES_tradnl" sz="1800" dirty="0">
                <a:solidFill>
                  <a:schemeClr val="tx1">
                    <a:lumMod val="65000"/>
                    <a:lumOff val="35000"/>
                  </a:schemeClr>
                </a:solidFill>
                <a:latin typeface="Arial"/>
                <a:cs typeface="Arial"/>
              </a:rPr>
              <a:t>cada oportunidad que </a:t>
            </a:r>
            <a:r>
              <a:rPr lang="es-ES_tradnl" sz="1800" dirty="0" smtClean="0">
                <a:solidFill>
                  <a:schemeClr val="tx1">
                    <a:lumMod val="65000"/>
                    <a:lumOff val="35000"/>
                  </a:schemeClr>
                </a:solidFill>
                <a:latin typeface="Arial"/>
                <a:cs typeface="Arial"/>
              </a:rPr>
              <a:t>tengas </a:t>
            </a:r>
            <a:r>
              <a:rPr lang="es-ES_tradnl" sz="1800" dirty="0">
                <a:solidFill>
                  <a:schemeClr val="tx1">
                    <a:lumMod val="65000"/>
                    <a:lumOff val="35000"/>
                  </a:schemeClr>
                </a:solidFill>
                <a:latin typeface="Arial"/>
                <a:cs typeface="Arial"/>
              </a:rPr>
              <a:t>para hablar sobre la oportunidad </a:t>
            </a:r>
            <a:r>
              <a:rPr lang="es-ES_tradnl" sz="1800" dirty="0" smtClean="0">
                <a:solidFill>
                  <a:schemeClr val="tx1">
                    <a:lumMod val="65000"/>
                    <a:lumOff val="35000"/>
                  </a:schemeClr>
                </a:solidFill>
                <a:latin typeface="Arial"/>
                <a:cs typeface="Arial"/>
              </a:rPr>
              <a:t>de negocio independiente y los productos Herbalife®</a:t>
            </a:r>
            <a:r>
              <a:rPr lang="en-US" sz="1800" dirty="0" smtClean="0">
                <a:solidFill>
                  <a:schemeClr val="tx1">
                    <a:lumMod val="65000"/>
                    <a:lumOff val="35000"/>
                  </a:schemeClr>
                </a:solidFill>
                <a:latin typeface="Arial"/>
                <a:cs typeface="Arial"/>
              </a:rPr>
              <a:t>.</a:t>
            </a:r>
          </a:p>
          <a:p>
            <a:pPr>
              <a:lnSpc>
                <a:spcPct val="60000"/>
              </a:lnSpc>
            </a:pPr>
            <a:endParaRPr lang="en-US" sz="1800" dirty="0" smtClean="0">
              <a:solidFill>
                <a:schemeClr val="tx1">
                  <a:lumMod val="65000"/>
                  <a:lumOff val="35000"/>
                </a:schemeClr>
              </a:solidFill>
              <a:latin typeface="Arial"/>
              <a:cs typeface="Arial"/>
            </a:endParaRPr>
          </a:p>
          <a:p>
            <a:pPr eaLnBrk="0" hangingPunct="0"/>
            <a:r>
              <a:rPr lang="es-CO" sz="1800" dirty="0" smtClean="0">
                <a:solidFill>
                  <a:schemeClr val="tx1">
                    <a:lumMod val="65000"/>
                    <a:lumOff val="35000"/>
                  </a:schemeClr>
                </a:solidFill>
                <a:latin typeface="Arial"/>
                <a:cs typeface="Arial"/>
              </a:rPr>
              <a:t>El entusiasmo </a:t>
            </a:r>
            <a:r>
              <a:rPr lang="es-CO" sz="1800" dirty="0">
                <a:solidFill>
                  <a:schemeClr val="tx1">
                    <a:lumMod val="65000"/>
                    <a:lumOff val="35000"/>
                  </a:schemeClr>
                </a:solidFill>
                <a:latin typeface="Arial"/>
                <a:cs typeface="Arial"/>
              </a:rPr>
              <a:t>se </a:t>
            </a:r>
            <a:r>
              <a:rPr lang="es-CO" sz="1800" dirty="0" smtClean="0">
                <a:solidFill>
                  <a:schemeClr val="tx1">
                    <a:lumMod val="65000"/>
                    <a:lumOff val="35000"/>
                  </a:schemeClr>
                </a:solidFill>
                <a:latin typeface="Arial"/>
                <a:cs typeface="Arial"/>
              </a:rPr>
              <a:t>contagia.</a:t>
            </a:r>
          </a:p>
          <a:p>
            <a:pPr marL="342000" indent="0" eaLnBrk="0" hangingPunct="0">
              <a:buNone/>
            </a:pPr>
            <a:r>
              <a:rPr lang="es-CO" sz="1800" dirty="0" smtClean="0">
                <a:solidFill>
                  <a:schemeClr val="tx1">
                    <a:lumMod val="65000"/>
                    <a:lumOff val="35000"/>
                  </a:schemeClr>
                </a:solidFill>
                <a:latin typeface="Arial"/>
                <a:cs typeface="Arial"/>
              </a:rPr>
              <a:t>Genera expectativa.</a:t>
            </a:r>
            <a:endParaRPr lang="es-ES" sz="2800" dirty="0">
              <a:solidFill>
                <a:schemeClr val="tx1">
                  <a:lumMod val="65000"/>
                  <a:lumOff val="35000"/>
                </a:schemeClr>
              </a:solidFill>
              <a:latin typeface="Arial"/>
              <a:cs typeface="Arial"/>
            </a:endParaRPr>
          </a:p>
        </p:txBody>
      </p:sp>
      <p:pic>
        <p:nvPicPr>
          <p:cNvPr id="8" name="Imagen 7"/>
          <p:cNvPicPr>
            <a:picLocks noChangeAspect="1"/>
          </p:cNvPicPr>
          <p:nvPr/>
        </p:nvPicPr>
        <p:blipFill>
          <a:blip r:embed="rId2"/>
          <a:stretch>
            <a:fillRect/>
          </a:stretch>
        </p:blipFill>
        <p:spPr>
          <a:xfrm>
            <a:off x="5364088" y="1470180"/>
            <a:ext cx="2881560" cy="4407092"/>
          </a:xfrm>
          <a:prstGeom prst="rect">
            <a:avLst/>
          </a:prstGeom>
        </p:spPr>
      </p:pic>
      <p:sp>
        <p:nvSpPr>
          <p:cNvPr id="9" name="Rectangle 12"/>
          <p:cNvSpPr/>
          <p:nvPr/>
        </p:nvSpPr>
        <p:spPr>
          <a:xfrm>
            <a:off x="1115616" y="188640"/>
            <a:ext cx="2376264"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HABLAR</a:t>
            </a:r>
            <a:endParaRPr lang="es-PE" sz="4000" b="0" dirty="0">
              <a:solidFill>
                <a:schemeClr val="tx1">
                  <a:lumMod val="65000"/>
                  <a:lumOff val="35000"/>
                </a:schemeClr>
              </a:solidFill>
              <a:latin typeface="Arial Narrow"/>
              <a:cs typeface="Arial Narrow"/>
            </a:endParaRPr>
          </a:p>
        </p:txBody>
      </p:sp>
      <p:sp>
        <p:nvSpPr>
          <p:cNvPr id="10" name="Rectángulo 9"/>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22</a:t>
            </a:r>
            <a:endParaRPr lang="es-ES" sz="1100" b="0" dirty="0">
              <a:solidFill>
                <a:schemeClr val="bg1"/>
              </a:solidFill>
              <a:latin typeface="Arial"/>
              <a:cs typeface="Arial"/>
            </a:endParaRPr>
          </a:p>
        </p:txBody>
      </p:sp>
      <p:sp>
        <p:nvSpPr>
          <p:cNvPr id="2" name="Rectángulo 1"/>
          <p:cNvSpPr/>
          <p:nvPr/>
        </p:nvSpPr>
        <p:spPr>
          <a:xfrm>
            <a:off x="683568" y="5426060"/>
            <a:ext cx="4124847" cy="523220"/>
          </a:xfrm>
          <a:prstGeom prst="rect">
            <a:avLst/>
          </a:prstGeom>
        </p:spPr>
        <p:txBody>
          <a:bodyPr wrap="none">
            <a:spAutoFit/>
          </a:bodyPr>
          <a:lstStyle/>
          <a:p>
            <a:r>
              <a:rPr lang="es-CO" sz="2800" b="0" dirty="0" smtClean="0">
                <a:solidFill>
                  <a:srgbClr val="55C9D9"/>
                </a:solidFill>
                <a:latin typeface="Arial"/>
                <a:cs typeface="Arial"/>
              </a:rPr>
              <a:t>¡Con </a:t>
            </a:r>
            <a:r>
              <a:rPr lang="es-CO" sz="2800" b="0" dirty="0">
                <a:solidFill>
                  <a:srgbClr val="55C9D9"/>
                </a:solidFill>
                <a:latin typeface="Arial"/>
                <a:cs typeface="Arial"/>
              </a:rPr>
              <a:t>emoción y energía!</a:t>
            </a:r>
            <a:endParaRPr lang="es-ES" sz="2800" b="0" dirty="0">
              <a:solidFill>
                <a:srgbClr val="55C9D9"/>
              </a:solidFill>
            </a:endParaRPr>
          </a:p>
        </p:txBody>
      </p:sp>
    </p:spTree>
    <p:extLst>
      <p:ext uri="{BB962C8B-B14F-4D97-AF65-F5344CB8AC3E}">
        <p14:creationId xmlns:p14="http://schemas.microsoft.com/office/powerpoint/2010/main" val="9531532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866900"/>
            <a:ext cx="9144000" cy="3111237"/>
          </a:xfrm>
          <a:prstGeom prst="rect">
            <a:avLst/>
          </a:prstGeom>
        </p:spPr>
      </p:pic>
      <p:sp>
        <p:nvSpPr>
          <p:cNvPr id="5" name="TextBox 4"/>
          <p:cNvSpPr txBox="1"/>
          <p:nvPr/>
        </p:nvSpPr>
        <p:spPr>
          <a:xfrm>
            <a:off x="467544" y="1988840"/>
            <a:ext cx="3960440" cy="2862322"/>
          </a:xfrm>
          <a:prstGeom prst="rect">
            <a:avLst/>
          </a:prstGeom>
          <a:noFill/>
        </p:spPr>
        <p:txBody>
          <a:bodyPr wrap="square" rtlCol="0">
            <a:spAutoFit/>
          </a:bodyPr>
          <a:lstStyle/>
          <a:p>
            <a:pPr marL="342900" indent="-342900">
              <a:lnSpc>
                <a:spcPct val="150000"/>
              </a:lnSpc>
              <a:buFont typeface="Arial" pitchFamily="34" charset="0"/>
              <a:buChar char="•"/>
            </a:pPr>
            <a:r>
              <a:rPr lang="es-PE" b="0" dirty="0" smtClean="0">
                <a:solidFill>
                  <a:srgbClr val="FFFFFF"/>
                </a:solidFill>
                <a:latin typeface="Arial"/>
                <a:cs typeface="Arial"/>
              </a:rPr>
              <a:t>Venta directa</a:t>
            </a:r>
          </a:p>
          <a:p>
            <a:pPr marL="342900" indent="-342900">
              <a:lnSpc>
                <a:spcPct val="150000"/>
              </a:lnSpc>
              <a:buFont typeface="Arial" pitchFamily="34" charset="0"/>
              <a:buChar char="•"/>
            </a:pPr>
            <a:r>
              <a:rPr lang="es-PE" b="0" dirty="0" smtClean="0">
                <a:solidFill>
                  <a:srgbClr val="FFFFFF"/>
                </a:solidFill>
                <a:latin typeface="Arial"/>
                <a:cs typeface="Arial"/>
              </a:rPr>
              <a:t>Venta al por mayor</a:t>
            </a:r>
          </a:p>
          <a:p>
            <a:pPr marL="342900" indent="-342900">
              <a:lnSpc>
                <a:spcPct val="150000"/>
              </a:lnSpc>
              <a:buFont typeface="Arial" pitchFamily="34" charset="0"/>
              <a:buChar char="•"/>
            </a:pPr>
            <a:r>
              <a:rPr lang="es-PE" b="0" dirty="0" smtClean="0">
                <a:solidFill>
                  <a:srgbClr val="FFFFFF"/>
                </a:solidFill>
                <a:latin typeface="Arial"/>
                <a:cs typeface="Arial"/>
              </a:rPr>
              <a:t>Regalías*</a:t>
            </a:r>
          </a:p>
          <a:p>
            <a:pPr marL="342900" indent="-342900">
              <a:lnSpc>
                <a:spcPct val="150000"/>
              </a:lnSpc>
              <a:buFont typeface="Arial" pitchFamily="34" charset="0"/>
              <a:buChar char="•"/>
            </a:pPr>
            <a:r>
              <a:rPr lang="es-PE" b="0" dirty="0" smtClean="0">
                <a:solidFill>
                  <a:srgbClr val="FFFFFF"/>
                </a:solidFill>
                <a:latin typeface="Arial"/>
                <a:cs typeface="Arial"/>
              </a:rPr>
              <a:t>Bonos de Producción**</a:t>
            </a:r>
          </a:p>
          <a:p>
            <a:pPr marL="342900" indent="-342900">
              <a:lnSpc>
                <a:spcPct val="150000"/>
              </a:lnSpc>
              <a:buFont typeface="Arial" pitchFamily="34" charset="0"/>
              <a:buChar char="•"/>
            </a:pPr>
            <a:r>
              <a:rPr lang="es-PE" b="0" dirty="0" smtClean="0">
                <a:solidFill>
                  <a:srgbClr val="FFFFFF"/>
                </a:solidFill>
                <a:latin typeface="Arial"/>
                <a:cs typeface="Arial"/>
              </a:rPr>
              <a:t>Bonos anuales</a:t>
            </a:r>
            <a:endParaRPr lang="es-PE" b="0" dirty="0">
              <a:solidFill>
                <a:srgbClr val="FFFFFF"/>
              </a:solidFill>
              <a:latin typeface="Arial"/>
              <a:cs typeface="Arial"/>
            </a:endParaRPr>
          </a:p>
        </p:txBody>
      </p:sp>
      <p:sp>
        <p:nvSpPr>
          <p:cNvPr id="2" name="Rectangle 1"/>
          <p:cNvSpPr/>
          <p:nvPr/>
        </p:nvSpPr>
        <p:spPr>
          <a:xfrm>
            <a:off x="352734" y="5445224"/>
            <a:ext cx="8424936" cy="723275"/>
          </a:xfrm>
          <a:prstGeom prst="rect">
            <a:avLst/>
          </a:prstGeom>
        </p:spPr>
        <p:txBody>
          <a:bodyPr wrap="square">
            <a:spAutoFit/>
          </a:bodyPr>
          <a:lstStyle/>
          <a:p>
            <a:pPr algn="just">
              <a:spcAft>
                <a:spcPts val="600"/>
              </a:spcAft>
            </a:pPr>
            <a:r>
              <a:rPr lang="es-PE" sz="900" b="0" dirty="0" smtClean="0">
                <a:solidFill>
                  <a:schemeClr val="tx1">
                    <a:lumMod val="65000"/>
                    <a:lumOff val="35000"/>
                  </a:schemeClr>
                </a:solidFill>
                <a:latin typeface="Arial Narrow"/>
                <a:cs typeface="Arial Narrow"/>
              </a:rPr>
              <a:t>* El </a:t>
            </a:r>
            <a:r>
              <a:rPr lang="es-PE" sz="900" b="0" dirty="0">
                <a:solidFill>
                  <a:schemeClr val="tx1">
                    <a:lumMod val="65000"/>
                    <a:lumOff val="35000"/>
                  </a:schemeClr>
                </a:solidFill>
                <a:latin typeface="Arial Narrow"/>
                <a:cs typeface="Arial Narrow"/>
              </a:rPr>
              <a:t>término Regalías equivale a Bonificación por Volumen o por Volumen de Ventas, Bonos o Pagos de Organización Descendente, Comisión por Sobreventa, Incentivos por Volumen, Ingresos por Reembolso por Volumen de Ventas, Rebajas o Ingresos Adicionales, Ingresos por Rebajas Adicionales, Ingresos o Ganancias por Regalías, Pagos Calificadores, según aplique por país</a:t>
            </a:r>
            <a:r>
              <a:rPr lang="es-PE" sz="900" b="0" dirty="0" smtClean="0">
                <a:solidFill>
                  <a:schemeClr val="tx1">
                    <a:lumMod val="65000"/>
                    <a:lumOff val="35000"/>
                  </a:schemeClr>
                </a:solidFill>
                <a:latin typeface="Arial Narrow"/>
                <a:cs typeface="Arial Narrow"/>
              </a:rPr>
              <a:t>.</a:t>
            </a:r>
          </a:p>
          <a:p>
            <a:pPr algn="just">
              <a:spcAft>
                <a:spcPts val="600"/>
              </a:spcAft>
            </a:pPr>
            <a:r>
              <a:rPr lang="es-PE" sz="900" b="0" dirty="0" smtClean="0">
                <a:solidFill>
                  <a:schemeClr val="tx1">
                    <a:lumMod val="65000"/>
                    <a:lumOff val="35000"/>
                  </a:schemeClr>
                </a:solidFill>
                <a:latin typeface="Arial Narrow"/>
                <a:cs typeface="Arial Narrow"/>
              </a:rPr>
              <a:t>** </a:t>
            </a:r>
            <a:r>
              <a:rPr lang="es-PE" sz="900" b="0" dirty="0">
                <a:solidFill>
                  <a:schemeClr val="tx1">
                    <a:lumMod val="65000"/>
                    <a:lumOff val="35000"/>
                  </a:schemeClr>
                </a:solidFill>
                <a:latin typeface="Arial Narrow"/>
                <a:cs typeface="Arial Narrow"/>
              </a:rPr>
              <a:t>El termino Bonos de Producción equivale a Incentivo por Desempeño de Organización, Pago Producción, Bonificación por Producción, Ganancias Adicionales, Rebaja por producción, Ganancias por Servicios Adicionales o Comisión por Producción según aplique por país.</a:t>
            </a:r>
          </a:p>
        </p:txBody>
      </p:sp>
      <p:sp>
        <p:nvSpPr>
          <p:cNvPr id="6" name="Rectangle 12"/>
          <p:cNvSpPr/>
          <p:nvPr/>
        </p:nvSpPr>
        <p:spPr>
          <a:xfrm>
            <a:off x="1043608" y="251936"/>
            <a:ext cx="7848872" cy="523220"/>
          </a:xfrm>
          <a:prstGeom prst="rect">
            <a:avLst/>
          </a:prstGeom>
        </p:spPr>
        <p:txBody>
          <a:bodyPr wrap="square">
            <a:spAutoFit/>
          </a:bodyPr>
          <a:lstStyle/>
          <a:p>
            <a:r>
              <a:rPr lang="es-PE" sz="2800" b="0" dirty="0" smtClean="0">
                <a:solidFill>
                  <a:schemeClr val="tx1">
                    <a:lumMod val="65000"/>
                    <a:lumOff val="35000"/>
                  </a:schemeClr>
                </a:solidFill>
                <a:latin typeface="Arial Narrow"/>
                <a:cs typeface="Arial Narrow"/>
              </a:rPr>
              <a:t>FORMAS DE OBTENER GANANCIAS ADICIONALES</a:t>
            </a:r>
            <a:r>
              <a:rPr lang="es-PE" sz="2800" b="0" dirty="0">
                <a:solidFill>
                  <a:schemeClr val="tx1">
                    <a:lumMod val="65000"/>
                    <a:lumOff val="35000"/>
                  </a:schemeClr>
                </a:solidFill>
                <a:latin typeface="Arial Narrow"/>
                <a:cs typeface="Arial Narrow"/>
              </a:rPr>
              <a:t>:</a:t>
            </a:r>
          </a:p>
        </p:txBody>
      </p:sp>
      <p:sp>
        <p:nvSpPr>
          <p:cNvPr id="7" name="Rectángulo 6"/>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Helvetica Neue Light"/>
                <a:cs typeface="Helvetica Neue Light"/>
              </a:rPr>
              <a:t>23</a:t>
            </a:r>
            <a:endParaRPr lang="es-ES" sz="1100" b="0" dirty="0">
              <a:solidFill>
                <a:schemeClr val="bg1"/>
              </a:solidFill>
              <a:latin typeface="Helvetica Neue Light"/>
              <a:cs typeface="Helvetica Neue Light"/>
            </a:endParaRPr>
          </a:p>
        </p:txBody>
      </p:sp>
    </p:spTree>
    <p:extLst>
      <p:ext uri="{BB962C8B-B14F-4D97-AF65-F5344CB8AC3E}">
        <p14:creationId xmlns:p14="http://schemas.microsoft.com/office/powerpoint/2010/main" val="35265106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6381328"/>
            <a:ext cx="6264696" cy="369332"/>
          </a:xfrm>
          <a:prstGeom prst="rect">
            <a:avLst/>
          </a:prstGeom>
        </p:spPr>
        <p:txBody>
          <a:bodyPr wrap="square">
            <a:spAutoFit/>
          </a:bodyPr>
          <a:lstStyle/>
          <a:p>
            <a:r>
              <a:rPr lang="es-PE" sz="900" b="0" dirty="0">
                <a:solidFill>
                  <a:schemeClr val="tx1">
                    <a:lumMod val="65000"/>
                    <a:lumOff val="35000"/>
                  </a:schemeClr>
                </a:solidFill>
                <a:latin typeface="Arial Narrow"/>
                <a:cs typeface="Arial Narrow"/>
              </a:rPr>
              <a:t>Las cifras utilizadas no representan ninguna ganancia automática. Las ganancias reales dependerán del tiempo y del esfuerzo dedicado al negocio. El éxito de cualquier </a:t>
            </a:r>
            <a:r>
              <a:rPr lang="es-PE" sz="900" b="0" dirty="0" smtClean="0">
                <a:solidFill>
                  <a:schemeClr val="tx1">
                    <a:lumMod val="65000"/>
                    <a:lumOff val="35000"/>
                  </a:schemeClr>
                </a:solidFill>
                <a:latin typeface="Arial Narrow"/>
                <a:cs typeface="Arial Narrow"/>
              </a:rPr>
              <a:t>Asociado Independiente Herbalife </a:t>
            </a:r>
            <a:r>
              <a:rPr lang="es-PE" sz="900" b="0" dirty="0">
                <a:solidFill>
                  <a:schemeClr val="tx1">
                    <a:lumMod val="65000"/>
                    <a:lumOff val="35000"/>
                  </a:schemeClr>
                </a:solidFill>
                <a:latin typeface="Arial Narrow"/>
                <a:cs typeface="Arial Narrow"/>
              </a:rPr>
              <a:t>depende estrictamente de su esfuerzo personal. </a:t>
            </a:r>
          </a:p>
        </p:txBody>
      </p:sp>
      <p:sp>
        <p:nvSpPr>
          <p:cNvPr id="18" name="Rectangle 12"/>
          <p:cNvSpPr/>
          <p:nvPr/>
        </p:nvSpPr>
        <p:spPr>
          <a:xfrm>
            <a:off x="1043608" y="188640"/>
            <a:ext cx="4896544"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VENTA DIRECTA</a:t>
            </a:r>
            <a:endParaRPr lang="es-PE" sz="4000" b="0" dirty="0">
              <a:solidFill>
                <a:schemeClr val="tx1">
                  <a:lumMod val="65000"/>
                  <a:lumOff val="35000"/>
                </a:schemeClr>
              </a:solidFill>
              <a:latin typeface="Arial Narrow"/>
              <a:cs typeface="Arial Narrow"/>
            </a:endParaRPr>
          </a:p>
        </p:txBody>
      </p:sp>
      <p:sp>
        <p:nvSpPr>
          <p:cNvPr id="19" name="Rectángulo 18"/>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24</a:t>
            </a:r>
            <a:endParaRPr lang="es-ES" sz="1100" b="0" dirty="0">
              <a:solidFill>
                <a:schemeClr val="bg1"/>
              </a:solidFill>
              <a:latin typeface="Arial"/>
              <a:cs typeface="Arial"/>
            </a:endParaRPr>
          </a:p>
        </p:txBody>
      </p:sp>
      <p:sp>
        <p:nvSpPr>
          <p:cNvPr id="20" name="10 CuadroTexto"/>
          <p:cNvSpPr txBox="1">
            <a:spLocks noChangeArrowheads="1"/>
          </p:cNvSpPr>
          <p:nvPr/>
        </p:nvSpPr>
        <p:spPr bwMode="auto">
          <a:xfrm>
            <a:off x="6732240" y="4369111"/>
            <a:ext cx="1601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algn="ctr">
              <a:buClr>
                <a:srgbClr val="000000"/>
              </a:buClr>
              <a:buSzPct val="100000"/>
              <a:buFont typeface="Arial" pitchFamily="34" charset="0"/>
              <a:buNone/>
            </a:pPr>
            <a:r>
              <a:rPr lang="es-ES_tradnl" sz="1400" b="0" u="none" dirty="0">
                <a:solidFill>
                  <a:schemeClr val="tx1">
                    <a:lumMod val="65000"/>
                    <a:lumOff val="35000"/>
                  </a:schemeClr>
                </a:solidFill>
                <a:latin typeface="Arial"/>
                <a:cs typeface="Arial"/>
              </a:rPr>
              <a:t>Consumen </a:t>
            </a:r>
            <a:r>
              <a:rPr lang="es-ES_tradnl" sz="1400" b="0" u="none" dirty="0" smtClean="0">
                <a:solidFill>
                  <a:schemeClr val="tx1">
                    <a:lumMod val="65000"/>
                    <a:lumOff val="35000"/>
                  </a:schemeClr>
                </a:solidFill>
                <a:latin typeface="Arial"/>
                <a:cs typeface="Arial"/>
              </a:rPr>
              <a:t>400</a:t>
            </a:r>
            <a:endParaRPr lang="es-CO" sz="1400" b="0" u="none" dirty="0">
              <a:solidFill>
                <a:schemeClr val="tx1">
                  <a:lumMod val="65000"/>
                  <a:lumOff val="35000"/>
                </a:schemeClr>
              </a:solidFill>
              <a:latin typeface="Arial"/>
              <a:cs typeface="Arial"/>
            </a:endParaRPr>
          </a:p>
        </p:txBody>
      </p:sp>
      <p:grpSp>
        <p:nvGrpSpPr>
          <p:cNvPr id="27" name="Agrupar 26"/>
          <p:cNvGrpSpPr/>
          <p:nvPr/>
        </p:nvGrpSpPr>
        <p:grpSpPr>
          <a:xfrm>
            <a:off x="6389162" y="2981431"/>
            <a:ext cx="2287294" cy="1328566"/>
            <a:chOff x="539552" y="1988840"/>
            <a:chExt cx="1656184" cy="961988"/>
          </a:xfrm>
        </p:grpSpPr>
        <p:sp>
          <p:nvSpPr>
            <p:cNvPr id="28" name="13 Elipse"/>
            <p:cNvSpPr/>
            <p:nvPr/>
          </p:nvSpPr>
          <p:spPr bwMode="auto">
            <a:xfrm>
              <a:off x="539552" y="1988840"/>
              <a:ext cx="1656184" cy="961988"/>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a:lstStyle/>
            <a:p>
              <a:pPr algn="ctr" eaLnBrk="0" hangingPunct="0">
                <a:buClr>
                  <a:srgbClr val="000000"/>
                </a:buClr>
                <a:buSzPct val="100000"/>
                <a:buFont typeface="Arial" pitchFamily="34" charset="0"/>
                <a:buNone/>
                <a:defRPr/>
              </a:pPr>
              <a:endParaRPr lang="es-CO" sz="1600" b="0" u="none" dirty="0">
                <a:solidFill>
                  <a:schemeClr val="bg1"/>
                </a:solidFill>
                <a:latin typeface="Helvetica Neue Light"/>
                <a:ea typeface="ＭＳ Ｐゴシック" pitchFamily="34" charset="-128"/>
                <a:cs typeface="Helvetica Neue Light"/>
              </a:endParaRPr>
            </a:p>
          </p:txBody>
        </p:sp>
        <p:sp>
          <p:nvSpPr>
            <p:cNvPr id="29" name="Rectángulo 28"/>
            <p:cNvSpPr/>
            <p:nvPr/>
          </p:nvSpPr>
          <p:spPr>
            <a:xfrm>
              <a:off x="804913" y="2204865"/>
              <a:ext cx="1125463" cy="512566"/>
            </a:xfrm>
            <a:prstGeom prst="rect">
              <a:avLst/>
            </a:prstGeom>
          </p:spPr>
          <p:txBody>
            <a:bodyPr wrap="square">
              <a:spAutoFit/>
            </a:bodyPr>
            <a:lstStyle/>
            <a:p>
              <a:pPr algn="ctr" eaLnBrk="0" hangingPunct="0">
                <a:buClr>
                  <a:srgbClr val="000000"/>
                </a:buClr>
                <a:buSzPct val="100000"/>
                <a:buFont typeface="Arial" pitchFamily="34" charset="0"/>
                <a:buNone/>
                <a:defRPr/>
              </a:pPr>
              <a:r>
                <a:rPr lang="es-ES_tradnl" sz="2000" b="0" dirty="0">
                  <a:solidFill>
                    <a:schemeClr val="bg1"/>
                  </a:solidFill>
                  <a:latin typeface="Arial"/>
                  <a:ea typeface="ＭＳ Ｐゴシック" pitchFamily="34" charset="-128"/>
                  <a:cs typeface="Arial"/>
                </a:rPr>
                <a:t>Consumidor o Familia</a:t>
              </a:r>
              <a:endParaRPr lang="es-CO" sz="2000" b="0" dirty="0">
                <a:solidFill>
                  <a:schemeClr val="bg1"/>
                </a:solidFill>
                <a:latin typeface="Arial"/>
                <a:ea typeface="ＭＳ Ｐゴシック" pitchFamily="34" charset="-128"/>
                <a:cs typeface="Arial"/>
              </a:endParaRPr>
            </a:p>
          </p:txBody>
        </p:sp>
      </p:grpSp>
      <p:grpSp>
        <p:nvGrpSpPr>
          <p:cNvPr id="30" name="Agrupar 29"/>
          <p:cNvGrpSpPr/>
          <p:nvPr/>
        </p:nvGrpSpPr>
        <p:grpSpPr>
          <a:xfrm>
            <a:off x="539552" y="1560799"/>
            <a:ext cx="5328592" cy="792088"/>
            <a:chOff x="539552" y="1340768"/>
            <a:chExt cx="5328592" cy="792088"/>
          </a:xfrm>
        </p:grpSpPr>
        <p:sp>
          <p:nvSpPr>
            <p:cNvPr id="31" name="24 CuadroTexto"/>
            <p:cNvSpPr txBox="1">
              <a:spLocks noChangeArrowheads="1"/>
            </p:cNvSpPr>
            <p:nvPr/>
          </p:nvSpPr>
          <p:spPr bwMode="auto">
            <a:xfrm>
              <a:off x="2555776" y="1429036"/>
              <a:ext cx="3312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indent="-180000">
                <a:buSzPct val="100000"/>
                <a:buFont typeface="Arial"/>
                <a:buChar char="•"/>
              </a:pPr>
              <a:r>
                <a:rPr lang="es-ES_tradnl" sz="1600" b="0" u="none" dirty="0" smtClean="0">
                  <a:solidFill>
                    <a:schemeClr val="tx1">
                      <a:lumMod val="65000"/>
                      <a:lumOff val="35000"/>
                    </a:schemeClr>
                  </a:solidFill>
                  <a:latin typeface="Arial"/>
                  <a:cs typeface="Arial"/>
                </a:rPr>
                <a:t>Ganancia </a:t>
              </a:r>
              <a:r>
                <a:rPr lang="es-ES_tradnl" sz="1600" b="0" u="none" dirty="0">
                  <a:solidFill>
                    <a:schemeClr val="tx1">
                      <a:lumMod val="65000"/>
                      <a:lumOff val="35000"/>
                    </a:schemeClr>
                  </a:solidFill>
                  <a:latin typeface="Arial"/>
                  <a:cs typeface="Arial"/>
                </a:rPr>
                <a:t>por </a:t>
              </a:r>
              <a:r>
                <a:rPr lang="es-ES_tradnl" sz="1600" b="0" u="none" dirty="0" smtClean="0">
                  <a:solidFill>
                    <a:schemeClr val="tx1">
                      <a:lumMod val="65000"/>
                      <a:lumOff val="35000"/>
                    </a:schemeClr>
                  </a:solidFill>
                  <a:latin typeface="Arial"/>
                  <a:cs typeface="Arial"/>
                </a:rPr>
                <a:t>1 </a:t>
              </a:r>
              <a:r>
                <a:rPr lang="es-ES_tradnl" sz="1600" b="0" u="none" dirty="0">
                  <a:solidFill>
                    <a:schemeClr val="tx1">
                      <a:lumMod val="65000"/>
                      <a:lumOff val="35000"/>
                    </a:schemeClr>
                  </a:solidFill>
                  <a:latin typeface="Arial"/>
                  <a:cs typeface="Arial"/>
                </a:rPr>
                <a:t>v</a:t>
              </a:r>
              <a:r>
                <a:rPr lang="es-ES_tradnl" sz="1600" b="0" u="none" dirty="0" smtClean="0">
                  <a:solidFill>
                    <a:schemeClr val="tx1">
                      <a:lumMod val="65000"/>
                      <a:lumOff val="35000"/>
                    </a:schemeClr>
                  </a:solidFill>
                  <a:latin typeface="Arial"/>
                  <a:cs typeface="Arial"/>
                </a:rPr>
                <a:t>enta:	200</a:t>
              </a:r>
            </a:p>
            <a:p>
              <a:pPr indent="-180000">
                <a:buSzPct val="100000"/>
                <a:buFont typeface="Arial"/>
                <a:buChar char="•"/>
              </a:pPr>
              <a:r>
                <a:rPr lang="es-ES_tradnl" sz="1600" b="0" u="none" dirty="0" smtClean="0">
                  <a:solidFill>
                    <a:schemeClr val="tx1">
                      <a:lumMod val="65000"/>
                      <a:lumOff val="35000"/>
                    </a:schemeClr>
                  </a:solidFill>
                  <a:latin typeface="Arial"/>
                  <a:cs typeface="Arial"/>
                </a:rPr>
                <a:t>Ganancia </a:t>
              </a:r>
              <a:r>
                <a:rPr lang="es-ES_tradnl" sz="1600" b="0" u="none" dirty="0">
                  <a:solidFill>
                    <a:schemeClr val="tx1">
                      <a:lumMod val="65000"/>
                      <a:lumOff val="35000"/>
                    </a:schemeClr>
                  </a:solidFill>
                  <a:latin typeface="Arial"/>
                  <a:cs typeface="Arial"/>
                </a:rPr>
                <a:t>por 10 ventas:   </a:t>
              </a:r>
              <a:r>
                <a:rPr lang="es-ES_tradnl" sz="1600" b="0" u="none" dirty="0" smtClean="0">
                  <a:solidFill>
                    <a:schemeClr val="tx1">
                      <a:lumMod val="65000"/>
                      <a:lumOff val="35000"/>
                    </a:schemeClr>
                  </a:solidFill>
                  <a:latin typeface="Arial"/>
                  <a:cs typeface="Arial"/>
                </a:rPr>
                <a:t>2,000</a:t>
              </a:r>
              <a:endParaRPr lang="es-ES_tradnl" sz="1600" b="0" u="none" dirty="0">
                <a:solidFill>
                  <a:schemeClr val="tx1">
                    <a:lumMod val="65000"/>
                    <a:lumOff val="35000"/>
                  </a:schemeClr>
                </a:solidFill>
                <a:latin typeface="Arial"/>
                <a:cs typeface="Arial"/>
              </a:endParaRPr>
            </a:p>
          </p:txBody>
        </p:sp>
        <p:grpSp>
          <p:nvGrpSpPr>
            <p:cNvPr id="32" name="Agrupar 31"/>
            <p:cNvGrpSpPr/>
            <p:nvPr/>
          </p:nvGrpSpPr>
          <p:grpSpPr>
            <a:xfrm>
              <a:off x="539552" y="1340768"/>
              <a:ext cx="2016224" cy="792088"/>
              <a:chOff x="683568" y="1340768"/>
              <a:chExt cx="2016224" cy="792088"/>
            </a:xfrm>
          </p:grpSpPr>
          <p:sp>
            <p:nvSpPr>
              <p:cNvPr id="33" name="Rectángulo 32"/>
              <p:cNvSpPr/>
              <p:nvPr/>
            </p:nvSpPr>
            <p:spPr>
              <a:xfrm>
                <a:off x="683568" y="1340768"/>
                <a:ext cx="2016224"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34" name="Rectángulo 33"/>
              <p:cNvSpPr/>
              <p:nvPr/>
            </p:nvSpPr>
            <p:spPr>
              <a:xfrm>
                <a:off x="1079612" y="1382869"/>
                <a:ext cx="1224136" cy="707886"/>
              </a:xfrm>
              <a:prstGeom prst="rect">
                <a:avLst/>
              </a:prstGeom>
            </p:spPr>
            <p:txBody>
              <a:bodyPr wrap="square">
                <a:spAutoFit/>
              </a:bodyPr>
              <a:lstStyle/>
              <a:p>
                <a:pPr algn="ctr" eaLnBrk="0" hangingPunct="0">
                  <a:buClr>
                    <a:srgbClr val="000000"/>
                  </a:buClr>
                  <a:buSzPct val="100000"/>
                  <a:buFont typeface="Arial" pitchFamily="34" charset="0"/>
                  <a:buNone/>
                  <a:defRPr/>
                </a:pPr>
                <a:r>
                  <a:rPr lang="es-ES_tradnl" sz="1600" b="0" dirty="0">
                    <a:solidFill>
                      <a:schemeClr val="bg1"/>
                    </a:solidFill>
                    <a:latin typeface="Arial"/>
                    <a:ea typeface="ＭＳ Ｐゴシック" pitchFamily="34" charset="-128"/>
                    <a:cs typeface="Arial"/>
                  </a:rPr>
                  <a:t>Mayorista </a:t>
                </a:r>
              </a:p>
              <a:p>
                <a:pPr algn="ctr" eaLnBrk="0" hangingPunct="0">
                  <a:buClr>
                    <a:srgbClr val="000000"/>
                  </a:buClr>
                  <a:buSzPct val="100000"/>
                  <a:buFont typeface="Arial" pitchFamily="34" charset="0"/>
                  <a:buNone/>
                  <a:defRPr/>
                </a:pPr>
                <a:r>
                  <a:rPr lang="es-ES_tradnl" b="0" dirty="0">
                    <a:solidFill>
                      <a:schemeClr val="bg1"/>
                    </a:solidFill>
                    <a:latin typeface="Arial"/>
                    <a:ea typeface="ＭＳ Ｐゴシック" pitchFamily="34" charset="-128"/>
                    <a:cs typeface="Arial"/>
                  </a:rPr>
                  <a:t>50%</a:t>
                </a:r>
                <a:endParaRPr lang="es-CO" b="0" dirty="0">
                  <a:solidFill>
                    <a:schemeClr val="bg1"/>
                  </a:solidFill>
                  <a:latin typeface="Arial"/>
                  <a:ea typeface="ＭＳ Ｐゴシック" pitchFamily="34" charset="-128"/>
                  <a:cs typeface="Arial"/>
                </a:endParaRPr>
              </a:p>
            </p:txBody>
          </p:sp>
        </p:grpSp>
      </p:grpSp>
      <p:grpSp>
        <p:nvGrpSpPr>
          <p:cNvPr id="35" name="Agrupar 34"/>
          <p:cNvGrpSpPr/>
          <p:nvPr/>
        </p:nvGrpSpPr>
        <p:grpSpPr>
          <a:xfrm>
            <a:off x="539552" y="2640919"/>
            <a:ext cx="5400600" cy="792088"/>
            <a:chOff x="539552" y="2420888"/>
            <a:chExt cx="5400600" cy="792088"/>
          </a:xfrm>
        </p:grpSpPr>
        <p:sp>
          <p:nvSpPr>
            <p:cNvPr id="36" name="22 CuadroTexto"/>
            <p:cNvSpPr txBox="1">
              <a:spLocks noChangeArrowheads="1"/>
            </p:cNvSpPr>
            <p:nvPr/>
          </p:nvSpPr>
          <p:spPr bwMode="auto">
            <a:xfrm>
              <a:off x="2555777" y="2509156"/>
              <a:ext cx="33843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indent="-180000">
                <a:buSzPct val="100000"/>
                <a:buFont typeface="Arial"/>
                <a:buChar char="•"/>
              </a:pPr>
              <a:r>
                <a:rPr lang="es-ES_tradnl" sz="1600" b="0" u="none" dirty="0" smtClean="0">
                  <a:solidFill>
                    <a:schemeClr val="tx1">
                      <a:lumMod val="65000"/>
                      <a:lumOff val="35000"/>
                    </a:schemeClr>
                  </a:solidFill>
                  <a:latin typeface="Arial"/>
                  <a:cs typeface="Arial"/>
                </a:rPr>
                <a:t>Ganancia </a:t>
              </a:r>
              <a:r>
                <a:rPr lang="es-ES_tradnl" sz="1600" b="0" u="none" dirty="0">
                  <a:solidFill>
                    <a:schemeClr val="tx1">
                      <a:lumMod val="65000"/>
                      <a:lumOff val="35000"/>
                    </a:schemeClr>
                  </a:solidFill>
                  <a:latin typeface="Arial"/>
                  <a:cs typeface="Arial"/>
                </a:rPr>
                <a:t>por 1 </a:t>
              </a:r>
              <a:r>
                <a:rPr lang="es-ES_tradnl" sz="1600" b="0" u="none" dirty="0" smtClean="0">
                  <a:solidFill>
                    <a:schemeClr val="tx1">
                      <a:lumMod val="65000"/>
                      <a:lumOff val="35000"/>
                    </a:schemeClr>
                  </a:solidFill>
                  <a:latin typeface="Arial"/>
                  <a:cs typeface="Arial"/>
                </a:rPr>
                <a:t>venta:	168</a:t>
              </a:r>
            </a:p>
            <a:p>
              <a:pPr indent="-180000">
                <a:buSzPct val="100000"/>
                <a:buFont typeface="Arial"/>
                <a:buChar char="•"/>
              </a:pPr>
              <a:r>
                <a:rPr lang="es-ES_tradnl" sz="1600" b="0" u="none" dirty="0" smtClean="0">
                  <a:solidFill>
                    <a:schemeClr val="tx1">
                      <a:lumMod val="65000"/>
                      <a:lumOff val="35000"/>
                    </a:schemeClr>
                  </a:solidFill>
                  <a:latin typeface="Arial"/>
                  <a:cs typeface="Arial"/>
                </a:rPr>
                <a:t>Ganancia </a:t>
              </a:r>
              <a:r>
                <a:rPr lang="es-ES_tradnl" sz="1600" b="0" u="none" dirty="0">
                  <a:solidFill>
                    <a:schemeClr val="tx1">
                      <a:lumMod val="65000"/>
                      <a:lumOff val="35000"/>
                    </a:schemeClr>
                  </a:solidFill>
                  <a:latin typeface="Arial"/>
                  <a:cs typeface="Arial"/>
                </a:rPr>
                <a:t>por 10 ventas:    </a:t>
              </a:r>
              <a:r>
                <a:rPr lang="es-ES_tradnl" sz="1600" b="0" u="none" dirty="0" smtClean="0">
                  <a:solidFill>
                    <a:schemeClr val="tx1">
                      <a:lumMod val="65000"/>
                      <a:lumOff val="35000"/>
                    </a:schemeClr>
                  </a:solidFill>
                  <a:latin typeface="Arial"/>
                  <a:cs typeface="Arial"/>
                </a:rPr>
                <a:t>1,680</a:t>
              </a:r>
              <a:endParaRPr lang="es-ES_tradnl" sz="1600" b="0" u="none" dirty="0">
                <a:solidFill>
                  <a:schemeClr val="tx1">
                    <a:lumMod val="65000"/>
                    <a:lumOff val="35000"/>
                  </a:schemeClr>
                </a:solidFill>
                <a:latin typeface="Arial"/>
                <a:cs typeface="Arial"/>
              </a:endParaRPr>
            </a:p>
          </p:txBody>
        </p:sp>
        <p:grpSp>
          <p:nvGrpSpPr>
            <p:cNvPr id="37" name="Agrupar 36"/>
            <p:cNvGrpSpPr/>
            <p:nvPr/>
          </p:nvGrpSpPr>
          <p:grpSpPr>
            <a:xfrm>
              <a:off x="539552" y="2420888"/>
              <a:ext cx="2016224" cy="792088"/>
              <a:chOff x="683568" y="2420888"/>
              <a:chExt cx="2016224" cy="792088"/>
            </a:xfrm>
          </p:grpSpPr>
          <p:sp>
            <p:nvSpPr>
              <p:cNvPr id="38" name="Rectángulo 37"/>
              <p:cNvSpPr/>
              <p:nvPr/>
            </p:nvSpPr>
            <p:spPr>
              <a:xfrm>
                <a:off x="683568" y="2420888"/>
                <a:ext cx="2016224"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39" name="Rectángulo 38"/>
              <p:cNvSpPr/>
              <p:nvPr/>
            </p:nvSpPr>
            <p:spPr>
              <a:xfrm>
                <a:off x="683568" y="2462989"/>
                <a:ext cx="2016224" cy="707886"/>
              </a:xfrm>
              <a:prstGeom prst="rect">
                <a:avLst/>
              </a:prstGeom>
            </p:spPr>
            <p:txBody>
              <a:bodyPr wrap="square">
                <a:spAutoFit/>
              </a:bodyPr>
              <a:lstStyle/>
              <a:p>
                <a:pPr algn="ctr" eaLnBrk="0" hangingPunct="0">
                  <a:buClr>
                    <a:srgbClr val="000000"/>
                  </a:buClr>
                  <a:buSzPct val="100000"/>
                  <a:buFont typeface="Arial" pitchFamily="34" charset="0"/>
                  <a:buNone/>
                  <a:defRPr/>
                </a:pPr>
                <a:r>
                  <a:rPr lang="es-ES_tradnl" sz="1600" b="0" dirty="0">
                    <a:solidFill>
                      <a:schemeClr val="bg1"/>
                    </a:solidFill>
                    <a:latin typeface="Arial"/>
                    <a:ea typeface="ＭＳ Ｐゴシック" pitchFamily="34" charset="-128"/>
                    <a:cs typeface="Arial"/>
                  </a:rPr>
                  <a:t>Productor Calificado </a:t>
                </a:r>
                <a:r>
                  <a:rPr lang="es-ES_tradnl" b="0" dirty="0">
                    <a:solidFill>
                      <a:schemeClr val="bg1"/>
                    </a:solidFill>
                    <a:latin typeface="Arial"/>
                    <a:ea typeface="ＭＳ Ｐゴシック" pitchFamily="34" charset="-128"/>
                    <a:cs typeface="Arial"/>
                  </a:rPr>
                  <a:t>42</a:t>
                </a:r>
                <a:r>
                  <a:rPr lang="es-ES_tradnl" b="0" dirty="0" smtClean="0">
                    <a:solidFill>
                      <a:schemeClr val="bg1"/>
                    </a:solidFill>
                    <a:latin typeface="Arial"/>
                    <a:ea typeface="ＭＳ Ｐゴシック" pitchFamily="34" charset="-128"/>
                    <a:cs typeface="Arial"/>
                  </a:rPr>
                  <a:t>%</a:t>
                </a:r>
                <a:endParaRPr lang="es-ES_tradnl" b="0" dirty="0">
                  <a:latin typeface="Arial"/>
                  <a:ea typeface="ＭＳ Ｐゴシック" pitchFamily="34" charset="-128"/>
                  <a:cs typeface="Arial"/>
                </a:endParaRPr>
              </a:p>
            </p:txBody>
          </p:sp>
        </p:grpSp>
      </p:grpSp>
      <p:grpSp>
        <p:nvGrpSpPr>
          <p:cNvPr id="40" name="Agrupar 39"/>
          <p:cNvGrpSpPr/>
          <p:nvPr/>
        </p:nvGrpSpPr>
        <p:grpSpPr>
          <a:xfrm>
            <a:off x="539552" y="3721039"/>
            <a:ext cx="5400600" cy="792088"/>
            <a:chOff x="539552" y="3501008"/>
            <a:chExt cx="5400600" cy="792088"/>
          </a:xfrm>
        </p:grpSpPr>
        <p:grpSp>
          <p:nvGrpSpPr>
            <p:cNvPr id="41" name="Agrupar 40"/>
            <p:cNvGrpSpPr/>
            <p:nvPr/>
          </p:nvGrpSpPr>
          <p:grpSpPr>
            <a:xfrm>
              <a:off x="539552" y="3501008"/>
              <a:ext cx="2016224" cy="792088"/>
              <a:chOff x="683568" y="3501008"/>
              <a:chExt cx="2016224" cy="792088"/>
            </a:xfrm>
          </p:grpSpPr>
          <p:sp>
            <p:nvSpPr>
              <p:cNvPr id="43" name="Rectángulo 42"/>
              <p:cNvSpPr/>
              <p:nvPr/>
            </p:nvSpPr>
            <p:spPr>
              <a:xfrm>
                <a:off x="683568" y="3501008"/>
                <a:ext cx="2016224"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44" name="Rectángulo 43"/>
              <p:cNvSpPr/>
              <p:nvPr/>
            </p:nvSpPr>
            <p:spPr>
              <a:xfrm>
                <a:off x="755576" y="3543109"/>
                <a:ext cx="1764196" cy="707886"/>
              </a:xfrm>
              <a:prstGeom prst="rect">
                <a:avLst/>
              </a:prstGeom>
            </p:spPr>
            <p:txBody>
              <a:bodyPr wrap="square">
                <a:spAutoFit/>
              </a:bodyPr>
              <a:lstStyle/>
              <a:p>
                <a:pPr algn="ctr" eaLnBrk="0" hangingPunct="0">
                  <a:buClr>
                    <a:srgbClr val="000000"/>
                  </a:buClr>
                  <a:buSzPct val="100000"/>
                  <a:buFont typeface="Arial" pitchFamily="34" charset="0"/>
                  <a:buNone/>
                  <a:defRPr/>
                </a:pPr>
                <a:r>
                  <a:rPr lang="es-ES_tradnl" sz="1600" b="0" dirty="0">
                    <a:solidFill>
                      <a:schemeClr val="bg1"/>
                    </a:solidFill>
                    <a:latin typeface="Arial"/>
                    <a:ea typeface="ＭＳ Ｐゴシック" pitchFamily="34" charset="-128"/>
                    <a:cs typeface="Arial"/>
                  </a:rPr>
                  <a:t>Consultor Mayor </a:t>
                </a:r>
                <a:r>
                  <a:rPr lang="es-ES_tradnl" b="0" dirty="0">
                    <a:solidFill>
                      <a:schemeClr val="bg1"/>
                    </a:solidFill>
                    <a:latin typeface="Arial"/>
                    <a:ea typeface="ＭＳ Ｐゴシック" pitchFamily="34" charset="-128"/>
                    <a:cs typeface="Arial"/>
                  </a:rPr>
                  <a:t>35%</a:t>
                </a:r>
                <a:endParaRPr lang="es-CO" b="0" dirty="0">
                  <a:solidFill>
                    <a:schemeClr val="bg1"/>
                  </a:solidFill>
                  <a:latin typeface="Arial"/>
                  <a:ea typeface="ＭＳ Ｐゴシック" pitchFamily="34" charset="-128"/>
                  <a:cs typeface="Arial"/>
                </a:endParaRPr>
              </a:p>
            </p:txBody>
          </p:sp>
        </p:grpSp>
        <p:sp>
          <p:nvSpPr>
            <p:cNvPr id="42" name="22 CuadroTexto"/>
            <p:cNvSpPr txBox="1">
              <a:spLocks noChangeArrowheads="1"/>
            </p:cNvSpPr>
            <p:nvPr/>
          </p:nvSpPr>
          <p:spPr bwMode="auto">
            <a:xfrm>
              <a:off x="2555777" y="3589276"/>
              <a:ext cx="33843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indent="-180000">
                <a:buSzPct val="100000"/>
                <a:buFont typeface="Arial"/>
                <a:buChar char="•"/>
              </a:pPr>
              <a:r>
                <a:rPr lang="es-ES_tradnl" sz="1600" b="0" u="none" dirty="0">
                  <a:solidFill>
                    <a:schemeClr val="tx1">
                      <a:lumMod val="65000"/>
                      <a:lumOff val="35000"/>
                    </a:schemeClr>
                  </a:solidFill>
                  <a:latin typeface="Arial"/>
                  <a:cs typeface="Arial"/>
                </a:rPr>
                <a:t>Ganancia por 1 venta:       </a:t>
              </a:r>
              <a:r>
                <a:rPr lang="es-ES_tradnl" sz="1600" b="0" u="none" dirty="0" smtClean="0">
                  <a:solidFill>
                    <a:schemeClr val="tx1">
                      <a:lumMod val="65000"/>
                      <a:lumOff val="35000"/>
                    </a:schemeClr>
                  </a:solidFill>
                  <a:latin typeface="Arial"/>
                  <a:cs typeface="Arial"/>
                </a:rPr>
                <a:t>    140</a:t>
              </a:r>
              <a:endParaRPr lang="es-ES_tradnl" sz="1600" b="0" u="none" dirty="0">
                <a:solidFill>
                  <a:schemeClr val="tx1">
                    <a:lumMod val="65000"/>
                    <a:lumOff val="35000"/>
                  </a:schemeClr>
                </a:solidFill>
                <a:latin typeface="Arial"/>
                <a:cs typeface="Arial"/>
              </a:endParaRPr>
            </a:p>
            <a:p>
              <a:pPr indent="-180000">
                <a:buSzPct val="100000"/>
                <a:buFont typeface="Arial"/>
                <a:buChar char="•"/>
              </a:pPr>
              <a:r>
                <a:rPr lang="es-ES_tradnl" sz="1600" b="0" u="none" dirty="0">
                  <a:solidFill>
                    <a:schemeClr val="tx1">
                      <a:lumMod val="65000"/>
                      <a:lumOff val="35000"/>
                    </a:schemeClr>
                  </a:solidFill>
                  <a:latin typeface="Arial"/>
                  <a:cs typeface="Arial"/>
                </a:rPr>
                <a:t>Ganancia por 10 ventas:    1,400</a:t>
              </a:r>
              <a:r>
                <a:rPr lang="es-ES_tradnl" sz="1600" b="0" u="none" dirty="0">
                  <a:solidFill>
                    <a:srgbClr val="A6A6A6"/>
                  </a:solidFill>
                  <a:latin typeface="Arial"/>
                  <a:cs typeface="Arial"/>
                </a:rPr>
                <a:t> </a:t>
              </a:r>
            </a:p>
          </p:txBody>
        </p:sp>
      </p:grpSp>
      <p:grpSp>
        <p:nvGrpSpPr>
          <p:cNvPr id="45" name="Agrupar 44"/>
          <p:cNvGrpSpPr/>
          <p:nvPr/>
        </p:nvGrpSpPr>
        <p:grpSpPr>
          <a:xfrm>
            <a:off x="539552" y="4859171"/>
            <a:ext cx="5328592" cy="874085"/>
            <a:chOff x="539552" y="4639140"/>
            <a:chExt cx="5328592" cy="874085"/>
          </a:xfrm>
        </p:grpSpPr>
        <p:sp>
          <p:nvSpPr>
            <p:cNvPr id="46" name="16 CuadroTexto"/>
            <p:cNvSpPr txBox="1">
              <a:spLocks noChangeArrowheads="1"/>
            </p:cNvSpPr>
            <p:nvPr/>
          </p:nvSpPr>
          <p:spPr bwMode="auto">
            <a:xfrm>
              <a:off x="2555777" y="4768406"/>
              <a:ext cx="331236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indent="-180000">
                <a:buSzPct val="100000"/>
                <a:buFont typeface="Arial"/>
                <a:buChar char="•"/>
              </a:pPr>
              <a:r>
                <a:rPr lang="es-ES_tradnl" sz="1600" b="0" u="none" dirty="0" smtClean="0">
                  <a:solidFill>
                    <a:schemeClr val="tx1">
                      <a:lumMod val="65000"/>
                      <a:lumOff val="35000"/>
                    </a:schemeClr>
                  </a:solidFill>
                  <a:latin typeface="Arial"/>
                  <a:cs typeface="Arial"/>
                </a:rPr>
                <a:t>Ganancia </a:t>
              </a:r>
              <a:r>
                <a:rPr lang="es-ES_tradnl" sz="1600" b="0" u="none" dirty="0">
                  <a:solidFill>
                    <a:schemeClr val="tx1">
                      <a:lumMod val="65000"/>
                      <a:lumOff val="35000"/>
                    </a:schemeClr>
                  </a:solidFill>
                  <a:latin typeface="Arial"/>
                  <a:cs typeface="Arial"/>
                </a:rPr>
                <a:t>por 1 </a:t>
              </a:r>
              <a:r>
                <a:rPr lang="es-ES_tradnl" sz="1600" b="0" u="none" dirty="0" smtClean="0">
                  <a:solidFill>
                    <a:schemeClr val="tx1">
                      <a:lumMod val="65000"/>
                      <a:lumOff val="35000"/>
                    </a:schemeClr>
                  </a:solidFill>
                  <a:latin typeface="Arial"/>
                  <a:cs typeface="Arial"/>
                </a:rPr>
                <a:t>venta:	100</a:t>
              </a:r>
            </a:p>
            <a:p>
              <a:pPr indent="-180000">
                <a:buSzPct val="100000"/>
                <a:buFont typeface="Arial"/>
                <a:buChar char="•"/>
              </a:pPr>
              <a:r>
                <a:rPr lang="es-ES_tradnl" sz="1600" b="0" u="none" dirty="0" smtClean="0">
                  <a:solidFill>
                    <a:schemeClr val="tx1">
                      <a:lumMod val="65000"/>
                      <a:lumOff val="35000"/>
                    </a:schemeClr>
                  </a:solidFill>
                  <a:latin typeface="Arial"/>
                  <a:cs typeface="Arial"/>
                </a:rPr>
                <a:t>Ganancia </a:t>
              </a:r>
              <a:r>
                <a:rPr lang="es-ES_tradnl" sz="1600" b="0" u="none" dirty="0">
                  <a:solidFill>
                    <a:schemeClr val="tx1">
                      <a:lumMod val="65000"/>
                      <a:lumOff val="35000"/>
                    </a:schemeClr>
                  </a:solidFill>
                  <a:latin typeface="Arial"/>
                  <a:cs typeface="Arial"/>
                </a:rPr>
                <a:t>por 10 ventas:   </a:t>
              </a:r>
              <a:r>
                <a:rPr lang="es-ES_tradnl" sz="1600" b="0" u="none" dirty="0" smtClean="0">
                  <a:solidFill>
                    <a:schemeClr val="tx1">
                      <a:lumMod val="65000"/>
                      <a:lumOff val="35000"/>
                    </a:schemeClr>
                  </a:solidFill>
                  <a:latin typeface="Arial"/>
                  <a:cs typeface="Arial"/>
                </a:rPr>
                <a:t>1,000</a:t>
              </a:r>
              <a:endParaRPr lang="es-ES_tradnl" sz="1600" b="0" u="none" dirty="0">
                <a:solidFill>
                  <a:schemeClr val="tx1">
                    <a:lumMod val="65000"/>
                    <a:lumOff val="35000"/>
                  </a:schemeClr>
                </a:solidFill>
                <a:latin typeface="Arial"/>
                <a:cs typeface="Arial"/>
              </a:endParaRPr>
            </a:p>
          </p:txBody>
        </p:sp>
        <p:grpSp>
          <p:nvGrpSpPr>
            <p:cNvPr id="47" name="Agrupar 46"/>
            <p:cNvGrpSpPr/>
            <p:nvPr/>
          </p:nvGrpSpPr>
          <p:grpSpPr>
            <a:xfrm>
              <a:off x="539552" y="4639140"/>
              <a:ext cx="2016224" cy="874085"/>
              <a:chOff x="683568" y="4639140"/>
              <a:chExt cx="2016224" cy="874085"/>
            </a:xfrm>
          </p:grpSpPr>
          <p:sp>
            <p:nvSpPr>
              <p:cNvPr id="48" name="Rectángulo 47"/>
              <p:cNvSpPr/>
              <p:nvPr/>
            </p:nvSpPr>
            <p:spPr>
              <a:xfrm>
                <a:off x="683568" y="4644134"/>
                <a:ext cx="2016224" cy="86409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49" name="Rectángulo 48"/>
              <p:cNvSpPr/>
              <p:nvPr/>
            </p:nvSpPr>
            <p:spPr>
              <a:xfrm>
                <a:off x="899592" y="4639140"/>
                <a:ext cx="1584176" cy="874085"/>
              </a:xfrm>
              <a:prstGeom prst="rect">
                <a:avLst/>
              </a:prstGeom>
            </p:spPr>
            <p:txBody>
              <a:bodyPr wrap="square">
                <a:spAutoFit/>
              </a:bodyPr>
              <a:lstStyle/>
              <a:p>
                <a:pPr algn="ctr" eaLnBrk="0" hangingPunct="0">
                  <a:lnSpc>
                    <a:spcPct val="90000"/>
                  </a:lnSpc>
                  <a:buClr>
                    <a:srgbClr val="000000"/>
                  </a:buClr>
                  <a:buSzPct val="100000"/>
                  <a:buFont typeface="Arial" pitchFamily="34" charset="0"/>
                  <a:buNone/>
                  <a:defRPr/>
                </a:pPr>
                <a:r>
                  <a:rPr lang="es-ES_tradnl" sz="1600" b="0" dirty="0" smtClean="0">
                    <a:solidFill>
                      <a:schemeClr val="bg1"/>
                    </a:solidFill>
                    <a:latin typeface="Arial"/>
                    <a:ea typeface="ＭＳ Ｐゴシック" pitchFamily="34" charset="-128"/>
                    <a:cs typeface="Arial"/>
                  </a:rPr>
                  <a:t>Asociado Independiente </a:t>
                </a:r>
                <a:r>
                  <a:rPr lang="es-ES_tradnl" b="0" dirty="0">
                    <a:solidFill>
                      <a:schemeClr val="bg1"/>
                    </a:solidFill>
                    <a:latin typeface="Arial"/>
                    <a:ea typeface="ＭＳ Ｐゴシック" pitchFamily="34" charset="-128"/>
                    <a:cs typeface="Arial"/>
                  </a:rPr>
                  <a:t>25%</a:t>
                </a:r>
                <a:endParaRPr lang="es-CO" b="0" dirty="0">
                  <a:solidFill>
                    <a:schemeClr val="bg1"/>
                  </a:solidFill>
                  <a:latin typeface="Arial"/>
                  <a:ea typeface="ＭＳ Ｐゴシック" pitchFamily="34" charset="-128"/>
                  <a:cs typeface="Arial"/>
                </a:endParaRPr>
              </a:p>
            </p:txBody>
          </p:sp>
        </p:grpSp>
      </p:grpSp>
    </p:spTree>
    <p:extLst>
      <p:ext uri="{BB962C8B-B14F-4D97-AF65-F5344CB8AC3E}">
        <p14:creationId xmlns:p14="http://schemas.microsoft.com/office/powerpoint/2010/main" val="2256830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47 CuadroTexto"/>
          <p:cNvSpPr txBox="1"/>
          <p:nvPr/>
        </p:nvSpPr>
        <p:spPr>
          <a:xfrm>
            <a:off x="0" y="5733256"/>
            <a:ext cx="9144000" cy="461962"/>
          </a:xfrm>
          <a:prstGeom prst="rect">
            <a:avLst/>
          </a:prstGeom>
          <a:noFill/>
        </p:spPr>
        <p:txBody>
          <a:bodyPr wrap="square">
            <a:spAutoFit/>
          </a:bodyPr>
          <a:lstStyle/>
          <a:p>
            <a:pPr algn="ctr" eaLnBrk="0" hangingPunct="0">
              <a:buClr>
                <a:srgbClr val="000000"/>
              </a:buClr>
              <a:buSzPct val="100000"/>
              <a:buFont typeface="Arial" pitchFamily="34" charset="0"/>
              <a:buNone/>
              <a:defRPr/>
            </a:pPr>
            <a:r>
              <a:rPr lang="es-ES_tradnl" b="0" u="none" dirty="0">
                <a:solidFill>
                  <a:srgbClr val="FF9900"/>
                </a:solidFill>
                <a:latin typeface="Arial"/>
                <a:ea typeface="ＭＳ Ｐゴシック" pitchFamily="34" charset="-128"/>
                <a:cs typeface="Arial"/>
              </a:rPr>
              <a:t>¿</a:t>
            </a:r>
            <a:r>
              <a:rPr lang="es-ES_tradnl" b="0" u="none" dirty="0" smtClean="0">
                <a:solidFill>
                  <a:srgbClr val="FF9900"/>
                </a:solidFill>
                <a:latin typeface="Arial"/>
                <a:ea typeface="ＭＳ Ｐゴシック" pitchFamily="34" charset="-128"/>
                <a:cs typeface="Arial"/>
              </a:rPr>
              <a:t>Cuántos Asociados </a:t>
            </a:r>
            <a:r>
              <a:rPr lang="es-ES_tradnl" b="0" dirty="0">
                <a:solidFill>
                  <a:srgbClr val="FF9900"/>
                </a:solidFill>
                <a:latin typeface="Arial"/>
                <a:ea typeface="ＭＳ Ｐゴシック" pitchFamily="34" charset="-128"/>
                <a:cs typeface="Arial"/>
              </a:rPr>
              <a:t>I</a:t>
            </a:r>
            <a:r>
              <a:rPr lang="es-ES_tradnl" b="0" u="none" dirty="0" smtClean="0">
                <a:solidFill>
                  <a:srgbClr val="FF9900"/>
                </a:solidFill>
                <a:latin typeface="Arial"/>
                <a:ea typeface="ＭＳ Ｐゴシック" pitchFamily="34" charset="-128"/>
                <a:cs typeface="Arial"/>
              </a:rPr>
              <a:t>ndependientes </a:t>
            </a:r>
            <a:r>
              <a:rPr lang="es-ES_tradnl" b="0" dirty="0">
                <a:solidFill>
                  <a:srgbClr val="FF9900"/>
                </a:solidFill>
                <a:latin typeface="Arial"/>
                <a:ea typeface="ＭＳ Ｐゴシック" pitchFamily="34" charset="-128"/>
                <a:cs typeface="Arial"/>
              </a:rPr>
              <a:t>t</a:t>
            </a:r>
            <a:r>
              <a:rPr lang="es-ES_tradnl" b="0" u="none" dirty="0" smtClean="0">
                <a:solidFill>
                  <a:srgbClr val="FF9900"/>
                </a:solidFill>
                <a:latin typeface="Arial"/>
                <a:ea typeface="ＭＳ Ｐゴシック" pitchFamily="34" charset="-128"/>
                <a:cs typeface="Arial"/>
              </a:rPr>
              <a:t>e </a:t>
            </a:r>
            <a:r>
              <a:rPr lang="es-ES_tradnl" b="0" u="none" dirty="0">
                <a:solidFill>
                  <a:srgbClr val="FF9900"/>
                </a:solidFill>
                <a:latin typeface="Arial"/>
                <a:ea typeface="ＭＳ Ｐゴシック" pitchFamily="34" charset="-128"/>
                <a:cs typeface="Arial"/>
              </a:rPr>
              <a:t>gustaría tener?</a:t>
            </a:r>
            <a:endParaRPr lang="es-CO" b="0" u="none" dirty="0">
              <a:solidFill>
                <a:srgbClr val="FF9900"/>
              </a:solidFill>
              <a:latin typeface="Arial"/>
              <a:ea typeface="ＭＳ Ｐゴシック" pitchFamily="34" charset="-128"/>
              <a:cs typeface="Arial"/>
            </a:endParaRPr>
          </a:p>
        </p:txBody>
      </p:sp>
      <p:sp>
        <p:nvSpPr>
          <p:cNvPr id="34" name="Rectangle 33"/>
          <p:cNvSpPr/>
          <p:nvPr/>
        </p:nvSpPr>
        <p:spPr>
          <a:xfrm>
            <a:off x="827584" y="6381328"/>
            <a:ext cx="6336704" cy="369332"/>
          </a:xfrm>
          <a:prstGeom prst="rect">
            <a:avLst/>
          </a:prstGeom>
        </p:spPr>
        <p:txBody>
          <a:bodyPr wrap="square">
            <a:spAutoFit/>
          </a:bodyPr>
          <a:lstStyle/>
          <a:p>
            <a:r>
              <a:rPr lang="es-PE" sz="900" b="0" dirty="0">
                <a:solidFill>
                  <a:schemeClr val="tx1">
                    <a:lumMod val="65000"/>
                    <a:lumOff val="35000"/>
                  </a:schemeClr>
                </a:solidFill>
                <a:latin typeface="Arial Narrow"/>
                <a:cs typeface="Arial Narrow"/>
              </a:rPr>
              <a:t>Las cifras utilizadas no representan ninguna ganancia automática. Las ganancias reales dependerán del tiempo y del esfuerzo dedicado al negocio. El éxito de cualquier </a:t>
            </a:r>
            <a:r>
              <a:rPr lang="es-PE" sz="900" b="0" dirty="0" smtClean="0">
                <a:solidFill>
                  <a:schemeClr val="tx1">
                    <a:lumMod val="65000"/>
                    <a:lumOff val="35000"/>
                  </a:schemeClr>
                </a:solidFill>
                <a:latin typeface="Arial Narrow"/>
                <a:cs typeface="Arial Narrow"/>
              </a:rPr>
              <a:t>Asociado Independiente Herbalife </a:t>
            </a:r>
            <a:r>
              <a:rPr lang="es-PE" sz="900" b="0" dirty="0">
                <a:solidFill>
                  <a:schemeClr val="tx1">
                    <a:lumMod val="65000"/>
                    <a:lumOff val="35000"/>
                  </a:schemeClr>
                </a:solidFill>
                <a:latin typeface="Arial Narrow"/>
                <a:cs typeface="Arial Narrow"/>
              </a:rPr>
              <a:t>depende estrictamente de su esfuerzo personal. </a:t>
            </a:r>
          </a:p>
        </p:txBody>
      </p:sp>
      <p:sp>
        <p:nvSpPr>
          <p:cNvPr id="55" name="Rectangle 12"/>
          <p:cNvSpPr/>
          <p:nvPr/>
        </p:nvSpPr>
        <p:spPr>
          <a:xfrm>
            <a:off x="1043608" y="188640"/>
            <a:ext cx="5544616"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Venta al por mayor</a:t>
            </a:r>
            <a:endParaRPr lang="es-PE" sz="4000" b="0" dirty="0">
              <a:solidFill>
                <a:schemeClr val="tx1">
                  <a:lumMod val="65000"/>
                  <a:lumOff val="35000"/>
                </a:schemeClr>
              </a:solidFill>
              <a:latin typeface="Arial Narrow"/>
              <a:cs typeface="Arial Narrow"/>
            </a:endParaRPr>
          </a:p>
        </p:txBody>
      </p:sp>
      <p:sp>
        <p:nvSpPr>
          <p:cNvPr id="56" name="Rectángulo 55"/>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25</a:t>
            </a:r>
            <a:endParaRPr lang="es-ES" sz="1100" b="0" dirty="0">
              <a:solidFill>
                <a:schemeClr val="bg1"/>
              </a:solidFill>
              <a:latin typeface="Arial"/>
              <a:cs typeface="Arial"/>
            </a:endParaRPr>
          </a:p>
        </p:txBody>
      </p:sp>
      <p:pic>
        <p:nvPicPr>
          <p:cNvPr id="57" name="Imagen 56"/>
          <p:cNvPicPr>
            <a:picLocks noChangeAspect="1"/>
          </p:cNvPicPr>
          <p:nvPr/>
        </p:nvPicPr>
        <p:blipFill>
          <a:blip r:embed="rId2"/>
          <a:stretch>
            <a:fillRect/>
          </a:stretch>
        </p:blipFill>
        <p:spPr>
          <a:xfrm>
            <a:off x="4292422" y="2743076"/>
            <a:ext cx="38100" cy="939800"/>
          </a:xfrm>
          <a:prstGeom prst="rect">
            <a:avLst/>
          </a:prstGeom>
        </p:spPr>
      </p:pic>
      <p:grpSp>
        <p:nvGrpSpPr>
          <p:cNvPr id="58" name="Agrupar 57"/>
          <p:cNvGrpSpPr/>
          <p:nvPr/>
        </p:nvGrpSpPr>
        <p:grpSpPr>
          <a:xfrm>
            <a:off x="395536" y="3573016"/>
            <a:ext cx="2413764" cy="1521915"/>
            <a:chOff x="395536" y="3645024"/>
            <a:chExt cx="2413764" cy="1609178"/>
          </a:xfrm>
        </p:grpSpPr>
        <p:sp>
          <p:nvSpPr>
            <p:cNvPr id="59" name="Forma libre 58"/>
            <p:cNvSpPr/>
            <p:nvPr/>
          </p:nvSpPr>
          <p:spPr>
            <a:xfrm>
              <a:off x="395536" y="3645024"/>
              <a:ext cx="2413764" cy="1609178"/>
            </a:xfrm>
            <a:custGeom>
              <a:avLst/>
              <a:gdLst>
                <a:gd name="connsiteX0" fmla="*/ 0 w 1690687"/>
                <a:gd name="connsiteY0" fmla="*/ 112713 h 1127125"/>
                <a:gd name="connsiteX1" fmla="*/ 112713 w 1690687"/>
                <a:gd name="connsiteY1" fmla="*/ 0 h 1127125"/>
                <a:gd name="connsiteX2" fmla="*/ 1577975 w 1690687"/>
                <a:gd name="connsiteY2" fmla="*/ 0 h 1127125"/>
                <a:gd name="connsiteX3" fmla="*/ 1690688 w 1690687"/>
                <a:gd name="connsiteY3" fmla="*/ 112713 h 1127125"/>
                <a:gd name="connsiteX4" fmla="*/ 1690687 w 1690687"/>
                <a:gd name="connsiteY4" fmla="*/ 1014413 h 1127125"/>
                <a:gd name="connsiteX5" fmla="*/ 1577974 w 1690687"/>
                <a:gd name="connsiteY5" fmla="*/ 1127126 h 1127125"/>
                <a:gd name="connsiteX6" fmla="*/ 112713 w 1690687"/>
                <a:gd name="connsiteY6" fmla="*/ 1127125 h 1127125"/>
                <a:gd name="connsiteX7" fmla="*/ 0 w 1690687"/>
                <a:gd name="connsiteY7" fmla="*/ 1014412 h 1127125"/>
                <a:gd name="connsiteX8" fmla="*/ 0 w 1690687"/>
                <a:gd name="connsiteY8" fmla="*/ 112713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687" h="1127125">
                  <a:moveTo>
                    <a:pt x="0" y="112713"/>
                  </a:moveTo>
                  <a:cubicBezTo>
                    <a:pt x="0" y="50463"/>
                    <a:pt x="50463" y="0"/>
                    <a:pt x="112713" y="0"/>
                  </a:cubicBezTo>
                  <a:lnTo>
                    <a:pt x="1577975" y="0"/>
                  </a:lnTo>
                  <a:cubicBezTo>
                    <a:pt x="1640225" y="0"/>
                    <a:pt x="1690688" y="50463"/>
                    <a:pt x="1690688" y="112713"/>
                  </a:cubicBezTo>
                  <a:cubicBezTo>
                    <a:pt x="1690688" y="413280"/>
                    <a:pt x="1690687" y="713846"/>
                    <a:pt x="1690687" y="1014413"/>
                  </a:cubicBezTo>
                  <a:cubicBezTo>
                    <a:pt x="1690687" y="1076663"/>
                    <a:pt x="1640224" y="1127126"/>
                    <a:pt x="1577974" y="1127126"/>
                  </a:cubicBezTo>
                  <a:lnTo>
                    <a:pt x="112713" y="1127125"/>
                  </a:lnTo>
                  <a:cubicBezTo>
                    <a:pt x="50463" y="1127125"/>
                    <a:pt x="0" y="1076662"/>
                    <a:pt x="0" y="1014412"/>
                  </a:cubicBezTo>
                  <a:lnTo>
                    <a:pt x="0" y="112713"/>
                  </a:ln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105402" tIns="105402" rIns="105402" bIns="105402" numCol="1" spcCol="1270" anchor="ctr" anchorCtr="0">
              <a:noAutofit/>
            </a:bodyPr>
            <a:lstStyle/>
            <a:p>
              <a:pPr lvl="0" algn="ctr" defTabSz="844550">
                <a:lnSpc>
                  <a:spcPct val="90000"/>
                </a:lnSpc>
                <a:spcBef>
                  <a:spcPct val="0"/>
                </a:spcBef>
                <a:spcAft>
                  <a:spcPct val="35000"/>
                </a:spcAft>
              </a:pPr>
              <a:endParaRPr lang="es-ES" sz="1900" kern="1200" dirty="0"/>
            </a:p>
          </p:txBody>
        </p:sp>
        <p:sp>
          <p:nvSpPr>
            <p:cNvPr id="60" name="Rectángulo 59"/>
            <p:cNvSpPr/>
            <p:nvPr/>
          </p:nvSpPr>
          <p:spPr>
            <a:xfrm>
              <a:off x="522969" y="3800974"/>
              <a:ext cx="2158896" cy="1371661"/>
            </a:xfrm>
            <a:prstGeom prst="rect">
              <a:avLst/>
            </a:prstGeom>
          </p:spPr>
          <p:txBody>
            <a:bodyPr wrap="square">
              <a:spAutoFit/>
            </a:bodyPr>
            <a:lstStyle/>
            <a:p>
              <a:pPr lvl="0" algn="ctr" defTabSz="844550">
                <a:lnSpc>
                  <a:spcPct val="90000"/>
                </a:lnSpc>
                <a:spcAft>
                  <a:spcPts val="0"/>
                </a:spcAft>
              </a:pPr>
              <a:r>
                <a:rPr lang="es-ES" sz="1600" b="0" dirty="0">
                  <a:solidFill>
                    <a:srgbClr val="FFFFFF"/>
                  </a:solidFill>
                  <a:latin typeface="Arial"/>
                  <a:cs typeface="Arial"/>
                </a:rPr>
                <a:t>Asociado </a:t>
              </a:r>
              <a:r>
                <a:rPr lang="es-ES" sz="1600" b="0" dirty="0" smtClean="0">
                  <a:solidFill>
                    <a:srgbClr val="FFFFFF"/>
                  </a:solidFill>
                  <a:latin typeface="Arial"/>
                  <a:cs typeface="Arial"/>
                </a:rPr>
                <a:t>Independiente</a:t>
              </a:r>
            </a:p>
            <a:p>
              <a:pPr lvl="0" algn="ctr" defTabSz="844550">
                <a:lnSpc>
                  <a:spcPct val="90000"/>
                </a:lnSpc>
                <a:spcAft>
                  <a:spcPts val="0"/>
                </a:spcAft>
              </a:pPr>
              <a:r>
                <a:rPr lang="es-ES" sz="5400" b="0" dirty="0" smtClean="0">
                  <a:solidFill>
                    <a:srgbClr val="FFFFFF"/>
                  </a:solidFill>
                  <a:latin typeface="Arial"/>
                  <a:cs typeface="Arial"/>
                </a:rPr>
                <a:t>25</a:t>
              </a:r>
              <a:r>
                <a:rPr lang="es-ES" sz="5400" b="0" dirty="0">
                  <a:solidFill>
                    <a:srgbClr val="FFFFFF"/>
                  </a:solidFill>
                  <a:latin typeface="Arial"/>
                  <a:cs typeface="Arial"/>
                </a:rPr>
                <a:t>%</a:t>
              </a:r>
            </a:p>
          </p:txBody>
        </p:sp>
      </p:grpSp>
      <p:grpSp>
        <p:nvGrpSpPr>
          <p:cNvPr id="61" name="Agrupar 60"/>
          <p:cNvGrpSpPr/>
          <p:nvPr/>
        </p:nvGrpSpPr>
        <p:grpSpPr>
          <a:xfrm>
            <a:off x="3104590" y="3563269"/>
            <a:ext cx="2413764" cy="1521915"/>
            <a:chOff x="3251006" y="3635277"/>
            <a:chExt cx="2413764" cy="1609178"/>
          </a:xfrm>
        </p:grpSpPr>
        <p:sp>
          <p:nvSpPr>
            <p:cNvPr id="62" name="Forma libre 61"/>
            <p:cNvSpPr/>
            <p:nvPr/>
          </p:nvSpPr>
          <p:spPr>
            <a:xfrm>
              <a:off x="3251006" y="3635277"/>
              <a:ext cx="2413764" cy="1609178"/>
            </a:xfrm>
            <a:custGeom>
              <a:avLst/>
              <a:gdLst>
                <a:gd name="connsiteX0" fmla="*/ 0 w 1690687"/>
                <a:gd name="connsiteY0" fmla="*/ 112713 h 1127125"/>
                <a:gd name="connsiteX1" fmla="*/ 112713 w 1690687"/>
                <a:gd name="connsiteY1" fmla="*/ 0 h 1127125"/>
                <a:gd name="connsiteX2" fmla="*/ 1577975 w 1690687"/>
                <a:gd name="connsiteY2" fmla="*/ 0 h 1127125"/>
                <a:gd name="connsiteX3" fmla="*/ 1690688 w 1690687"/>
                <a:gd name="connsiteY3" fmla="*/ 112713 h 1127125"/>
                <a:gd name="connsiteX4" fmla="*/ 1690687 w 1690687"/>
                <a:gd name="connsiteY4" fmla="*/ 1014413 h 1127125"/>
                <a:gd name="connsiteX5" fmla="*/ 1577974 w 1690687"/>
                <a:gd name="connsiteY5" fmla="*/ 1127126 h 1127125"/>
                <a:gd name="connsiteX6" fmla="*/ 112713 w 1690687"/>
                <a:gd name="connsiteY6" fmla="*/ 1127125 h 1127125"/>
                <a:gd name="connsiteX7" fmla="*/ 0 w 1690687"/>
                <a:gd name="connsiteY7" fmla="*/ 1014412 h 1127125"/>
                <a:gd name="connsiteX8" fmla="*/ 0 w 1690687"/>
                <a:gd name="connsiteY8" fmla="*/ 112713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687" h="1127125">
                  <a:moveTo>
                    <a:pt x="0" y="112713"/>
                  </a:moveTo>
                  <a:cubicBezTo>
                    <a:pt x="0" y="50463"/>
                    <a:pt x="50463" y="0"/>
                    <a:pt x="112713" y="0"/>
                  </a:cubicBezTo>
                  <a:lnTo>
                    <a:pt x="1577975" y="0"/>
                  </a:lnTo>
                  <a:cubicBezTo>
                    <a:pt x="1640225" y="0"/>
                    <a:pt x="1690688" y="50463"/>
                    <a:pt x="1690688" y="112713"/>
                  </a:cubicBezTo>
                  <a:cubicBezTo>
                    <a:pt x="1690688" y="413280"/>
                    <a:pt x="1690687" y="713846"/>
                    <a:pt x="1690687" y="1014413"/>
                  </a:cubicBezTo>
                  <a:cubicBezTo>
                    <a:pt x="1690687" y="1076663"/>
                    <a:pt x="1640224" y="1127126"/>
                    <a:pt x="1577974" y="1127126"/>
                  </a:cubicBezTo>
                  <a:lnTo>
                    <a:pt x="112713" y="1127125"/>
                  </a:lnTo>
                  <a:cubicBezTo>
                    <a:pt x="50463" y="1127125"/>
                    <a:pt x="0" y="1076662"/>
                    <a:pt x="0" y="1014412"/>
                  </a:cubicBezTo>
                  <a:lnTo>
                    <a:pt x="0" y="112713"/>
                  </a:ln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105402" tIns="105402" rIns="105402" bIns="105402" numCol="1" spcCol="1270" anchor="ctr" anchorCtr="0">
              <a:noAutofit/>
            </a:bodyPr>
            <a:lstStyle/>
            <a:p>
              <a:pPr lvl="0" algn="ctr" defTabSz="844550">
                <a:lnSpc>
                  <a:spcPct val="90000"/>
                </a:lnSpc>
                <a:spcBef>
                  <a:spcPct val="0"/>
                </a:spcBef>
                <a:spcAft>
                  <a:spcPct val="35000"/>
                </a:spcAft>
              </a:pPr>
              <a:endParaRPr lang="es-ES" sz="1900" kern="1200" dirty="0"/>
            </a:p>
          </p:txBody>
        </p:sp>
        <p:sp>
          <p:nvSpPr>
            <p:cNvPr id="63" name="Rectángulo 62"/>
            <p:cNvSpPr/>
            <p:nvPr/>
          </p:nvSpPr>
          <p:spPr>
            <a:xfrm>
              <a:off x="3557678" y="3902027"/>
              <a:ext cx="1800421" cy="1137356"/>
            </a:xfrm>
            <a:prstGeom prst="rect">
              <a:avLst/>
            </a:prstGeom>
          </p:spPr>
          <p:txBody>
            <a:bodyPr wrap="square">
              <a:spAutoFit/>
            </a:bodyPr>
            <a:lstStyle/>
            <a:p>
              <a:pPr lvl="0" algn="ctr" defTabSz="844550">
                <a:lnSpc>
                  <a:spcPct val="90000"/>
                </a:lnSpc>
                <a:spcAft>
                  <a:spcPts val="0"/>
                </a:spcAft>
              </a:pPr>
              <a:r>
                <a:rPr lang="es-ES" sz="1600" b="0" dirty="0">
                  <a:solidFill>
                    <a:srgbClr val="FFFFFF"/>
                  </a:solidFill>
                  <a:latin typeface="Arial"/>
                  <a:cs typeface="Arial"/>
                </a:rPr>
                <a:t>Consultor </a:t>
              </a:r>
              <a:r>
                <a:rPr lang="es-ES" sz="1600" b="0" dirty="0" smtClean="0">
                  <a:solidFill>
                    <a:srgbClr val="FFFFFF"/>
                  </a:solidFill>
                  <a:latin typeface="Arial"/>
                  <a:cs typeface="Arial"/>
                </a:rPr>
                <a:t>Mayor</a:t>
              </a:r>
            </a:p>
            <a:p>
              <a:pPr lvl="0" algn="ctr" defTabSz="844550">
                <a:lnSpc>
                  <a:spcPct val="90000"/>
                </a:lnSpc>
                <a:spcAft>
                  <a:spcPts val="0"/>
                </a:spcAft>
              </a:pPr>
              <a:r>
                <a:rPr lang="es-ES" sz="5400" b="0" dirty="0" smtClean="0">
                  <a:solidFill>
                    <a:srgbClr val="FFFFFF"/>
                  </a:solidFill>
                  <a:latin typeface="Arial"/>
                  <a:cs typeface="Arial"/>
                </a:rPr>
                <a:t>35</a:t>
              </a:r>
              <a:r>
                <a:rPr lang="es-ES" sz="5400" b="0" dirty="0">
                  <a:solidFill>
                    <a:srgbClr val="FFFFFF"/>
                  </a:solidFill>
                  <a:latin typeface="Arial"/>
                  <a:cs typeface="Arial"/>
                </a:rPr>
                <a:t>%</a:t>
              </a:r>
            </a:p>
          </p:txBody>
        </p:sp>
      </p:grpSp>
      <p:grpSp>
        <p:nvGrpSpPr>
          <p:cNvPr id="64" name="Agrupar 63"/>
          <p:cNvGrpSpPr/>
          <p:nvPr/>
        </p:nvGrpSpPr>
        <p:grpSpPr>
          <a:xfrm>
            <a:off x="5761628" y="3573017"/>
            <a:ext cx="2413764" cy="1549563"/>
            <a:chOff x="5940152" y="3645024"/>
            <a:chExt cx="2413764" cy="1638411"/>
          </a:xfrm>
        </p:grpSpPr>
        <p:sp>
          <p:nvSpPr>
            <p:cNvPr id="65" name="Forma libre 64"/>
            <p:cNvSpPr/>
            <p:nvPr/>
          </p:nvSpPr>
          <p:spPr>
            <a:xfrm>
              <a:off x="5940152" y="3645024"/>
              <a:ext cx="2413764" cy="1609178"/>
            </a:xfrm>
            <a:custGeom>
              <a:avLst/>
              <a:gdLst>
                <a:gd name="connsiteX0" fmla="*/ 0 w 1690687"/>
                <a:gd name="connsiteY0" fmla="*/ 112713 h 1127125"/>
                <a:gd name="connsiteX1" fmla="*/ 112713 w 1690687"/>
                <a:gd name="connsiteY1" fmla="*/ 0 h 1127125"/>
                <a:gd name="connsiteX2" fmla="*/ 1577975 w 1690687"/>
                <a:gd name="connsiteY2" fmla="*/ 0 h 1127125"/>
                <a:gd name="connsiteX3" fmla="*/ 1690688 w 1690687"/>
                <a:gd name="connsiteY3" fmla="*/ 112713 h 1127125"/>
                <a:gd name="connsiteX4" fmla="*/ 1690687 w 1690687"/>
                <a:gd name="connsiteY4" fmla="*/ 1014413 h 1127125"/>
                <a:gd name="connsiteX5" fmla="*/ 1577974 w 1690687"/>
                <a:gd name="connsiteY5" fmla="*/ 1127126 h 1127125"/>
                <a:gd name="connsiteX6" fmla="*/ 112713 w 1690687"/>
                <a:gd name="connsiteY6" fmla="*/ 1127125 h 1127125"/>
                <a:gd name="connsiteX7" fmla="*/ 0 w 1690687"/>
                <a:gd name="connsiteY7" fmla="*/ 1014412 h 1127125"/>
                <a:gd name="connsiteX8" fmla="*/ 0 w 1690687"/>
                <a:gd name="connsiteY8" fmla="*/ 112713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687" h="1127125">
                  <a:moveTo>
                    <a:pt x="0" y="112713"/>
                  </a:moveTo>
                  <a:cubicBezTo>
                    <a:pt x="0" y="50463"/>
                    <a:pt x="50463" y="0"/>
                    <a:pt x="112713" y="0"/>
                  </a:cubicBezTo>
                  <a:lnTo>
                    <a:pt x="1577975" y="0"/>
                  </a:lnTo>
                  <a:cubicBezTo>
                    <a:pt x="1640225" y="0"/>
                    <a:pt x="1690688" y="50463"/>
                    <a:pt x="1690688" y="112713"/>
                  </a:cubicBezTo>
                  <a:cubicBezTo>
                    <a:pt x="1690688" y="413280"/>
                    <a:pt x="1690687" y="713846"/>
                    <a:pt x="1690687" y="1014413"/>
                  </a:cubicBezTo>
                  <a:cubicBezTo>
                    <a:pt x="1690687" y="1076663"/>
                    <a:pt x="1640224" y="1127126"/>
                    <a:pt x="1577974" y="1127126"/>
                  </a:cubicBezTo>
                  <a:lnTo>
                    <a:pt x="112713" y="1127125"/>
                  </a:lnTo>
                  <a:cubicBezTo>
                    <a:pt x="50463" y="1127125"/>
                    <a:pt x="0" y="1076662"/>
                    <a:pt x="0" y="1014412"/>
                  </a:cubicBezTo>
                  <a:lnTo>
                    <a:pt x="0" y="112713"/>
                  </a:ln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105402" tIns="105402" rIns="105402" bIns="105402" numCol="1" spcCol="1270" anchor="ctr" anchorCtr="0">
              <a:noAutofit/>
            </a:bodyPr>
            <a:lstStyle/>
            <a:p>
              <a:pPr lvl="0" algn="ctr" defTabSz="844550">
                <a:lnSpc>
                  <a:spcPct val="90000"/>
                </a:lnSpc>
                <a:spcBef>
                  <a:spcPct val="0"/>
                </a:spcBef>
                <a:spcAft>
                  <a:spcPct val="35000"/>
                </a:spcAft>
              </a:pPr>
              <a:endParaRPr lang="es-ES" sz="1900" kern="1200" dirty="0"/>
            </a:p>
          </p:txBody>
        </p:sp>
        <p:sp>
          <p:nvSpPr>
            <p:cNvPr id="66" name="Rectángulo 65"/>
            <p:cNvSpPr/>
            <p:nvPr/>
          </p:nvSpPr>
          <p:spPr>
            <a:xfrm>
              <a:off x="6166635" y="3911774"/>
              <a:ext cx="1960799" cy="1371661"/>
            </a:xfrm>
            <a:prstGeom prst="rect">
              <a:avLst/>
            </a:prstGeom>
          </p:spPr>
          <p:txBody>
            <a:bodyPr wrap="square">
              <a:spAutoFit/>
            </a:bodyPr>
            <a:lstStyle/>
            <a:p>
              <a:pPr lvl="0" algn="ctr" defTabSz="844550">
                <a:lnSpc>
                  <a:spcPct val="90000"/>
                </a:lnSpc>
                <a:spcAft>
                  <a:spcPts val="0"/>
                </a:spcAft>
              </a:pPr>
              <a:r>
                <a:rPr lang="es-ES" sz="1600" b="0" dirty="0">
                  <a:solidFill>
                    <a:srgbClr val="FFFFFF"/>
                  </a:solidFill>
                  <a:latin typeface="Arial"/>
                  <a:cs typeface="Arial"/>
                </a:rPr>
                <a:t>Productor </a:t>
              </a:r>
              <a:r>
                <a:rPr lang="es-ES" sz="1600" b="0" dirty="0" smtClean="0">
                  <a:solidFill>
                    <a:srgbClr val="FFFFFF"/>
                  </a:solidFill>
                  <a:latin typeface="Arial"/>
                  <a:cs typeface="Arial"/>
                </a:rPr>
                <a:t>Calificado</a:t>
              </a:r>
            </a:p>
            <a:p>
              <a:pPr lvl="0" algn="ctr" defTabSz="844550">
                <a:lnSpc>
                  <a:spcPct val="90000"/>
                </a:lnSpc>
                <a:spcAft>
                  <a:spcPts val="0"/>
                </a:spcAft>
              </a:pPr>
              <a:r>
                <a:rPr lang="es-ES" sz="5400" b="0" dirty="0" smtClean="0">
                  <a:solidFill>
                    <a:srgbClr val="FFFFFF"/>
                  </a:solidFill>
                  <a:latin typeface="Arial"/>
                  <a:cs typeface="Arial"/>
                </a:rPr>
                <a:t>42</a:t>
              </a:r>
              <a:r>
                <a:rPr lang="es-ES" sz="5400" b="0" dirty="0">
                  <a:solidFill>
                    <a:srgbClr val="FFFFFF"/>
                  </a:solidFill>
                  <a:latin typeface="Arial"/>
                  <a:cs typeface="Arial"/>
                </a:rPr>
                <a:t>%</a:t>
              </a:r>
            </a:p>
          </p:txBody>
        </p:sp>
      </p:grpSp>
      <p:sp>
        <p:nvSpPr>
          <p:cNvPr id="67" name="10 CuadroTexto"/>
          <p:cNvSpPr txBox="1">
            <a:spLocks noChangeArrowheads="1"/>
          </p:cNvSpPr>
          <p:nvPr/>
        </p:nvSpPr>
        <p:spPr bwMode="auto">
          <a:xfrm>
            <a:off x="820599" y="2545159"/>
            <a:ext cx="1601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algn="ctr">
              <a:buClr>
                <a:srgbClr val="000000"/>
              </a:buClr>
              <a:buSzPct val="100000"/>
              <a:buFont typeface="Arial" pitchFamily="34" charset="0"/>
              <a:buNone/>
            </a:pPr>
            <a:r>
              <a:rPr lang="es-ES_tradnl" sz="1400" b="0" u="none" dirty="0">
                <a:solidFill>
                  <a:schemeClr val="tx1">
                    <a:lumMod val="65000"/>
                    <a:lumOff val="35000"/>
                  </a:schemeClr>
                </a:solidFill>
                <a:latin typeface="Arial"/>
                <a:cs typeface="Arial"/>
              </a:rPr>
              <a:t>Consumen </a:t>
            </a:r>
            <a:r>
              <a:rPr lang="es-ES_tradnl" sz="1400" b="0" u="none" dirty="0" smtClean="0">
                <a:solidFill>
                  <a:schemeClr val="tx1">
                    <a:lumMod val="65000"/>
                    <a:lumOff val="35000"/>
                  </a:schemeClr>
                </a:solidFill>
                <a:latin typeface="Arial"/>
                <a:cs typeface="Arial"/>
              </a:rPr>
              <a:t>400</a:t>
            </a:r>
            <a:endParaRPr lang="es-CO" sz="1400" b="0" u="none" dirty="0">
              <a:solidFill>
                <a:schemeClr val="tx1">
                  <a:lumMod val="65000"/>
                  <a:lumOff val="35000"/>
                </a:schemeClr>
              </a:solidFill>
              <a:latin typeface="Arial"/>
              <a:cs typeface="Arial"/>
            </a:endParaRPr>
          </a:p>
        </p:txBody>
      </p:sp>
      <p:sp>
        <p:nvSpPr>
          <p:cNvPr id="68" name="20 CuadroTexto"/>
          <p:cNvSpPr txBox="1">
            <a:spLocks noChangeArrowheads="1"/>
          </p:cNvSpPr>
          <p:nvPr/>
        </p:nvSpPr>
        <p:spPr bwMode="auto">
          <a:xfrm>
            <a:off x="3451272" y="5138028"/>
            <a:ext cx="1656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algn="ctr">
              <a:buClr>
                <a:srgbClr val="000000"/>
              </a:buClr>
              <a:buSzPct val="100000"/>
              <a:buFont typeface="Arial" pitchFamily="34" charset="0"/>
              <a:buNone/>
            </a:pPr>
            <a:r>
              <a:rPr lang="es-ES_tradnl" sz="1400" b="0" u="none" dirty="0" smtClean="0">
                <a:solidFill>
                  <a:schemeClr val="tx1">
                    <a:lumMod val="65000"/>
                    <a:lumOff val="35000"/>
                  </a:schemeClr>
                </a:solidFill>
                <a:latin typeface="Arial"/>
                <a:cs typeface="Arial"/>
              </a:rPr>
              <a:t>Ganancias </a:t>
            </a:r>
            <a:r>
              <a:rPr lang="es-ES_tradnl" sz="1400" b="0" u="none" dirty="0">
                <a:solidFill>
                  <a:schemeClr val="tx1">
                    <a:lumMod val="65000"/>
                    <a:lumOff val="35000"/>
                  </a:schemeClr>
                </a:solidFill>
                <a:latin typeface="Arial"/>
                <a:cs typeface="Arial"/>
              </a:rPr>
              <a:t>por </a:t>
            </a:r>
            <a:r>
              <a:rPr lang="es-ES_tradnl" sz="1400" b="0" u="none" dirty="0" smtClean="0">
                <a:solidFill>
                  <a:schemeClr val="tx1">
                    <a:lumMod val="65000"/>
                    <a:lumOff val="35000"/>
                  </a:schemeClr>
                </a:solidFill>
                <a:latin typeface="Arial"/>
                <a:cs typeface="Arial"/>
              </a:rPr>
              <a:t>10 Ventas: 1,400</a:t>
            </a:r>
            <a:endParaRPr lang="es-ES_tradnl" sz="1600" b="0" u="none" dirty="0">
              <a:solidFill>
                <a:schemeClr val="tx1">
                  <a:lumMod val="65000"/>
                  <a:lumOff val="35000"/>
                </a:schemeClr>
              </a:solidFill>
              <a:latin typeface="Arial"/>
              <a:cs typeface="Arial"/>
            </a:endParaRPr>
          </a:p>
        </p:txBody>
      </p:sp>
      <p:sp>
        <p:nvSpPr>
          <p:cNvPr id="69" name="21 CuadroTexto"/>
          <p:cNvSpPr txBox="1">
            <a:spLocks noChangeArrowheads="1"/>
          </p:cNvSpPr>
          <p:nvPr/>
        </p:nvSpPr>
        <p:spPr bwMode="auto">
          <a:xfrm>
            <a:off x="774326" y="5138028"/>
            <a:ext cx="1656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algn="ctr">
              <a:buClr>
                <a:srgbClr val="000000"/>
              </a:buClr>
              <a:buSzPct val="100000"/>
              <a:buFont typeface="Arial" pitchFamily="34" charset="0"/>
              <a:buNone/>
            </a:pPr>
            <a:r>
              <a:rPr lang="es-ES_tradnl" sz="1400" b="0" u="none" dirty="0" smtClean="0">
                <a:solidFill>
                  <a:schemeClr val="tx1">
                    <a:lumMod val="65000"/>
                    <a:lumOff val="35000"/>
                  </a:schemeClr>
                </a:solidFill>
                <a:latin typeface="Arial"/>
                <a:cs typeface="Arial"/>
              </a:rPr>
              <a:t>Ganancias </a:t>
            </a:r>
            <a:r>
              <a:rPr lang="es-ES_tradnl" sz="1400" b="0" u="none" dirty="0">
                <a:solidFill>
                  <a:schemeClr val="tx1">
                    <a:lumMod val="65000"/>
                    <a:lumOff val="35000"/>
                  </a:schemeClr>
                </a:solidFill>
                <a:latin typeface="Arial"/>
                <a:cs typeface="Arial"/>
              </a:rPr>
              <a:t>por </a:t>
            </a:r>
            <a:r>
              <a:rPr lang="es-ES_tradnl" sz="1400" b="0" u="none" dirty="0" smtClean="0">
                <a:solidFill>
                  <a:schemeClr val="tx1">
                    <a:lumMod val="65000"/>
                    <a:lumOff val="35000"/>
                  </a:schemeClr>
                </a:solidFill>
                <a:latin typeface="Arial"/>
                <a:cs typeface="Arial"/>
              </a:rPr>
              <a:t>10 Ventas: 1,000</a:t>
            </a:r>
            <a:endParaRPr lang="es-ES_tradnl" sz="1600" b="0" u="none" dirty="0">
              <a:solidFill>
                <a:schemeClr val="tx1">
                  <a:lumMod val="65000"/>
                  <a:lumOff val="35000"/>
                </a:schemeClr>
              </a:solidFill>
              <a:latin typeface="Arial"/>
              <a:cs typeface="Arial"/>
            </a:endParaRPr>
          </a:p>
        </p:txBody>
      </p:sp>
      <p:sp>
        <p:nvSpPr>
          <p:cNvPr id="70" name="45 CuadroTexto"/>
          <p:cNvSpPr txBox="1">
            <a:spLocks noChangeArrowheads="1"/>
          </p:cNvSpPr>
          <p:nvPr/>
        </p:nvSpPr>
        <p:spPr bwMode="auto">
          <a:xfrm>
            <a:off x="6167941" y="5107250"/>
            <a:ext cx="16011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bg1"/>
                </a:solidFill>
                <a:latin typeface="Arial" pitchFamily="34" charset="0"/>
                <a:ea typeface="MS PGothic" pitchFamily="34" charset="-128"/>
              </a:defRPr>
            </a:lvl1pPr>
            <a:lvl2pPr marL="742950" indent="-285750" eaLnBrk="0" hangingPunct="0">
              <a:defRPr sz="2400" u="sng">
                <a:solidFill>
                  <a:schemeClr val="bg1"/>
                </a:solidFill>
                <a:latin typeface="Arial" pitchFamily="34" charset="0"/>
                <a:ea typeface="MS PGothic" pitchFamily="34" charset="-128"/>
              </a:defRPr>
            </a:lvl2pPr>
            <a:lvl3pPr marL="1143000" indent="-228600" eaLnBrk="0" hangingPunct="0">
              <a:defRPr sz="2400" u="sng">
                <a:solidFill>
                  <a:schemeClr val="bg1"/>
                </a:solidFill>
                <a:latin typeface="Arial" pitchFamily="34" charset="0"/>
                <a:ea typeface="MS PGothic" pitchFamily="34" charset="-128"/>
              </a:defRPr>
            </a:lvl3pPr>
            <a:lvl4pPr marL="1600200" indent="-228600" eaLnBrk="0" hangingPunct="0">
              <a:defRPr sz="2400" u="sng">
                <a:solidFill>
                  <a:schemeClr val="bg1"/>
                </a:solidFill>
                <a:latin typeface="Arial" pitchFamily="34" charset="0"/>
                <a:ea typeface="MS PGothic" pitchFamily="34" charset="-128"/>
              </a:defRPr>
            </a:lvl4pPr>
            <a:lvl5pPr marL="2057400" indent="-228600" eaLnBrk="0" hangingPunct="0">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defRPr sz="2400" u="sng">
                <a:solidFill>
                  <a:schemeClr val="bg1"/>
                </a:solidFill>
                <a:latin typeface="Arial" pitchFamily="34" charset="0"/>
                <a:ea typeface="MS PGothic" pitchFamily="34" charset="-128"/>
              </a:defRPr>
            </a:lvl9pPr>
          </a:lstStyle>
          <a:p>
            <a:pPr algn="ctr">
              <a:buClr>
                <a:srgbClr val="000000"/>
              </a:buClr>
              <a:buSzPct val="100000"/>
              <a:buFont typeface="Arial" pitchFamily="34" charset="0"/>
              <a:buNone/>
            </a:pPr>
            <a:r>
              <a:rPr lang="es-ES_tradnl" sz="1400" b="0" u="none" dirty="0" smtClean="0">
                <a:solidFill>
                  <a:schemeClr val="tx1">
                    <a:lumMod val="65000"/>
                    <a:lumOff val="35000"/>
                  </a:schemeClr>
                </a:solidFill>
                <a:latin typeface="Arial"/>
                <a:cs typeface="Arial"/>
              </a:rPr>
              <a:t>Ganancias </a:t>
            </a:r>
            <a:r>
              <a:rPr lang="es-ES_tradnl" sz="1400" b="0" u="none" dirty="0">
                <a:solidFill>
                  <a:schemeClr val="tx1">
                    <a:lumMod val="65000"/>
                    <a:lumOff val="35000"/>
                  </a:schemeClr>
                </a:solidFill>
                <a:latin typeface="Arial"/>
                <a:cs typeface="Arial"/>
              </a:rPr>
              <a:t>por </a:t>
            </a:r>
            <a:r>
              <a:rPr lang="es-ES_tradnl" sz="1400" b="0" u="none" dirty="0" smtClean="0">
                <a:solidFill>
                  <a:schemeClr val="tx1">
                    <a:lumMod val="65000"/>
                    <a:lumOff val="35000"/>
                  </a:schemeClr>
                </a:solidFill>
                <a:latin typeface="Arial"/>
                <a:cs typeface="Arial"/>
              </a:rPr>
              <a:t>10 Ventas: 1,68</a:t>
            </a:r>
            <a:r>
              <a:rPr lang="es-ES_tradnl" sz="1600" b="0" u="none" dirty="0">
                <a:solidFill>
                  <a:schemeClr val="tx1">
                    <a:lumMod val="65000"/>
                    <a:lumOff val="35000"/>
                  </a:schemeClr>
                </a:solidFill>
                <a:latin typeface="Arial"/>
                <a:cs typeface="Arial"/>
              </a:rPr>
              <a:t>0</a:t>
            </a:r>
          </a:p>
        </p:txBody>
      </p:sp>
      <p:grpSp>
        <p:nvGrpSpPr>
          <p:cNvPr id="71" name="Agrupar 70"/>
          <p:cNvGrpSpPr/>
          <p:nvPr/>
        </p:nvGrpSpPr>
        <p:grpSpPr>
          <a:xfrm>
            <a:off x="5833636" y="1417671"/>
            <a:ext cx="2986836" cy="1471172"/>
            <a:chOff x="6012160" y="1561687"/>
            <a:chExt cx="2986836" cy="1471172"/>
          </a:xfrm>
        </p:grpSpPr>
        <p:sp>
          <p:nvSpPr>
            <p:cNvPr id="72" name="TextBox 5"/>
            <p:cNvSpPr txBox="1"/>
            <p:nvPr/>
          </p:nvSpPr>
          <p:spPr>
            <a:xfrm>
              <a:off x="6012160" y="1561687"/>
              <a:ext cx="2986836" cy="1471172"/>
            </a:xfrm>
            <a:prstGeom prst="rect">
              <a:avLst/>
            </a:prstGeom>
            <a:noFill/>
          </p:spPr>
          <p:txBody>
            <a:bodyPr wrap="square" rtlCol="0">
              <a:spAutoFit/>
            </a:bodyPr>
            <a:lstStyle/>
            <a:p>
              <a:pPr>
                <a:lnSpc>
                  <a:spcPct val="110000"/>
                </a:lnSpc>
              </a:pPr>
              <a:r>
                <a:rPr lang="es-PE" sz="1400" b="0" dirty="0" smtClean="0">
                  <a:solidFill>
                    <a:schemeClr val="tx1">
                      <a:lumMod val="65000"/>
                      <a:lumOff val="35000"/>
                    </a:schemeClr>
                  </a:solidFill>
                  <a:latin typeface="Arial"/>
                  <a:cs typeface="Arial"/>
                </a:rPr>
                <a:t>Ganancias por 10 ventas      2,000</a:t>
              </a:r>
            </a:p>
            <a:p>
              <a:pPr>
                <a:lnSpc>
                  <a:spcPct val="110000"/>
                </a:lnSpc>
              </a:pPr>
              <a:r>
                <a:rPr lang="es-PE" sz="1400" b="0" dirty="0" smtClean="0">
                  <a:solidFill>
                    <a:schemeClr val="tx1">
                      <a:lumMod val="65000"/>
                      <a:lumOff val="35000"/>
                    </a:schemeClr>
                  </a:solidFill>
                  <a:latin typeface="Arial"/>
                  <a:cs typeface="Arial"/>
                </a:rPr>
                <a:t>Consultor Mayor	            600</a:t>
              </a:r>
            </a:p>
            <a:p>
              <a:pPr>
                <a:lnSpc>
                  <a:spcPct val="110000"/>
                </a:lnSpc>
              </a:pPr>
              <a:r>
                <a:rPr lang="es-PE" sz="1400" b="0" dirty="0" smtClean="0">
                  <a:solidFill>
                    <a:schemeClr val="tx1">
                      <a:lumMod val="65000"/>
                      <a:lumOff val="35000"/>
                    </a:schemeClr>
                  </a:solidFill>
                  <a:latin typeface="Arial"/>
                  <a:cs typeface="Arial"/>
                </a:rPr>
                <a:t>Productor Calificado	            320</a:t>
              </a:r>
            </a:p>
            <a:p>
              <a:pPr>
                <a:lnSpc>
                  <a:spcPct val="110000"/>
                </a:lnSpc>
              </a:pPr>
              <a:r>
                <a:rPr lang="es-PE" sz="1400" b="0" dirty="0" smtClean="0">
                  <a:solidFill>
                    <a:schemeClr val="tx1">
                      <a:lumMod val="65000"/>
                      <a:lumOff val="35000"/>
                    </a:schemeClr>
                  </a:solidFill>
                  <a:latin typeface="Arial"/>
                  <a:cs typeface="Arial"/>
                </a:rPr>
                <a:t>Asociado Independiente    </a:t>
              </a:r>
              <a:r>
                <a:rPr lang="es-PE" sz="1400" b="0" dirty="0">
                  <a:solidFill>
                    <a:schemeClr val="tx1">
                      <a:lumMod val="65000"/>
                      <a:lumOff val="35000"/>
                    </a:schemeClr>
                  </a:solidFill>
                  <a:latin typeface="Arial"/>
                  <a:cs typeface="Arial"/>
                </a:rPr>
                <a:t> </a:t>
              </a:r>
              <a:r>
                <a:rPr lang="es-PE" sz="1400" b="0" dirty="0" smtClean="0">
                  <a:solidFill>
                    <a:schemeClr val="tx1">
                      <a:lumMod val="65000"/>
                      <a:lumOff val="35000"/>
                    </a:schemeClr>
                  </a:solidFill>
                  <a:latin typeface="Arial"/>
                  <a:cs typeface="Arial"/>
                </a:rPr>
                <a:t>   1,000</a:t>
              </a:r>
            </a:p>
            <a:p>
              <a:pPr>
                <a:lnSpc>
                  <a:spcPct val="200000"/>
                </a:lnSpc>
              </a:pPr>
              <a:r>
                <a:rPr lang="es-PE" sz="1400" b="0" dirty="0" smtClean="0">
                  <a:solidFill>
                    <a:schemeClr val="tx1">
                      <a:lumMod val="65000"/>
                      <a:lumOff val="35000"/>
                    </a:schemeClr>
                  </a:solidFill>
                  <a:latin typeface="Arial"/>
                  <a:cs typeface="Arial"/>
                </a:rPr>
                <a:t>TOTAL		         3,920</a:t>
              </a:r>
              <a:endParaRPr lang="es-PE" sz="1400" b="0" dirty="0">
                <a:solidFill>
                  <a:schemeClr val="tx1">
                    <a:lumMod val="65000"/>
                    <a:lumOff val="35000"/>
                  </a:schemeClr>
                </a:solidFill>
                <a:latin typeface="Arial"/>
                <a:cs typeface="Arial"/>
              </a:endParaRPr>
            </a:p>
          </p:txBody>
        </p:sp>
        <p:cxnSp>
          <p:nvCxnSpPr>
            <p:cNvPr id="73" name="Straight Connector 8"/>
            <p:cNvCxnSpPr/>
            <p:nvPr/>
          </p:nvCxnSpPr>
          <p:spPr>
            <a:xfrm>
              <a:off x="6084168" y="2636912"/>
              <a:ext cx="2736304"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grpSp>
      <p:grpSp>
        <p:nvGrpSpPr>
          <p:cNvPr id="74" name="Agrupar 73"/>
          <p:cNvGrpSpPr/>
          <p:nvPr/>
        </p:nvGrpSpPr>
        <p:grpSpPr>
          <a:xfrm>
            <a:off x="3104590" y="1268760"/>
            <a:ext cx="2413764" cy="1609178"/>
            <a:chOff x="3229798" y="1484784"/>
            <a:chExt cx="2413764" cy="1609178"/>
          </a:xfrm>
        </p:grpSpPr>
        <p:sp>
          <p:nvSpPr>
            <p:cNvPr id="75" name="Forma libre 74"/>
            <p:cNvSpPr/>
            <p:nvPr/>
          </p:nvSpPr>
          <p:spPr>
            <a:xfrm>
              <a:off x="3229798" y="1484784"/>
              <a:ext cx="2413764" cy="1609178"/>
            </a:xfrm>
            <a:custGeom>
              <a:avLst/>
              <a:gdLst>
                <a:gd name="connsiteX0" fmla="*/ 0 w 1690687"/>
                <a:gd name="connsiteY0" fmla="*/ 112713 h 1127125"/>
                <a:gd name="connsiteX1" fmla="*/ 112713 w 1690687"/>
                <a:gd name="connsiteY1" fmla="*/ 0 h 1127125"/>
                <a:gd name="connsiteX2" fmla="*/ 1577975 w 1690687"/>
                <a:gd name="connsiteY2" fmla="*/ 0 h 1127125"/>
                <a:gd name="connsiteX3" fmla="*/ 1690688 w 1690687"/>
                <a:gd name="connsiteY3" fmla="*/ 112713 h 1127125"/>
                <a:gd name="connsiteX4" fmla="*/ 1690687 w 1690687"/>
                <a:gd name="connsiteY4" fmla="*/ 1014413 h 1127125"/>
                <a:gd name="connsiteX5" fmla="*/ 1577974 w 1690687"/>
                <a:gd name="connsiteY5" fmla="*/ 1127126 h 1127125"/>
                <a:gd name="connsiteX6" fmla="*/ 112713 w 1690687"/>
                <a:gd name="connsiteY6" fmla="*/ 1127125 h 1127125"/>
                <a:gd name="connsiteX7" fmla="*/ 0 w 1690687"/>
                <a:gd name="connsiteY7" fmla="*/ 1014412 h 1127125"/>
                <a:gd name="connsiteX8" fmla="*/ 0 w 1690687"/>
                <a:gd name="connsiteY8" fmla="*/ 112713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687" h="1127125">
                  <a:moveTo>
                    <a:pt x="0" y="112713"/>
                  </a:moveTo>
                  <a:cubicBezTo>
                    <a:pt x="0" y="50463"/>
                    <a:pt x="50463" y="0"/>
                    <a:pt x="112713" y="0"/>
                  </a:cubicBezTo>
                  <a:lnTo>
                    <a:pt x="1577975" y="0"/>
                  </a:lnTo>
                  <a:cubicBezTo>
                    <a:pt x="1640225" y="0"/>
                    <a:pt x="1690688" y="50463"/>
                    <a:pt x="1690688" y="112713"/>
                  </a:cubicBezTo>
                  <a:cubicBezTo>
                    <a:pt x="1690688" y="413280"/>
                    <a:pt x="1690687" y="713846"/>
                    <a:pt x="1690687" y="1014413"/>
                  </a:cubicBezTo>
                  <a:cubicBezTo>
                    <a:pt x="1690687" y="1076663"/>
                    <a:pt x="1640224" y="1127126"/>
                    <a:pt x="1577974" y="1127126"/>
                  </a:cubicBezTo>
                  <a:lnTo>
                    <a:pt x="112713" y="1127125"/>
                  </a:lnTo>
                  <a:cubicBezTo>
                    <a:pt x="50463" y="1127125"/>
                    <a:pt x="0" y="1076662"/>
                    <a:pt x="0" y="1014412"/>
                  </a:cubicBezTo>
                  <a:lnTo>
                    <a:pt x="0" y="112713"/>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05402" tIns="105402" rIns="105402" bIns="105402" numCol="1" spcCol="1270" anchor="ctr" anchorCtr="0">
              <a:noAutofit/>
            </a:bodyPr>
            <a:lstStyle/>
            <a:p>
              <a:pPr lvl="0" algn="ctr" defTabSz="844550">
                <a:lnSpc>
                  <a:spcPct val="90000"/>
                </a:lnSpc>
                <a:spcBef>
                  <a:spcPct val="0"/>
                </a:spcBef>
                <a:spcAft>
                  <a:spcPct val="35000"/>
                </a:spcAft>
              </a:pPr>
              <a:endParaRPr lang="es-ES" sz="1900" kern="1200" dirty="0"/>
            </a:p>
          </p:txBody>
        </p:sp>
        <p:sp>
          <p:nvSpPr>
            <p:cNvPr id="76" name="Rectángulo 75"/>
            <p:cNvSpPr/>
            <p:nvPr/>
          </p:nvSpPr>
          <p:spPr>
            <a:xfrm>
              <a:off x="3305829" y="1696134"/>
              <a:ext cx="2261700" cy="1186479"/>
            </a:xfrm>
            <a:prstGeom prst="rect">
              <a:avLst/>
            </a:prstGeom>
          </p:spPr>
          <p:txBody>
            <a:bodyPr wrap="square">
              <a:spAutoFit/>
            </a:bodyPr>
            <a:lstStyle/>
            <a:p>
              <a:pPr lvl="0" algn="ctr" defTabSz="844550">
                <a:lnSpc>
                  <a:spcPct val="90000"/>
                </a:lnSpc>
                <a:spcAft>
                  <a:spcPts val="0"/>
                </a:spcAft>
              </a:pPr>
              <a:r>
                <a:rPr lang="es-ES" b="0" dirty="0">
                  <a:solidFill>
                    <a:schemeClr val="bg1"/>
                  </a:solidFill>
                  <a:latin typeface="Arial"/>
                  <a:cs typeface="Arial"/>
                </a:rPr>
                <a:t>Mayorista</a:t>
              </a:r>
            </a:p>
            <a:p>
              <a:pPr lvl="0" algn="ctr" defTabSz="844550">
                <a:lnSpc>
                  <a:spcPct val="90000"/>
                </a:lnSpc>
                <a:spcAft>
                  <a:spcPts val="0"/>
                </a:spcAft>
              </a:pPr>
              <a:r>
                <a:rPr lang="es-ES" sz="5400" b="0" dirty="0">
                  <a:solidFill>
                    <a:schemeClr val="bg1"/>
                  </a:solidFill>
                  <a:latin typeface="Arial"/>
                  <a:cs typeface="Arial"/>
                </a:rPr>
                <a:t>50%</a:t>
              </a:r>
            </a:p>
          </p:txBody>
        </p:sp>
      </p:grpSp>
      <p:grpSp>
        <p:nvGrpSpPr>
          <p:cNvPr id="77" name="Agrupar 76"/>
          <p:cNvGrpSpPr/>
          <p:nvPr/>
        </p:nvGrpSpPr>
        <p:grpSpPr>
          <a:xfrm>
            <a:off x="793076" y="1556792"/>
            <a:ext cx="1656184" cy="961988"/>
            <a:chOff x="539552" y="1988840"/>
            <a:chExt cx="1656184" cy="961988"/>
          </a:xfrm>
        </p:grpSpPr>
        <p:sp>
          <p:nvSpPr>
            <p:cNvPr id="78" name="13 Elipse"/>
            <p:cNvSpPr/>
            <p:nvPr/>
          </p:nvSpPr>
          <p:spPr bwMode="auto">
            <a:xfrm>
              <a:off x="539552" y="1988840"/>
              <a:ext cx="1656184" cy="961988"/>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a:lstStyle/>
            <a:p>
              <a:pPr algn="ctr" eaLnBrk="0" hangingPunct="0">
                <a:buClr>
                  <a:srgbClr val="000000"/>
                </a:buClr>
                <a:buSzPct val="100000"/>
                <a:buFont typeface="Arial" pitchFamily="34" charset="0"/>
                <a:buNone/>
                <a:defRPr/>
              </a:pPr>
              <a:endParaRPr lang="es-CO" sz="1600" b="0" u="none" dirty="0">
                <a:solidFill>
                  <a:schemeClr val="bg1"/>
                </a:solidFill>
                <a:latin typeface="Helvetica Neue Light"/>
                <a:ea typeface="ＭＳ Ｐゴシック" pitchFamily="34" charset="-128"/>
                <a:cs typeface="Helvetica Neue Light"/>
              </a:endParaRPr>
            </a:p>
          </p:txBody>
        </p:sp>
        <p:sp>
          <p:nvSpPr>
            <p:cNvPr id="79" name="Rectángulo 78"/>
            <p:cNvSpPr/>
            <p:nvPr/>
          </p:nvSpPr>
          <p:spPr>
            <a:xfrm>
              <a:off x="718077" y="2204865"/>
              <a:ext cx="1212300" cy="523220"/>
            </a:xfrm>
            <a:prstGeom prst="rect">
              <a:avLst/>
            </a:prstGeom>
          </p:spPr>
          <p:txBody>
            <a:bodyPr wrap="square">
              <a:spAutoFit/>
            </a:bodyPr>
            <a:lstStyle/>
            <a:p>
              <a:pPr algn="ctr" eaLnBrk="0" hangingPunct="0">
                <a:buClr>
                  <a:srgbClr val="000000"/>
                </a:buClr>
                <a:buSzPct val="100000"/>
                <a:buFont typeface="Arial" pitchFamily="34" charset="0"/>
                <a:buNone/>
                <a:defRPr/>
              </a:pPr>
              <a:r>
                <a:rPr lang="es-ES_tradnl" sz="1400" b="0" dirty="0">
                  <a:solidFill>
                    <a:schemeClr val="bg1"/>
                  </a:solidFill>
                  <a:latin typeface="Arial"/>
                  <a:ea typeface="ＭＳ Ｐゴシック" pitchFamily="34" charset="-128"/>
                  <a:cs typeface="Arial"/>
                </a:rPr>
                <a:t>Consumidor o Familia</a:t>
              </a:r>
              <a:endParaRPr lang="es-CO" sz="1400" b="0" dirty="0">
                <a:solidFill>
                  <a:schemeClr val="bg1"/>
                </a:solidFill>
                <a:latin typeface="Arial"/>
                <a:ea typeface="ＭＳ Ｐゴシック" pitchFamily="34" charset="-128"/>
                <a:cs typeface="Arial"/>
              </a:endParaRPr>
            </a:p>
          </p:txBody>
        </p:sp>
      </p:grpSp>
      <p:pic>
        <p:nvPicPr>
          <p:cNvPr id="80" name="Imagen 79"/>
          <p:cNvPicPr>
            <a:picLocks noChangeAspect="1"/>
          </p:cNvPicPr>
          <p:nvPr/>
        </p:nvPicPr>
        <p:blipFill>
          <a:blip r:embed="rId3"/>
          <a:stretch>
            <a:fillRect/>
          </a:stretch>
        </p:blipFill>
        <p:spPr>
          <a:xfrm>
            <a:off x="1657172" y="3204716"/>
            <a:ext cx="5308600" cy="368300"/>
          </a:xfrm>
          <a:prstGeom prst="rect">
            <a:avLst/>
          </a:prstGeom>
        </p:spPr>
      </p:pic>
    </p:spTree>
    <p:extLst>
      <p:ext uri="{BB962C8B-B14F-4D97-AF65-F5344CB8AC3E}">
        <p14:creationId xmlns:p14="http://schemas.microsoft.com/office/powerpoint/2010/main" val="80249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971600" y="4293096"/>
            <a:ext cx="6912768"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ctr">
              <a:spcBef>
                <a:spcPts val="1563"/>
              </a:spcBef>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AR" sz="2000" b="0" dirty="0">
                <a:solidFill>
                  <a:schemeClr val="tx1">
                    <a:lumMod val="65000"/>
                    <a:lumOff val="35000"/>
                  </a:schemeClr>
                </a:solidFill>
                <a:latin typeface="Arial"/>
                <a:cs typeface="Arial"/>
              </a:rPr>
              <a:t>Recibe del 1% al 5% de la </a:t>
            </a:r>
            <a:r>
              <a:rPr lang="es-AR" sz="2000" b="0" dirty="0" smtClean="0">
                <a:solidFill>
                  <a:schemeClr val="tx1">
                    <a:lumMod val="65000"/>
                    <a:lumOff val="35000"/>
                  </a:schemeClr>
                </a:solidFill>
                <a:latin typeface="Arial"/>
                <a:cs typeface="Arial"/>
              </a:rPr>
              <a:t> compra de </a:t>
            </a:r>
            <a:r>
              <a:rPr lang="es-AR" sz="2000" b="0" dirty="0">
                <a:solidFill>
                  <a:schemeClr val="tx1">
                    <a:lumMod val="65000"/>
                    <a:lumOff val="35000"/>
                  </a:schemeClr>
                </a:solidFill>
                <a:latin typeface="Arial"/>
                <a:cs typeface="Arial"/>
              </a:rPr>
              <a:t>cada mayorista de primer, segundo y tercer nivel de Contribución Activo </a:t>
            </a:r>
            <a:r>
              <a:rPr lang="es-AR" sz="2000" b="0" dirty="0" smtClean="0">
                <a:solidFill>
                  <a:schemeClr val="tx1">
                    <a:lumMod val="65000"/>
                    <a:lumOff val="35000"/>
                  </a:schemeClr>
                </a:solidFill>
                <a:latin typeface="Arial"/>
                <a:cs typeface="Arial"/>
              </a:rPr>
              <a:t>(*).</a:t>
            </a:r>
            <a:endParaRPr lang="es-AR" sz="2000" b="0" u="none" dirty="0">
              <a:solidFill>
                <a:schemeClr val="tx1">
                  <a:lumMod val="65000"/>
                  <a:lumOff val="35000"/>
                </a:schemeClr>
              </a:solidFill>
              <a:latin typeface="Arial"/>
              <a:cs typeface="Arial"/>
            </a:endParaRPr>
          </a:p>
        </p:txBody>
      </p:sp>
      <p:sp>
        <p:nvSpPr>
          <p:cNvPr id="22531" name="Text Box 3"/>
          <p:cNvSpPr txBox="1">
            <a:spLocks noChangeArrowheads="1"/>
          </p:cNvSpPr>
          <p:nvPr/>
        </p:nvSpPr>
        <p:spPr bwMode="auto">
          <a:xfrm>
            <a:off x="899592" y="1772816"/>
            <a:ext cx="7056784" cy="1941173"/>
          </a:xfrm>
          <a:prstGeom prst="rect">
            <a:avLst/>
          </a:prstGeom>
          <a:noFill/>
          <a:ln>
            <a:noFill/>
          </a:ln>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u="sng">
                <a:solidFill>
                  <a:schemeClr val="bg1"/>
                </a:solidFill>
                <a:latin typeface="Arial" pitchFamily="34" charset="0"/>
                <a:ea typeface="MS PGothic" pitchFamily="34" charset="-128"/>
              </a:defRPr>
            </a:lvl9pPr>
          </a:lstStyle>
          <a:p>
            <a:pPr algn="ctr">
              <a:buClr>
                <a:srgbClr val="000000"/>
              </a:buClr>
              <a:buSzPct val="100000"/>
              <a:buFont typeface="Arial" pitchFamily="34" charset="0"/>
              <a:buNone/>
            </a:pPr>
            <a:r>
              <a:rPr lang="es-ES_tradnl" sz="4000" b="0" u="none" dirty="0">
                <a:solidFill>
                  <a:srgbClr val="FF9900"/>
                </a:solidFill>
                <a:latin typeface="Arial"/>
                <a:cs typeface="Arial"/>
              </a:rPr>
              <a:t>El volumen de </a:t>
            </a:r>
            <a:r>
              <a:rPr lang="es-ES_tradnl" sz="4000" b="0" u="none" dirty="0" smtClean="0">
                <a:solidFill>
                  <a:srgbClr val="FF9900"/>
                </a:solidFill>
                <a:latin typeface="Arial"/>
                <a:cs typeface="Arial"/>
              </a:rPr>
              <a:t>los </a:t>
            </a:r>
            <a:r>
              <a:rPr lang="es-ES_tradnl" sz="4000" b="0" u="none" dirty="0">
                <a:solidFill>
                  <a:srgbClr val="FF9900"/>
                </a:solidFill>
                <a:latin typeface="Arial"/>
                <a:cs typeface="Arial"/>
              </a:rPr>
              <a:t>M</a:t>
            </a:r>
            <a:r>
              <a:rPr lang="es-ES_tradnl" sz="4000" b="0" u="none" dirty="0" smtClean="0">
                <a:solidFill>
                  <a:srgbClr val="FF9900"/>
                </a:solidFill>
                <a:latin typeface="Arial"/>
                <a:cs typeface="Arial"/>
              </a:rPr>
              <a:t>ayoristas </a:t>
            </a:r>
            <a:r>
              <a:rPr lang="es-ES_tradnl" sz="4000" b="0" u="none" dirty="0">
                <a:solidFill>
                  <a:srgbClr val="FF9900"/>
                </a:solidFill>
                <a:latin typeface="Arial"/>
                <a:cs typeface="Arial"/>
              </a:rPr>
              <a:t>en tres niveles </a:t>
            </a:r>
            <a:r>
              <a:rPr lang="es-ES_tradnl" sz="4000" b="0" u="none" dirty="0" smtClean="0">
                <a:solidFill>
                  <a:srgbClr val="FF9900"/>
                </a:solidFill>
                <a:latin typeface="Arial"/>
                <a:cs typeface="Arial"/>
              </a:rPr>
              <a:t>es el Volumen Organizacional.</a:t>
            </a:r>
            <a:endParaRPr lang="es-ES_tradnl" sz="4000" b="0" u="none" dirty="0">
              <a:solidFill>
                <a:srgbClr val="FF9900"/>
              </a:solidFill>
              <a:latin typeface="Arial"/>
              <a:cs typeface="Arial"/>
            </a:endParaRPr>
          </a:p>
        </p:txBody>
      </p:sp>
      <p:sp>
        <p:nvSpPr>
          <p:cNvPr id="4" name="Rectangle 3"/>
          <p:cNvSpPr/>
          <p:nvPr/>
        </p:nvSpPr>
        <p:spPr>
          <a:xfrm>
            <a:off x="827584" y="6167045"/>
            <a:ext cx="6336704" cy="646331"/>
          </a:xfrm>
          <a:prstGeom prst="rect">
            <a:avLst/>
          </a:prstGeom>
        </p:spPr>
        <p:txBody>
          <a:bodyPr wrap="square">
            <a:spAutoFit/>
          </a:bodyPr>
          <a:lstStyle/>
          <a:p>
            <a:pPr algn="just"/>
            <a:r>
              <a:rPr lang="es-AR" sz="900" b="0" dirty="0">
                <a:solidFill>
                  <a:schemeClr val="tx1">
                    <a:lumMod val="65000"/>
                    <a:lumOff val="35000"/>
                  </a:schemeClr>
                </a:solidFill>
                <a:latin typeface="Arial Narrow"/>
                <a:cs typeface="Arial Narrow"/>
              </a:rPr>
              <a:t>(*) Mayoristas de primer y segundo Nivel de Contribución Activo son aquellos que tienen al menos 500 Puntos de Volumen Total en el mes.  Los Mayoristas de tercer Nivel de Contribución Activo son aquellos que tienen al menos 500 Puntos de Volumen Personal en el </a:t>
            </a:r>
            <a:r>
              <a:rPr lang="es-AR" sz="900" b="0" dirty="0" smtClean="0">
                <a:solidFill>
                  <a:schemeClr val="tx1">
                    <a:lumMod val="65000"/>
                    <a:lumOff val="35000"/>
                  </a:schemeClr>
                </a:solidFill>
                <a:latin typeface="Arial Narrow"/>
                <a:cs typeface="Arial Narrow"/>
              </a:rPr>
              <a:t>mes. </a:t>
            </a:r>
            <a:r>
              <a:rPr lang="es-ES_tradnl" sz="900" b="0" dirty="0" smtClean="0">
                <a:solidFill>
                  <a:schemeClr val="tx1">
                    <a:lumMod val="65000"/>
                    <a:lumOff val="35000"/>
                  </a:schemeClr>
                </a:solidFill>
                <a:latin typeface="Arial Narrow"/>
                <a:cs typeface="Arial Narrow"/>
              </a:rPr>
              <a:t>El </a:t>
            </a:r>
            <a:r>
              <a:rPr lang="es-ES_tradnl" sz="900" b="0" dirty="0">
                <a:solidFill>
                  <a:schemeClr val="tx1">
                    <a:lumMod val="65000"/>
                    <a:lumOff val="35000"/>
                  </a:schemeClr>
                </a:solidFill>
                <a:latin typeface="Arial Narrow"/>
                <a:cs typeface="Arial Narrow"/>
              </a:rPr>
              <a:t>término Regalías equivale a Bonificación por Volumen, Pagos Calificadores, Bonos o pagos de Organización Descendente, Incentivos por Cumplimiento de Metas, Reembolso por Volumen de Ventas o Rebajas Adicionales, según aplique por país</a:t>
            </a:r>
            <a:r>
              <a:rPr lang="es-ES_tradnl" sz="900" b="0" dirty="0" smtClean="0">
                <a:solidFill>
                  <a:schemeClr val="tx1">
                    <a:lumMod val="65000"/>
                    <a:lumOff val="35000"/>
                  </a:schemeClr>
                </a:solidFill>
                <a:latin typeface="Arial Narrow"/>
                <a:cs typeface="Arial Narrow"/>
              </a:rPr>
              <a:t>.</a:t>
            </a:r>
            <a:endParaRPr lang="es-PE" sz="900" b="0" dirty="0">
              <a:solidFill>
                <a:schemeClr val="tx1">
                  <a:lumMod val="65000"/>
                  <a:lumOff val="35000"/>
                </a:schemeClr>
              </a:solidFill>
              <a:latin typeface="Arial Narrow"/>
              <a:cs typeface="Arial Narrow"/>
            </a:endParaRPr>
          </a:p>
        </p:txBody>
      </p:sp>
      <p:sp>
        <p:nvSpPr>
          <p:cNvPr id="7" name="Rectangle 12"/>
          <p:cNvSpPr/>
          <p:nvPr/>
        </p:nvSpPr>
        <p:spPr>
          <a:xfrm>
            <a:off x="1043608" y="188640"/>
            <a:ext cx="3528392"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REGALÍAS</a:t>
            </a:r>
            <a:endParaRPr lang="es-PE" sz="4000" b="0" dirty="0">
              <a:solidFill>
                <a:schemeClr val="tx1">
                  <a:lumMod val="65000"/>
                  <a:lumOff val="35000"/>
                </a:schemeClr>
              </a:solidFill>
              <a:latin typeface="Arial Narrow"/>
              <a:cs typeface="Arial Narrow"/>
            </a:endParaRPr>
          </a:p>
        </p:txBody>
      </p:sp>
      <p:sp>
        <p:nvSpPr>
          <p:cNvPr id="8" name="Rectángulo 7"/>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26</a:t>
            </a:r>
            <a:endParaRPr lang="es-ES" sz="1100" b="0" dirty="0">
              <a:solidFill>
                <a:schemeClr val="bg1"/>
              </a:solidFill>
              <a:latin typeface="Arial"/>
              <a:cs typeface="Arial"/>
            </a:endParaRPr>
          </a:p>
        </p:txBody>
      </p:sp>
    </p:spTree>
    <p:extLst>
      <p:ext uri="{BB962C8B-B14F-4D97-AF65-F5344CB8AC3E}">
        <p14:creationId xmlns:p14="http://schemas.microsoft.com/office/powerpoint/2010/main" val="3747704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additive="repl">
                                        <p:cTn id="6" dur="1" fill="hold">
                                          <p:stCondLst>
                                            <p:cond delay="0"/>
                                          </p:stCondLst>
                                        </p:cTn>
                                        <p:tgtEl>
                                          <p:spTgt spid="22531"/>
                                        </p:tgtEl>
                                        <p:attrNameLst>
                                          <p:attrName>style.visibility</p:attrName>
                                        </p:attrNameLst>
                                      </p:cBhvr>
                                      <p:to>
                                        <p:strVal val="visible"/>
                                      </p:to>
                                    </p:set>
                                    <p:animEffect transition="in" filter="fade">
                                      <p:cBhvr additive="repl">
                                        <p:cTn id="7" dur="1000"/>
                                        <p:tgtEl>
                                          <p:spTgt spid="22531"/>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22530"/>
                                        </p:tgtEl>
                                        <p:attrNameLst>
                                          <p:attrName>style.visibility</p:attrName>
                                        </p:attrNameLst>
                                      </p:cBhvr>
                                      <p:to>
                                        <p:strVal val="visible"/>
                                      </p:to>
                                    </p:set>
                                    <p:animEffect transition="in" filter="fade">
                                      <p:cBhvr additive="repl">
                                        <p:cTn id="11" dur="1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7"/>
          <p:cNvSpPr txBox="1">
            <a:spLocks noChangeArrowheads="1"/>
          </p:cNvSpPr>
          <p:nvPr/>
        </p:nvSpPr>
        <p:spPr bwMode="auto">
          <a:xfrm>
            <a:off x="251520" y="1124744"/>
            <a:ext cx="5134348" cy="1569660"/>
          </a:xfrm>
          <a:prstGeom prst="rect">
            <a:avLst/>
          </a:prstGeom>
          <a:noFill/>
          <a:ln w="9525">
            <a:noFill/>
            <a:miter lim="800000"/>
            <a:headEnd/>
            <a:tailEnd/>
          </a:ln>
          <a:effectLst/>
        </p:spPr>
        <p:txBody>
          <a:bodyPr wrap="square">
            <a:spAutoFit/>
          </a:bodyPr>
          <a:lstStyle/>
          <a:p>
            <a:pPr eaLnBrk="0" hangingPunct="0">
              <a:defRPr/>
            </a:pPr>
            <a:r>
              <a:rPr lang="es-AR" sz="3200" b="0" dirty="0" smtClean="0">
                <a:solidFill>
                  <a:srgbClr val="FF9900"/>
                </a:solidFill>
                <a:effectLst>
                  <a:outerShdw blurRad="38100" dist="38100" dir="2700000" algn="tl">
                    <a:srgbClr val="FFFFFF"/>
                  </a:outerShdw>
                </a:effectLst>
                <a:latin typeface="Arial"/>
                <a:cs typeface="Arial"/>
              </a:rPr>
              <a:t>¡El sistema de ganancias del negocio independiente Herbalife!</a:t>
            </a:r>
            <a:endParaRPr lang="es-AR" sz="3200" b="0" dirty="0">
              <a:solidFill>
                <a:srgbClr val="FF9900"/>
              </a:solidFill>
              <a:effectLst>
                <a:outerShdw blurRad="38100" dist="38100" dir="2700000" algn="tl">
                  <a:srgbClr val="FFFFFF"/>
                </a:outerShdw>
              </a:effectLst>
              <a:latin typeface="Arial"/>
              <a:cs typeface="Arial"/>
            </a:endParaRPr>
          </a:p>
        </p:txBody>
      </p:sp>
      <p:sp>
        <p:nvSpPr>
          <p:cNvPr id="49" name="Rectangle 12"/>
          <p:cNvSpPr/>
          <p:nvPr/>
        </p:nvSpPr>
        <p:spPr>
          <a:xfrm>
            <a:off x="1043608" y="188640"/>
            <a:ext cx="4320480"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PASOS AL ÉXITO</a:t>
            </a:r>
            <a:endParaRPr lang="es-PE" sz="4000" b="0" dirty="0">
              <a:solidFill>
                <a:schemeClr val="tx1">
                  <a:lumMod val="65000"/>
                  <a:lumOff val="35000"/>
                </a:schemeClr>
              </a:solidFill>
              <a:latin typeface="Arial Narrow"/>
              <a:cs typeface="Arial Narrow"/>
            </a:endParaRPr>
          </a:p>
        </p:txBody>
      </p:sp>
      <p:sp>
        <p:nvSpPr>
          <p:cNvPr id="50" name="Rectángulo 49"/>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27</a:t>
            </a:r>
            <a:endParaRPr lang="es-ES" sz="1100" b="0" dirty="0">
              <a:solidFill>
                <a:schemeClr val="bg1"/>
              </a:solidFill>
              <a:latin typeface="Arial"/>
              <a:cs typeface="Arial"/>
            </a:endParaRPr>
          </a:p>
        </p:txBody>
      </p:sp>
      <p:grpSp>
        <p:nvGrpSpPr>
          <p:cNvPr id="51" name="Agrupar 50"/>
          <p:cNvGrpSpPr/>
          <p:nvPr/>
        </p:nvGrpSpPr>
        <p:grpSpPr>
          <a:xfrm>
            <a:off x="3394398" y="3645024"/>
            <a:ext cx="817562" cy="1066800"/>
            <a:chOff x="3384854" y="3730352"/>
            <a:chExt cx="817562" cy="1066800"/>
          </a:xfrm>
        </p:grpSpPr>
        <p:sp>
          <p:nvSpPr>
            <p:cNvPr id="52" name="Rectangle 21"/>
            <p:cNvSpPr>
              <a:spLocks noChangeArrowheads="1"/>
            </p:cNvSpPr>
            <p:nvPr/>
          </p:nvSpPr>
          <p:spPr bwMode="auto">
            <a:xfrm>
              <a:off x="3384854" y="3730352"/>
              <a:ext cx="817562"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53" name="Text Box 5"/>
            <p:cNvSpPr txBox="1">
              <a:spLocks noChangeArrowheads="1"/>
            </p:cNvSpPr>
            <p:nvPr/>
          </p:nvSpPr>
          <p:spPr bwMode="auto">
            <a:xfrm>
              <a:off x="3397591" y="3789040"/>
              <a:ext cx="792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tIns="91440" bIns="9144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800" b="0" dirty="0" err="1" smtClean="0">
                  <a:solidFill>
                    <a:schemeClr val="tx1">
                      <a:lumMod val="65000"/>
                      <a:lumOff val="35000"/>
                    </a:schemeClr>
                  </a:solidFill>
                  <a:latin typeface="Arial"/>
                  <a:cs typeface="Arial"/>
                </a:rPr>
                <a:t>Mayorista</a:t>
              </a:r>
              <a:endParaRPr lang="en-US" sz="1800" b="0" dirty="0" smtClean="0">
                <a:solidFill>
                  <a:schemeClr val="tx1">
                    <a:lumMod val="65000"/>
                    <a:lumOff val="35000"/>
                  </a:schemeClr>
                </a:solidFill>
                <a:latin typeface="Arial"/>
                <a:cs typeface="Arial"/>
              </a:endParaRPr>
            </a:p>
          </p:txBody>
        </p:sp>
        <p:pic>
          <p:nvPicPr>
            <p:cNvPr id="54" name="Picture 3" descr="\\PELIM-NAS02\Servicios Creativos\Sea_Creative_Team\Actualizacion de Pines\Pines\png\Mayorista.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67" t="8675" r="10255" b="9684"/>
            <a:stretch/>
          </p:blipFill>
          <p:spPr bwMode="auto">
            <a:xfrm>
              <a:off x="3447124" y="4032121"/>
              <a:ext cx="693022" cy="693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Agrupar 54"/>
          <p:cNvGrpSpPr/>
          <p:nvPr/>
        </p:nvGrpSpPr>
        <p:grpSpPr>
          <a:xfrm>
            <a:off x="4261477" y="3284984"/>
            <a:ext cx="746125" cy="1066800"/>
            <a:chOff x="4204725" y="3370312"/>
            <a:chExt cx="746125" cy="1066800"/>
          </a:xfrm>
        </p:grpSpPr>
        <p:sp>
          <p:nvSpPr>
            <p:cNvPr id="56" name="Rectangle 11"/>
            <p:cNvSpPr>
              <a:spLocks noChangeArrowheads="1"/>
            </p:cNvSpPr>
            <p:nvPr/>
          </p:nvSpPr>
          <p:spPr bwMode="auto">
            <a:xfrm>
              <a:off x="4204725" y="3370312"/>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57" name="Text Box 6"/>
            <p:cNvSpPr txBox="1">
              <a:spLocks noChangeArrowheads="1"/>
            </p:cNvSpPr>
            <p:nvPr/>
          </p:nvSpPr>
          <p:spPr bwMode="auto">
            <a:xfrm>
              <a:off x="4253751" y="3416424"/>
              <a:ext cx="64807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lIns="0" tIns="0" rIns="0" bIns="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800" b="0" dirty="0" err="1" smtClean="0">
                  <a:solidFill>
                    <a:schemeClr val="tx1">
                      <a:lumMod val="65000"/>
                      <a:lumOff val="35000"/>
                    </a:schemeClr>
                  </a:solidFill>
                  <a:latin typeface="Arial"/>
                  <a:cs typeface="Arial"/>
                </a:rPr>
                <a:t>Equipo</a:t>
              </a:r>
              <a:r>
                <a:rPr lang="en-US" sz="800" b="0" dirty="0" smtClean="0">
                  <a:solidFill>
                    <a:schemeClr val="tx1">
                      <a:lumMod val="65000"/>
                      <a:lumOff val="35000"/>
                    </a:schemeClr>
                  </a:solidFill>
                  <a:latin typeface="Arial"/>
                  <a:cs typeface="Arial"/>
                </a:rPr>
                <a:t> </a:t>
              </a:r>
            </a:p>
            <a:p>
              <a:pPr algn="ctr" eaLnBrk="1" hangingPunct="1"/>
              <a:r>
                <a:rPr lang="en-US" sz="800" b="0" dirty="0" smtClean="0">
                  <a:solidFill>
                    <a:schemeClr val="tx1">
                      <a:lumMod val="65000"/>
                      <a:lumOff val="35000"/>
                    </a:schemeClr>
                  </a:solidFill>
                  <a:latin typeface="Arial"/>
                  <a:cs typeface="Arial"/>
                </a:rPr>
                <a:t>del </a:t>
              </a:r>
              <a:r>
                <a:rPr lang="en-US" sz="800" b="0" dirty="0" err="1" smtClean="0">
                  <a:solidFill>
                    <a:schemeClr val="tx1">
                      <a:lumMod val="65000"/>
                      <a:lumOff val="35000"/>
                    </a:schemeClr>
                  </a:solidFill>
                  <a:latin typeface="Arial"/>
                  <a:cs typeface="Arial"/>
                </a:rPr>
                <a:t>Mundo</a:t>
              </a:r>
              <a:endParaRPr lang="en-US" sz="800" b="0" dirty="0" smtClean="0">
                <a:solidFill>
                  <a:schemeClr val="tx1">
                    <a:lumMod val="65000"/>
                    <a:lumOff val="35000"/>
                  </a:schemeClr>
                </a:solidFill>
                <a:latin typeface="Arial"/>
                <a:cs typeface="Arial"/>
              </a:endParaRPr>
            </a:p>
          </p:txBody>
        </p:sp>
        <p:pic>
          <p:nvPicPr>
            <p:cNvPr id="58" name="Picture 4" descr="\\PELIM-NAS02\Servicios Creativos\Sea_Creative_Team\Actualizacion de Pines\Pines\png\EquipodelMund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76" t="11091" r="10823" b="12779"/>
            <a:stretch/>
          </p:blipFill>
          <p:spPr bwMode="auto">
            <a:xfrm>
              <a:off x="4234754" y="3721488"/>
              <a:ext cx="686067" cy="643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Agrupar 58"/>
          <p:cNvGrpSpPr/>
          <p:nvPr/>
        </p:nvGrpSpPr>
        <p:grpSpPr>
          <a:xfrm>
            <a:off x="5076056" y="2996952"/>
            <a:ext cx="746125" cy="1066800"/>
            <a:chOff x="4963677" y="3082280"/>
            <a:chExt cx="746125" cy="1066800"/>
          </a:xfrm>
        </p:grpSpPr>
        <p:sp>
          <p:nvSpPr>
            <p:cNvPr id="60" name="Rectangle 16"/>
            <p:cNvSpPr>
              <a:spLocks noChangeArrowheads="1"/>
            </p:cNvSpPr>
            <p:nvPr/>
          </p:nvSpPr>
          <p:spPr bwMode="auto">
            <a:xfrm>
              <a:off x="4963677" y="3082280"/>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61" name="Text Box 7"/>
            <p:cNvSpPr txBox="1">
              <a:spLocks noChangeArrowheads="1"/>
            </p:cNvSpPr>
            <p:nvPr/>
          </p:nvSpPr>
          <p:spPr bwMode="auto">
            <a:xfrm>
              <a:off x="5012703" y="3128392"/>
              <a:ext cx="64807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lIns="0" tIns="0" rIns="0" bIns="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s-PE" sz="800" b="0" dirty="0" smtClean="0">
                  <a:solidFill>
                    <a:schemeClr val="tx1">
                      <a:lumMod val="65000"/>
                      <a:lumOff val="35000"/>
                    </a:schemeClr>
                  </a:solidFill>
                  <a:latin typeface="Arial"/>
                  <a:cs typeface="Arial"/>
                </a:rPr>
                <a:t>Equipo</a:t>
              </a:r>
              <a:endParaRPr lang="en-US" sz="800" b="0" dirty="0" smtClean="0">
                <a:solidFill>
                  <a:schemeClr val="tx1">
                    <a:lumMod val="65000"/>
                    <a:lumOff val="35000"/>
                  </a:schemeClr>
                </a:solidFill>
                <a:latin typeface="Arial"/>
                <a:cs typeface="Arial"/>
              </a:endParaRPr>
            </a:p>
            <a:p>
              <a:pPr algn="ctr" eaLnBrk="1" hangingPunct="1"/>
              <a:r>
                <a:rPr lang="en-US" sz="800" b="0" dirty="0" smtClean="0">
                  <a:solidFill>
                    <a:schemeClr val="tx1">
                      <a:lumMod val="65000"/>
                      <a:lumOff val="35000"/>
                    </a:schemeClr>
                  </a:solidFill>
                  <a:latin typeface="Arial"/>
                  <a:cs typeface="Arial"/>
                </a:rPr>
                <a:t>GET</a:t>
              </a:r>
            </a:p>
          </p:txBody>
        </p:sp>
        <p:pic>
          <p:nvPicPr>
            <p:cNvPr id="62" name="Picture 5" descr="\\PELIM-NAS02\Servicios Creativos\Sea_Creative_Team\Actualizacion de Pines\Pines\png\GE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10" t="17569" r="16899" b="19512"/>
            <a:stretch/>
          </p:blipFill>
          <p:spPr bwMode="auto">
            <a:xfrm>
              <a:off x="5008714" y="3428212"/>
              <a:ext cx="656050" cy="648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Agrupar 62"/>
          <p:cNvGrpSpPr/>
          <p:nvPr/>
        </p:nvGrpSpPr>
        <p:grpSpPr>
          <a:xfrm>
            <a:off x="5868144" y="2636912"/>
            <a:ext cx="746125" cy="1066800"/>
            <a:chOff x="5719615" y="2722240"/>
            <a:chExt cx="746125" cy="1066800"/>
          </a:xfrm>
        </p:grpSpPr>
        <p:sp>
          <p:nvSpPr>
            <p:cNvPr id="64" name="Rectangle 31"/>
            <p:cNvSpPr>
              <a:spLocks noChangeArrowheads="1"/>
            </p:cNvSpPr>
            <p:nvPr/>
          </p:nvSpPr>
          <p:spPr bwMode="auto">
            <a:xfrm>
              <a:off x="5719615" y="2722240"/>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65" name="Text Box 8"/>
            <p:cNvSpPr txBox="1">
              <a:spLocks noChangeArrowheads="1"/>
            </p:cNvSpPr>
            <p:nvPr/>
          </p:nvSpPr>
          <p:spPr bwMode="auto">
            <a:xfrm>
              <a:off x="5732637" y="2780928"/>
              <a:ext cx="72008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lIns="0" tIns="0" rIns="0" bIns="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800" b="0" dirty="0" err="1" smtClean="0">
                  <a:solidFill>
                    <a:schemeClr val="tx1">
                      <a:lumMod val="65000"/>
                      <a:lumOff val="35000"/>
                    </a:schemeClr>
                  </a:solidFill>
                  <a:latin typeface="Arial"/>
                  <a:cs typeface="Arial"/>
                </a:rPr>
                <a:t>Equipo</a:t>
              </a:r>
              <a:endParaRPr lang="en-US" sz="800" b="0" dirty="0" smtClean="0">
                <a:solidFill>
                  <a:schemeClr val="tx1">
                    <a:lumMod val="65000"/>
                    <a:lumOff val="35000"/>
                  </a:schemeClr>
                </a:solidFill>
                <a:latin typeface="Arial"/>
                <a:cs typeface="Arial"/>
              </a:endParaRPr>
            </a:p>
            <a:p>
              <a:pPr algn="ctr" eaLnBrk="1" hangingPunct="1"/>
              <a:r>
                <a:rPr lang="es-PE" sz="800" b="0" dirty="0" smtClean="0">
                  <a:solidFill>
                    <a:schemeClr val="tx1">
                      <a:lumMod val="65000"/>
                      <a:lumOff val="35000"/>
                    </a:schemeClr>
                  </a:solidFill>
                  <a:latin typeface="Arial"/>
                  <a:cs typeface="Arial"/>
                </a:rPr>
                <a:t>Millonario</a:t>
              </a:r>
              <a:endParaRPr lang="en-US" sz="800" b="0" dirty="0" smtClean="0">
                <a:solidFill>
                  <a:schemeClr val="tx1">
                    <a:lumMod val="65000"/>
                    <a:lumOff val="35000"/>
                  </a:schemeClr>
                </a:solidFill>
                <a:latin typeface="Arial"/>
                <a:cs typeface="Arial"/>
              </a:endParaRPr>
            </a:p>
          </p:txBody>
        </p:sp>
        <p:pic>
          <p:nvPicPr>
            <p:cNvPr id="66" name="Picture 6" descr="\\PELIM-NAS02\Servicios Creativos\Sea_Creative_Team\Actualizacion de Pines\Pines\png\EquipoMillonario.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64" t="17509" r="16229" b="21580"/>
            <a:stretch/>
          </p:blipFill>
          <p:spPr bwMode="auto">
            <a:xfrm>
              <a:off x="5764252" y="3068960"/>
              <a:ext cx="656851" cy="648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Agrupar 66"/>
          <p:cNvGrpSpPr/>
          <p:nvPr/>
        </p:nvGrpSpPr>
        <p:grpSpPr>
          <a:xfrm>
            <a:off x="6660232" y="2348880"/>
            <a:ext cx="776195" cy="1066800"/>
            <a:chOff x="6472513" y="2434208"/>
            <a:chExt cx="776195" cy="1066800"/>
          </a:xfrm>
        </p:grpSpPr>
        <p:sp>
          <p:nvSpPr>
            <p:cNvPr id="68" name="Rectangle 37"/>
            <p:cNvSpPr>
              <a:spLocks noChangeArrowheads="1"/>
            </p:cNvSpPr>
            <p:nvPr/>
          </p:nvSpPr>
          <p:spPr bwMode="auto">
            <a:xfrm>
              <a:off x="6472513" y="2434208"/>
              <a:ext cx="77619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69" name="Text Box 36"/>
            <p:cNvSpPr txBox="1">
              <a:spLocks noChangeArrowheads="1"/>
            </p:cNvSpPr>
            <p:nvPr/>
          </p:nvSpPr>
          <p:spPr bwMode="auto">
            <a:xfrm>
              <a:off x="6500570" y="2480320"/>
              <a:ext cx="72008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lIns="0" tIns="0" rIns="0" bIns="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s-PE" sz="800" b="0" dirty="0" smtClean="0">
                  <a:solidFill>
                    <a:schemeClr val="tx1">
                      <a:lumMod val="65000"/>
                      <a:lumOff val="35000"/>
                    </a:schemeClr>
                  </a:solidFill>
                  <a:latin typeface="Arial"/>
                  <a:cs typeface="Arial"/>
                </a:rPr>
                <a:t>Equipo</a:t>
              </a:r>
            </a:p>
            <a:p>
              <a:pPr algn="ctr" eaLnBrk="1" hangingPunct="1"/>
              <a:r>
                <a:rPr lang="es-PE" sz="800" b="0" dirty="0" smtClean="0">
                  <a:solidFill>
                    <a:schemeClr val="tx1">
                      <a:lumMod val="65000"/>
                      <a:lumOff val="35000"/>
                    </a:schemeClr>
                  </a:solidFill>
                  <a:latin typeface="Arial"/>
                  <a:cs typeface="Arial"/>
                </a:rPr>
                <a:t>del Presidente</a:t>
              </a:r>
              <a:endParaRPr lang="en-US" sz="800" b="0" dirty="0" smtClean="0">
                <a:solidFill>
                  <a:schemeClr val="tx1">
                    <a:lumMod val="65000"/>
                    <a:lumOff val="35000"/>
                  </a:schemeClr>
                </a:solidFill>
                <a:latin typeface="Arial"/>
                <a:cs typeface="Arial"/>
              </a:endParaRPr>
            </a:p>
          </p:txBody>
        </p:sp>
        <p:pic>
          <p:nvPicPr>
            <p:cNvPr id="70" name="Picture 7" descr="\\PELIM-NAS02\Servicios Creativos\Sea_Creative_Team\Actualizacion de Pines\Pines\png\EquipoDelPresident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588" t="15073" r="13655" b="16835"/>
            <a:stretch/>
          </p:blipFill>
          <p:spPr bwMode="auto">
            <a:xfrm>
              <a:off x="6523157" y="2780928"/>
              <a:ext cx="674906" cy="648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Agrupar 70"/>
          <p:cNvGrpSpPr/>
          <p:nvPr/>
        </p:nvGrpSpPr>
        <p:grpSpPr>
          <a:xfrm>
            <a:off x="7452320" y="2060848"/>
            <a:ext cx="792088" cy="1066800"/>
            <a:chOff x="7266873" y="2146176"/>
            <a:chExt cx="792088" cy="1066800"/>
          </a:xfrm>
        </p:grpSpPr>
        <p:sp>
          <p:nvSpPr>
            <p:cNvPr id="72" name="Rectangle 42"/>
            <p:cNvSpPr>
              <a:spLocks noChangeArrowheads="1"/>
            </p:cNvSpPr>
            <p:nvPr/>
          </p:nvSpPr>
          <p:spPr bwMode="auto">
            <a:xfrm>
              <a:off x="7289855" y="2146176"/>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73" name="Text Box 43"/>
            <p:cNvSpPr txBox="1">
              <a:spLocks noChangeArrowheads="1"/>
            </p:cNvSpPr>
            <p:nvPr/>
          </p:nvSpPr>
          <p:spPr bwMode="auto">
            <a:xfrm>
              <a:off x="7338881" y="2276872"/>
              <a:ext cx="648072"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lnSpc>
                  <a:spcPct val="80000"/>
                </a:lnSpc>
              </a:pPr>
              <a:r>
                <a:rPr lang="en-US" sz="800" b="0" dirty="0" smtClean="0">
                  <a:solidFill>
                    <a:schemeClr val="tx1">
                      <a:lumMod val="65000"/>
                      <a:lumOff val="35000"/>
                    </a:schemeClr>
                  </a:solidFill>
                  <a:latin typeface="Arial"/>
                  <a:cs typeface="Arial"/>
                </a:rPr>
                <a:t/>
              </a:r>
              <a:br>
                <a:rPr lang="en-US" sz="800" b="0" dirty="0" smtClean="0">
                  <a:solidFill>
                    <a:schemeClr val="tx1">
                      <a:lumMod val="65000"/>
                      <a:lumOff val="35000"/>
                    </a:schemeClr>
                  </a:solidFill>
                  <a:latin typeface="Arial"/>
                  <a:cs typeface="Arial"/>
                </a:rPr>
              </a:br>
              <a:r>
                <a:rPr lang="en-US" sz="800" b="0" dirty="0" smtClean="0">
                  <a:solidFill>
                    <a:schemeClr val="tx1">
                      <a:lumMod val="65000"/>
                      <a:lumOff val="35000"/>
                    </a:schemeClr>
                  </a:solidFill>
                  <a:latin typeface="Arial"/>
                  <a:cs typeface="Arial"/>
                </a:rPr>
                <a:t>Club del</a:t>
              </a:r>
            </a:p>
            <a:p>
              <a:pPr algn="ctr" eaLnBrk="1" hangingPunct="1">
                <a:lnSpc>
                  <a:spcPct val="80000"/>
                </a:lnSpc>
              </a:pPr>
              <a:r>
                <a:rPr lang="es-PE" sz="800" b="0" dirty="0" err="1" smtClean="0">
                  <a:solidFill>
                    <a:schemeClr val="tx1">
                      <a:lumMod val="65000"/>
                      <a:lumOff val="35000"/>
                    </a:schemeClr>
                  </a:solidFill>
                  <a:latin typeface="Arial"/>
                  <a:cs typeface="Arial"/>
                </a:rPr>
                <a:t>Chairman</a:t>
              </a:r>
              <a:endParaRPr lang="en-US" sz="800" b="0" dirty="0" smtClean="0">
                <a:solidFill>
                  <a:schemeClr val="tx1">
                    <a:lumMod val="65000"/>
                    <a:lumOff val="35000"/>
                  </a:schemeClr>
                </a:solidFill>
                <a:latin typeface="Arial"/>
                <a:cs typeface="Arial"/>
              </a:endParaRPr>
            </a:p>
            <a:p>
              <a:pPr algn="ctr" eaLnBrk="1" hangingPunct="1">
                <a:lnSpc>
                  <a:spcPct val="80000"/>
                </a:lnSpc>
              </a:pPr>
              <a:endParaRPr lang="en-US" b="0" dirty="0" smtClean="0">
                <a:solidFill>
                  <a:schemeClr val="tx1">
                    <a:lumMod val="65000"/>
                    <a:lumOff val="35000"/>
                  </a:schemeClr>
                </a:solidFill>
                <a:latin typeface="Arial"/>
                <a:cs typeface="Arial"/>
              </a:endParaRPr>
            </a:p>
          </p:txBody>
        </p:sp>
        <p:pic>
          <p:nvPicPr>
            <p:cNvPr id="74" name="Picture 8" descr="\\PELIM-NAS02\Servicios Creativos\Sea_Creative_Team\Actualizacion de Pines\Pines\png\ClubdelChairma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6873" y="2420888"/>
              <a:ext cx="792088" cy="7920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Agrupar 74"/>
          <p:cNvGrpSpPr/>
          <p:nvPr/>
        </p:nvGrpSpPr>
        <p:grpSpPr>
          <a:xfrm>
            <a:off x="8244408" y="1700808"/>
            <a:ext cx="792088" cy="1066800"/>
            <a:chOff x="8028384" y="1786136"/>
            <a:chExt cx="792088" cy="1066800"/>
          </a:xfrm>
        </p:grpSpPr>
        <p:sp>
          <p:nvSpPr>
            <p:cNvPr id="76" name="Rectangle 48"/>
            <p:cNvSpPr>
              <a:spLocks noChangeArrowheads="1"/>
            </p:cNvSpPr>
            <p:nvPr/>
          </p:nvSpPr>
          <p:spPr bwMode="auto">
            <a:xfrm>
              <a:off x="8051366" y="1786136"/>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77" name="Text Box 49"/>
            <p:cNvSpPr txBox="1">
              <a:spLocks noChangeArrowheads="1"/>
            </p:cNvSpPr>
            <p:nvPr/>
          </p:nvSpPr>
          <p:spPr bwMode="auto">
            <a:xfrm>
              <a:off x="8028384" y="1832248"/>
              <a:ext cx="792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lIns="0" tIns="0" rIns="0" bIns="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800" b="0" dirty="0" err="1" smtClean="0">
                  <a:solidFill>
                    <a:schemeClr val="tx1">
                      <a:lumMod val="65000"/>
                      <a:lumOff val="35000"/>
                    </a:schemeClr>
                  </a:solidFill>
                  <a:latin typeface="Arial"/>
                  <a:cs typeface="Arial"/>
                </a:rPr>
                <a:t>Círculo</a:t>
              </a:r>
              <a:r>
                <a:rPr lang="en-US" sz="800" b="0" dirty="0" smtClean="0">
                  <a:solidFill>
                    <a:schemeClr val="tx1">
                      <a:lumMod val="65000"/>
                      <a:lumOff val="35000"/>
                    </a:schemeClr>
                  </a:solidFill>
                  <a:latin typeface="Arial"/>
                  <a:cs typeface="Arial"/>
                </a:rPr>
                <a:t> de</a:t>
              </a:r>
            </a:p>
            <a:p>
              <a:pPr algn="ctr" eaLnBrk="1" hangingPunct="1"/>
              <a:r>
                <a:rPr lang="es-PE" sz="800" b="0" dirty="0" smtClean="0">
                  <a:solidFill>
                    <a:schemeClr val="tx1">
                      <a:lumMod val="65000"/>
                      <a:lumOff val="35000"/>
                    </a:schemeClr>
                  </a:solidFill>
                  <a:latin typeface="Arial"/>
                  <a:cs typeface="Arial"/>
                </a:rPr>
                <a:t>Fundadores</a:t>
              </a:r>
              <a:endParaRPr lang="en-US" sz="800" b="0" dirty="0" smtClean="0">
                <a:solidFill>
                  <a:schemeClr val="tx1">
                    <a:lumMod val="65000"/>
                    <a:lumOff val="35000"/>
                  </a:schemeClr>
                </a:solidFill>
                <a:latin typeface="Arial"/>
                <a:cs typeface="Arial"/>
              </a:endParaRPr>
            </a:p>
          </p:txBody>
        </p:sp>
        <p:pic>
          <p:nvPicPr>
            <p:cNvPr id="78" name="Picture 9" descr="\\PELIM-NAS02\Servicios Creativos\Sea_Creative_Team\Actualizacion de Pines\Pines\png\Circulo de Fundadores.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597" t="15582" r="11205" b="14432"/>
            <a:stretch/>
          </p:blipFill>
          <p:spPr bwMode="auto">
            <a:xfrm>
              <a:off x="8100392" y="2140684"/>
              <a:ext cx="648072" cy="6402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Agrupar 78"/>
          <p:cNvGrpSpPr/>
          <p:nvPr/>
        </p:nvGrpSpPr>
        <p:grpSpPr>
          <a:xfrm>
            <a:off x="179512" y="4554488"/>
            <a:ext cx="792088" cy="1066800"/>
            <a:chOff x="323528" y="4738464"/>
            <a:chExt cx="792088" cy="1066800"/>
          </a:xfrm>
        </p:grpSpPr>
        <p:sp>
          <p:nvSpPr>
            <p:cNvPr id="80" name="Rectangle 55"/>
            <p:cNvSpPr>
              <a:spLocks noChangeArrowheads="1"/>
            </p:cNvSpPr>
            <p:nvPr/>
          </p:nvSpPr>
          <p:spPr bwMode="auto">
            <a:xfrm>
              <a:off x="346510" y="4738464"/>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81" name="Text Box 3"/>
            <p:cNvSpPr txBox="1">
              <a:spLocks noChangeArrowheads="1"/>
            </p:cNvSpPr>
            <p:nvPr/>
          </p:nvSpPr>
          <p:spPr bwMode="auto">
            <a:xfrm>
              <a:off x="323528" y="4797152"/>
              <a:ext cx="792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tIns="91440" bIns="9144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700" b="0" dirty="0" err="1" smtClean="0">
                  <a:solidFill>
                    <a:schemeClr val="tx1">
                      <a:lumMod val="65000"/>
                      <a:lumOff val="35000"/>
                    </a:schemeClr>
                  </a:solidFill>
                  <a:latin typeface="Arial"/>
                  <a:cs typeface="Arial"/>
                </a:rPr>
                <a:t>Asociado</a:t>
              </a:r>
              <a:r>
                <a:rPr lang="en-US" sz="700" b="0" dirty="0" smtClean="0">
                  <a:solidFill>
                    <a:schemeClr val="tx1">
                      <a:lumMod val="65000"/>
                      <a:lumOff val="35000"/>
                    </a:schemeClr>
                  </a:solidFill>
                  <a:latin typeface="Arial"/>
                  <a:cs typeface="Arial"/>
                </a:rPr>
                <a:t> </a:t>
              </a:r>
              <a:r>
                <a:rPr lang="en-US" sz="700" b="0" dirty="0" err="1" smtClean="0">
                  <a:solidFill>
                    <a:schemeClr val="tx1">
                      <a:lumMod val="65000"/>
                      <a:lumOff val="35000"/>
                    </a:schemeClr>
                  </a:solidFill>
                  <a:latin typeface="Arial"/>
                  <a:cs typeface="Arial"/>
                </a:rPr>
                <a:t>Indepenxdiente</a:t>
              </a:r>
              <a:endParaRPr lang="en-US" sz="700" b="0" dirty="0" smtClean="0">
                <a:solidFill>
                  <a:schemeClr val="tx1">
                    <a:lumMod val="65000"/>
                    <a:lumOff val="35000"/>
                  </a:schemeClr>
                </a:solidFill>
                <a:latin typeface="Arial"/>
                <a:cs typeface="Arial"/>
              </a:endParaRPr>
            </a:p>
          </p:txBody>
        </p:sp>
      </p:grpSp>
      <p:grpSp>
        <p:nvGrpSpPr>
          <p:cNvPr id="2" name="Agrupar 1"/>
          <p:cNvGrpSpPr/>
          <p:nvPr/>
        </p:nvGrpSpPr>
        <p:grpSpPr>
          <a:xfrm>
            <a:off x="2592307" y="3929287"/>
            <a:ext cx="746125" cy="1066800"/>
            <a:chOff x="2592307" y="3929287"/>
            <a:chExt cx="746125" cy="1066800"/>
          </a:xfrm>
        </p:grpSpPr>
        <p:sp>
          <p:nvSpPr>
            <p:cNvPr id="92" name="Rectangle 59"/>
            <p:cNvSpPr>
              <a:spLocks noChangeArrowheads="1"/>
            </p:cNvSpPr>
            <p:nvPr/>
          </p:nvSpPr>
          <p:spPr bwMode="auto">
            <a:xfrm>
              <a:off x="2592307" y="3929287"/>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93" name="Text Box 9"/>
            <p:cNvSpPr txBox="1">
              <a:spLocks noChangeArrowheads="1"/>
            </p:cNvSpPr>
            <p:nvPr/>
          </p:nvSpPr>
          <p:spPr bwMode="auto">
            <a:xfrm>
              <a:off x="2641333" y="4030588"/>
              <a:ext cx="64807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tIns="91440" bIns="9144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s-PE" sz="800" b="0" dirty="0" smtClean="0">
                  <a:solidFill>
                    <a:schemeClr val="tx1">
                      <a:lumMod val="65000"/>
                      <a:lumOff val="35000"/>
                    </a:schemeClr>
                  </a:solidFill>
                  <a:latin typeface="Arial"/>
                  <a:cs typeface="Arial"/>
                </a:rPr>
                <a:t>Productor Calificado</a:t>
              </a:r>
              <a:endParaRPr lang="en-US" sz="1800" b="0" dirty="0" smtClean="0">
                <a:solidFill>
                  <a:schemeClr val="tx1">
                    <a:lumMod val="65000"/>
                    <a:lumOff val="35000"/>
                  </a:schemeClr>
                </a:solidFill>
                <a:latin typeface="Arial"/>
                <a:cs typeface="Arial"/>
              </a:endParaRPr>
            </a:p>
          </p:txBody>
        </p:sp>
      </p:grpSp>
      <p:grpSp>
        <p:nvGrpSpPr>
          <p:cNvPr id="10" name="Agrupar 9"/>
          <p:cNvGrpSpPr/>
          <p:nvPr/>
        </p:nvGrpSpPr>
        <p:grpSpPr>
          <a:xfrm>
            <a:off x="1797688" y="4145311"/>
            <a:ext cx="746125" cy="1066800"/>
            <a:chOff x="1797688" y="4145311"/>
            <a:chExt cx="746125" cy="1066800"/>
          </a:xfrm>
        </p:grpSpPr>
        <p:sp>
          <p:nvSpPr>
            <p:cNvPr id="88" name="Rectangle 59"/>
            <p:cNvSpPr>
              <a:spLocks noChangeArrowheads="1"/>
            </p:cNvSpPr>
            <p:nvPr/>
          </p:nvSpPr>
          <p:spPr bwMode="auto">
            <a:xfrm>
              <a:off x="1797688" y="4145311"/>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89" name="Text Box 9"/>
            <p:cNvSpPr txBox="1">
              <a:spLocks noChangeArrowheads="1"/>
            </p:cNvSpPr>
            <p:nvPr/>
          </p:nvSpPr>
          <p:spPr bwMode="auto">
            <a:xfrm>
              <a:off x="1810710" y="4221088"/>
              <a:ext cx="72008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tIns="91440" bIns="9144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s-PE" sz="800" b="0" dirty="0" smtClean="0">
                  <a:solidFill>
                    <a:schemeClr val="tx1">
                      <a:lumMod val="65000"/>
                      <a:lumOff val="35000"/>
                    </a:schemeClr>
                  </a:solidFill>
                  <a:latin typeface="Arial"/>
                  <a:cs typeface="Arial"/>
                </a:rPr>
                <a:t>Constructor</a:t>
              </a:r>
            </a:p>
            <a:p>
              <a:pPr algn="ctr" eaLnBrk="1" hangingPunct="1"/>
              <a:r>
                <a:rPr lang="es-PE" sz="800" b="0" dirty="0" smtClean="0">
                  <a:solidFill>
                    <a:schemeClr val="tx1">
                      <a:lumMod val="65000"/>
                      <a:lumOff val="35000"/>
                    </a:schemeClr>
                  </a:solidFill>
                  <a:latin typeface="Arial"/>
                  <a:cs typeface="Arial"/>
                </a:rPr>
                <a:t>del Éxito</a:t>
              </a:r>
              <a:endParaRPr lang="en-US" sz="1800" b="0" dirty="0" smtClean="0">
                <a:solidFill>
                  <a:schemeClr val="tx1">
                    <a:lumMod val="65000"/>
                    <a:lumOff val="35000"/>
                  </a:schemeClr>
                </a:solidFill>
                <a:latin typeface="Arial"/>
                <a:cs typeface="Arial"/>
              </a:endParaRPr>
            </a:p>
          </p:txBody>
        </p:sp>
      </p:grpSp>
      <p:grpSp>
        <p:nvGrpSpPr>
          <p:cNvPr id="11" name="Agrupar 10"/>
          <p:cNvGrpSpPr/>
          <p:nvPr/>
        </p:nvGrpSpPr>
        <p:grpSpPr>
          <a:xfrm>
            <a:off x="978052" y="4423792"/>
            <a:ext cx="792163" cy="1066800"/>
            <a:chOff x="978052" y="4423792"/>
            <a:chExt cx="792163" cy="1066800"/>
          </a:xfrm>
        </p:grpSpPr>
        <p:sp>
          <p:nvSpPr>
            <p:cNvPr id="84" name="Rectangle 26"/>
            <p:cNvSpPr>
              <a:spLocks noChangeArrowheads="1"/>
            </p:cNvSpPr>
            <p:nvPr/>
          </p:nvSpPr>
          <p:spPr bwMode="auto">
            <a:xfrm>
              <a:off x="1001071" y="4423792"/>
              <a:ext cx="746125" cy="10668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endParaRPr lang="es-BO" sz="1600" b="0" smtClean="0">
                <a:solidFill>
                  <a:schemeClr val="tx1">
                    <a:lumMod val="65000"/>
                    <a:lumOff val="35000"/>
                  </a:schemeClr>
                </a:solidFill>
                <a:latin typeface="+mn-lt"/>
                <a:cs typeface="Arial" pitchFamily="34" charset="0"/>
              </a:endParaRPr>
            </a:p>
          </p:txBody>
        </p:sp>
        <p:sp>
          <p:nvSpPr>
            <p:cNvPr id="85" name="Text Box 4"/>
            <p:cNvSpPr txBox="1">
              <a:spLocks noChangeArrowheads="1"/>
            </p:cNvSpPr>
            <p:nvPr/>
          </p:nvSpPr>
          <p:spPr bwMode="auto">
            <a:xfrm>
              <a:off x="978052" y="4496544"/>
              <a:ext cx="7921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tIns="91440" bIns="91440" anchor="ctr" anchorCtr="1"/>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s-PE" sz="800" b="0" dirty="0" smtClean="0">
                  <a:solidFill>
                    <a:schemeClr val="tx1">
                      <a:lumMod val="65000"/>
                      <a:lumOff val="35000"/>
                    </a:schemeClr>
                  </a:solidFill>
                  <a:latin typeface="Arial"/>
                  <a:cs typeface="Arial"/>
                </a:rPr>
                <a:t>Consultor </a:t>
              </a:r>
            </a:p>
            <a:p>
              <a:pPr algn="ctr" eaLnBrk="1" hangingPunct="1"/>
              <a:r>
                <a:rPr lang="es-PE" sz="800" b="0" dirty="0" smtClean="0">
                  <a:solidFill>
                    <a:schemeClr val="tx1">
                      <a:lumMod val="65000"/>
                      <a:lumOff val="35000"/>
                    </a:schemeClr>
                  </a:solidFill>
                  <a:latin typeface="Arial"/>
                  <a:cs typeface="Arial"/>
                </a:rPr>
                <a:t>Mayor</a:t>
              </a:r>
              <a:endParaRPr lang="en-US" sz="1800" b="0" dirty="0" smtClean="0">
                <a:solidFill>
                  <a:schemeClr val="tx1">
                    <a:lumMod val="65000"/>
                    <a:lumOff val="35000"/>
                  </a:schemeClr>
                </a:solidFill>
                <a:latin typeface="Arial"/>
                <a:cs typeface="Arial"/>
              </a:endParaRPr>
            </a:p>
          </p:txBody>
        </p:sp>
      </p:grpSp>
      <p:pic>
        <p:nvPicPr>
          <p:cNvPr id="83" name="Picture 2" descr="C:\Users\joseab\Pictures\logo_corporativ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608" y="4869160"/>
            <a:ext cx="616880" cy="47471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C:\Users\joseab\Pictures\logo_corporativ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6888" y="4581128"/>
            <a:ext cx="616880" cy="4747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Users\joseab\Pictures\logo_corporativ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8976" y="4365104"/>
            <a:ext cx="616880" cy="4747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C:\Users\joseab\Pictures\logo_corporativ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0" y="5013176"/>
            <a:ext cx="616880" cy="47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26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p:cNvSpPr/>
          <p:nvPr/>
        </p:nvSpPr>
        <p:spPr>
          <a:xfrm>
            <a:off x="1043608" y="188640"/>
            <a:ext cx="6048672"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METAS Y PRIORIDADES</a:t>
            </a:r>
            <a:endParaRPr lang="es-PE" sz="4000" b="0" dirty="0">
              <a:solidFill>
                <a:schemeClr val="tx1">
                  <a:lumMod val="65000"/>
                  <a:lumOff val="35000"/>
                </a:schemeClr>
              </a:solidFill>
              <a:latin typeface="Arial Narrow"/>
              <a:cs typeface="Arial Narrow"/>
            </a:endParaRPr>
          </a:p>
        </p:txBody>
      </p:sp>
      <p:sp>
        <p:nvSpPr>
          <p:cNvPr id="12" name="Rectángulo 11"/>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28</a:t>
            </a:r>
            <a:endParaRPr lang="es-ES" sz="1100" b="0" dirty="0">
              <a:solidFill>
                <a:schemeClr val="bg1"/>
              </a:solidFill>
              <a:latin typeface="Arial"/>
              <a:cs typeface="Arial"/>
            </a:endParaRPr>
          </a:p>
        </p:txBody>
      </p:sp>
      <p:pic>
        <p:nvPicPr>
          <p:cNvPr id="2" name="Imagen 1"/>
          <p:cNvPicPr>
            <a:picLocks noChangeAspect="1"/>
          </p:cNvPicPr>
          <p:nvPr/>
        </p:nvPicPr>
        <p:blipFill>
          <a:blip r:embed="rId2"/>
          <a:stretch>
            <a:fillRect/>
          </a:stretch>
        </p:blipFill>
        <p:spPr>
          <a:xfrm>
            <a:off x="469900" y="1268760"/>
            <a:ext cx="8204200" cy="4635500"/>
          </a:xfrm>
          <a:prstGeom prst="rect">
            <a:avLst/>
          </a:prstGeom>
        </p:spPr>
      </p:pic>
    </p:spTree>
    <p:extLst>
      <p:ext uri="{BB962C8B-B14F-4D97-AF65-F5344CB8AC3E}">
        <p14:creationId xmlns:p14="http://schemas.microsoft.com/office/powerpoint/2010/main" val="218673452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istinadi\Documents\Documentos\CRISTINA\MIS DOCUMENTOS\My Pictures\Imagenes Pitchbook\NEWIBP.jpg"/>
          <p:cNvPicPr>
            <a:picLocks noChangeAspect="1" noChangeArrowheads="1"/>
          </p:cNvPicPr>
          <p:nvPr/>
        </p:nvPicPr>
        <p:blipFill rotWithShape="1">
          <a:blip r:embed="rId2">
            <a:extLst>
              <a:ext uri="{28A0092B-C50C-407E-A947-70E740481C1C}">
                <a14:useLocalDpi xmlns:a14="http://schemas.microsoft.com/office/drawing/2010/main" val="0"/>
              </a:ext>
            </a:extLst>
          </a:blip>
          <a:srcRect r="4123"/>
          <a:stretch/>
        </p:blipFill>
        <p:spPr bwMode="auto">
          <a:xfrm>
            <a:off x="4556262" y="2780928"/>
            <a:ext cx="4336218"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1560" y="1484784"/>
            <a:ext cx="5256584" cy="1200329"/>
          </a:xfrm>
          <a:prstGeom prst="rect">
            <a:avLst/>
          </a:prstGeom>
        </p:spPr>
        <p:txBody>
          <a:bodyPr wrap="square">
            <a:spAutoFit/>
          </a:bodyPr>
          <a:lstStyle/>
          <a:p>
            <a:r>
              <a:rPr lang="es-PE" sz="3600" b="0" dirty="0" smtClean="0">
                <a:solidFill>
                  <a:srgbClr val="FF9900"/>
                </a:solidFill>
                <a:latin typeface="Arial"/>
                <a:cs typeface="Arial"/>
              </a:rPr>
              <a:t>Conviértete </a:t>
            </a:r>
            <a:r>
              <a:rPr lang="es-PE" sz="3600" b="0" dirty="0">
                <a:solidFill>
                  <a:srgbClr val="FF9900"/>
                </a:solidFill>
                <a:latin typeface="Arial"/>
                <a:cs typeface="Arial"/>
              </a:rPr>
              <a:t>en </a:t>
            </a:r>
            <a:r>
              <a:rPr lang="es-PE" sz="3600" b="0" dirty="0" smtClean="0">
                <a:solidFill>
                  <a:srgbClr val="FF9900"/>
                </a:solidFill>
                <a:latin typeface="Arial"/>
                <a:cs typeface="Arial"/>
              </a:rPr>
              <a:t>Asociado </a:t>
            </a:r>
            <a:r>
              <a:rPr lang="es-PE" sz="3600" b="0" dirty="0">
                <a:solidFill>
                  <a:srgbClr val="FF9900"/>
                </a:solidFill>
                <a:latin typeface="Arial"/>
                <a:cs typeface="Arial"/>
              </a:rPr>
              <a:t>I</a:t>
            </a:r>
            <a:r>
              <a:rPr lang="es-PE" sz="3600" b="0" dirty="0" smtClean="0">
                <a:solidFill>
                  <a:srgbClr val="FF9900"/>
                </a:solidFill>
                <a:latin typeface="Arial"/>
                <a:cs typeface="Arial"/>
              </a:rPr>
              <a:t>ndependiente Herbalife</a:t>
            </a:r>
            <a:endParaRPr lang="es-PE" sz="3600" b="0" strike="sngStrike" dirty="0">
              <a:solidFill>
                <a:srgbClr val="FF9900"/>
              </a:solidFill>
              <a:latin typeface="Arial"/>
              <a:cs typeface="Arial"/>
            </a:endParaRPr>
          </a:p>
        </p:txBody>
      </p:sp>
      <p:sp>
        <p:nvSpPr>
          <p:cNvPr id="4" name="Rectangle 3"/>
          <p:cNvSpPr/>
          <p:nvPr/>
        </p:nvSpPr>
        <p:spPr>
          <a:xfrm>
            <a:off x="539552" y="2942941"/>
            <a:ext cx="4032448" cy="2862323"/>
          </a:xfrm>
          <a:prstGeom prst="rect">
            <a:avLst/>
          </a:prstGeom>
        </p:spPr>
        <p:txBody>
          <a:bodyPr wrap="square">
            <a:spAutoFit/>
          </a:bodyPr>
          <a:lstStyle/>
          <a:p>
            <a:pPr marL="457200" indent="-457200">
              <a:buFont typeface="+mj-lt"/>
              <a:buAutoNum type="arabicPeriod"/>
            </a:pPr>
            <a:r>
              <a:rPr lang="es-PE" sz="1800" b="0" dirty="0" smtClean="0">
                <a:solidFill>
                  <a:schemeClr val="tx1">
                    <a:lumMod val="65000"/>
                    <a:lumOff val="35000"/>
                  </a:schemeClr>
                </a:solidFill>
                <a:latin typeface="Arial"/>
                <a:cs typeface="Arial"/>
              </a:rPr>
              <a:t>Compra el Paquete </a:t>
            </a:r>
            <a:r>
              <a:rPr lang="es-PE" sz="1800" b="0" dirty="0">
                <a:solidFill>
                  <a:schemeClr val="tx1">
                    <a:lumMod val="65000"/>
                    <a:lumOff val="35000"/>
                  </a:schemeClr>
                </a:solidFill>
                <a:latin typeface="Arial"/>
                <a:cs typeface="Arial"/>
              </a:rPr>
              <a:t>del Asociado Independiente Herbalife (HMP) </a:t>
            </a:r>
            <a:r>
              <a:rPr lang="es-PE" sz="1800" b="0" dirty="0" smtClean="0">
                <a:solidFill>
                  <a:schemeClr val="tx1">
                    <a:lumMod val="65000"/>
                    <a:lumOff val="35000"/>
                  </a:schemeClr>
                </a:solidFill>
                <a:latin typeface="Arial"/>
                <a:cs typeface="Arial"/>
              </a:rPr>
              <a:t>y regístrate como Asociado Independiente Herbalife.</a:t>
            </a:r>
          </a:p>
          <a:p>
            <a:pPr marL="457200" indent="-457200">
              <a:buFont typeface="+mj-lt"/>
              <a:buAutoNum type="arabicPeriod"/>
            </a:pPr>
            <a:endParaRPr lang="es-PE" sz="1800" b="0" dirty="0" smtClean="0">
              <a:solidFill>
                <a:schemeClr val="tx1">
                  <a:lumMod val="65000"/>
                  <a:lumOff val="35000"/>
                </a:schemeClr>
              </a:solidFill>
              <a:latin typeface="Arial"/>
              <a:cs typeface="Arial"/>
            </a:endParaRPr>
          </a:p>
          <a:p>
            <a:pPr marL="457200" indent="-457200">
              <a:buFont typeface="+mj-lt"/>
              <a:buAutoNum type="arabicPeriod"/>
            </a:pPr>
            <a:r>
              <a:rPr lang="es-PE" sz="1800" b="0" dirty="0" smtClean="0">
                <a:solidFill>
                  <a:schemeClr val="tx1">
                    <a:lumMod val="65000"/>
                    <a:lumOff val="35000"/>
                  </a:schemeClr>
                </a:solidFill>
                <a:latin typeface="Arial"/>
                <a:cs typeface="Arial"/>
              </a:rPr>
              <a:t>Comienza usando los </a:t>
            </a:r>
            <a:r>
              <a:rPr lang="es-PE" sz="1800" b="0" dirty="0">
                <a:solidFill>
                  <a:schemeClr val="tx1">
                    <a:lumMod val="65000"/>
                    <a:lumOff val="35000"/>
                  </a:schemeClr>
                </a:solidFill>
                <a:latin typeface="Arial"/>
                <a:cs typeface="Arial"/>
              </a:rPr>
              <a:t>productos</a:t>
            </a:r>
            <a:r>
              <a:rPr lang="es-PE" sz="1800" b="0" dirty="0" smtClean="0">
                <a:solidFill>
                  <a:schemeClr val="tx1">
                    <a:lumMod val="65000"/>
                    <a:lumOff val="35000"/>
                  </a:schemeClr>
                </a:solidFill>
                <a:latin typeface="Arial"/>
                <a:cs typeface="Arial"/>
              </a:rPr>
              <a:t>.</a:t>
            </a:r>
          </a:p>
          <a:p>
            <a:pPr marL="457200" indent="-457200">
              <a:buFont typeface="+mj-lt"/>
              <a:buAutoNum type="arabicPeriod"/>
            </a:pPr>
            <a:endParaRPr lang="es-PE" sz="1800" b="0" dirty="0" smtClean="0">
              <a:solidFill>
                <a:schemeClr val="tx1">
                  <a:lumMod val="65000"/>
                  <a:lumOff val="35000"/>
                </a:schemeClr>
              </a:solidFill>
              <a:latin typeface="Arial"/>
              <a:cs typeface="Arial"/>
            </a:endParaRPr>
          </a:p>
          <a:p>
            <a:pPr marL="457200" indent="-457200">
              <a:buFont typeface="+mj-lt"/>
              <a:buAutoNum type="arabicPeriod"/>
            </a:pPr>
            <a:r>
              <a:rPr lang="es-PE" sz="1800" b="0" dirty="0" smtClean="0">
                <a:solidFill>
                  <a:schemeClr val="tx1">
                    <a:lumMod val="65000"/>
                    <a:lumOff val="35000"/>
                  </a:schemeClr>
                </a:solidFill>
                <a:latin typeface="Arial"/>
                <a:cs typeface="Arial"/>
              </a:rPr>
              <a:t>Determina tus metas </a:t>
            </a:r>
            <a:r>
              <a:rPr lang="es-PE" sz="1800" b="0" dirty="0">
                <a:solidFill>
                  <a:schemeClr val="tx1">
                    <a:lumMod val="65000"/>
                    <a:lumOff val="35000"/>
                  </a:schemeClr>
                </a:solidFill>
                <a:latin typeface="Arial"/>
                <a:cs typeface="Arial"/>
              </a:rPr>
              <a:t>y </a:t>
            </a:r>
            <a:r>
              <a:rPr lang="es-PE" sz="1800" b="0" dirty="0" smtClean="0">
                <a:solidFill>
                  <a:schemeClr val="tx1">
                    <a:lumMod val="65000"/>
                    <a:lumOff val="35000"/>
                  </a:schemeClr>
                </a:solidFill>
                <a:latin typeface="Arial"/>
                <a:cs typeface="Arial"/>
              </a:rPr>
              <a:t>desarrolla </a:t>
            </a:r>
            <a:r>
              <a:rPr lang="es-PE" sz="1800" b="0" dirty="0">
                <a:solidFill>
                  <a:schemeClr val="tx1">
                    <a:lumMod val="65000"/>
                    <a:lumOff val="35000"/>
                  </a:schemeClr>
                </a:solidFill>
                <a:latin typeface="Arial"/>
                <a:cs typeface="Arial"/>
              </a:rPr>
              <a:t>t</a:t>
            </a:r>
            <a:r>
              <a:rPr lang="es-PE" sz="1800" b="0" dirty="0" smtClean="0">
                <a:solidFill>
                  <a:schemeClr val="tx1">
                    <a:lumMod val="65000"/>
                    <a:lumOff val="35000"/>
                  </a:schemeClr>
                </a:solidFill>
                <a:latin typeface="Arial"/>
                <a:cs typeface="Arial"/>
              </a:rPr>
              <a:t>u plan con </a:t>
            </a:r>
            <a:r>
              <a:rPr lang="es-PE" sz="1800" b="0" dirty="0">
                <a:solidFill>
                  <a:schemeClr val="tx1">
                    <a:lumMod val="65000"/>
                    <a:lumOff val="35000"/>
                  </a:schemeClr>
                </a:solidFill>
                <a:latin typeface="Arial"/>
                <a:cs typeface="Arial"/>
              </a:rPr>
              <a:t>ayuda de t</a:t>
            </a:r>
            <a:r>
              <a:rPr lang="es-PE" sz="1800" b="0" dirty="0" smtClean="0">
                <a:solidFill>
                  <a:schemeClr val="tx1">
                    <a:lumMod val="65000"/>
                    <a:lumOff val="35000"/>
                  </a:schemeClr>
                </a:solidFill>
                <a:latin typeface="Arial"/>
                <a:cs typeface="Arial"/>
              </a:rPr>
              <a:t>u Patrocinador</a:t>
            </a:r>
            <a:r>
              <a:rPr lang="es-PE" sz="1800" b="0" dirty="0">
                <a:solidFill>
                  <a:schemeClr val="tx1">
                    <a:lumMod val="65000"/>
                    <a:lumOff val="35000"/>
                  </a:schemeClr>
                </a:solidFill>
                <a:latin typeface="Arial"/>
                <a:cs typeface="Arial"/>
              </a:rPr>
              <a:t>.</a:t>
            </a:r>
            <a:endParaRPr lang="es-PE" sz="1800" dirty="0">
              <a:solidFill>
                <a:schemeClr val="tx1">
                  <a:lumMod val="65000"/>
                  <a:lumOff val="35000"/>
                </a:schemeClr>
              </a:solidFill>
              <a:latin typeface="Arial"/>
              <a:cs typeface="Arial"/>
            </a:endParaRPr>
          </a:p>
        </p:txBody>
      </p:sp>
      <p:sp>
        <p:nvSpPr>
          <p:cNvPr id="6" name="Rectangle 12"/>
          <p:cNvSpPr/>
          <p:nvPr/>
        </p:nvSpPr>
        <p:spPr>
          <a:xfrm>
            <a:off x="1043608" y="188640"/>
            <a:ext cx="7632848"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Y TÚ, ¿YA ESTÁS LISTO?</a:t>
            </a:r>
            <a:endParaRPr lang="es-PE" sz="4000" b="0" dirty="0">
              <a:solidFill>
                <a:schemeClr val="tx1">
                  <a:lumMod val="65000"/>
                  <a:lumOff val="35000"/>
                </a:schemeClr>
              </a:solidFill>
              <a:latin typeface="Arial Narrow"/>
              <a:cs typeface="Arial Narrow"/>
            </a:endParaRPr>
          </a:p>
        </p:txBody>
      </p:sp>
      <p:sp>
        <p:nvSpPr>
          <p:cNvPr id="7" name="Rectángulo 6"/>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29</a:t>
            </a:r>
            <a:endParaRPr lang="es-ES" sz="1100" b="0" dirty="0">
              <a:solidFill>
                <a:schemeClr val="bg1"/>
              </a:solidFill>
              <a:latin typeface="Arial"/>
              <a:cs typeface="Arial"/>
            </a:endParaRPr>
          </a:p>
        </p:txBody>
      </p:sp>
    </p:spTree>
    <p:extLst>
      <p:ext uri="{BB962C8B-B14F-4D97-AF65-F5344CB8AC3E}">
        <p14:creationId xmlns:p14="http://schemas.microsoft.com/office/powerpoint/2010/main" val="3398315646"/>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87824" y="2489989"/>
            <a:ext cx="3528392" cy="954107"/>
          </a:xfrm>
          <a:prstGeom prst="rect">
            <a:avLst/>
          </a:prstGeom>
        </p:spPr>
        <p:txBody>
          <a:bodyPr wrap="square">
            <a:spAutoFit/>
          </a:bodyPr>
          <a:lstStyle/>
          <a:p>
            <a:pPr algn="ctr">
              <a:spcAft>
                <a:spcPts val="1200"/>
              </a:spcAft>
            </a:pPr>
            <a:r>
              <a:rPr lang="es-PE" sz="2800" b="0" dirty="0" smtClean="0">
                <a:solidFill>
                  <a:schemeClr val="bg1"/>
                </a:solidFill>
                <a:latin typeface="Arial Narrow"/>
                <a:cs typeface="Arial Narrow"/>
              </a:rPr>
              <a:t>Oportunidad </a:t>
            </a:r>
            <a:r>
              <a:rPr lang="es-PE" sz="2800" b="0" dirty="0">
                <a:solidFill>
                  <a:schemeClr val="bg1"/>
                </a:solidFill>
                <a:latin typeface="Arial Narrow"/>
                <a:cs typeface="Arial Narrow"/>
              </a:rPr>
              <a:t>de Negocio Independiente Herbalife</a:t>
            </a:r>
          </a:p>
        </p:txBody>
      </p:sp>
      <p:sp>
        <p:nvSpPr>
          <p:cNvPr id="4" name="Rectángulo 3"/>
          <p:cNvSpPr/>
          <p:nvPr/>
        </p:nvSpPr>
        <p:spPr>
          <a:xfrm>
            <a:off x="3014167" y="3084056"/>
            <a:ext cx="3475706" cy="1785104"/>
          </a:xfrm>
          <a:prstGeom prst="rect">
            <a:avLst/>
          </a:prstGeom>
        </p:spPr>
        <p:txBody>
          <a:bodyPr wrap="none">
            <a:spAutoFit/>
          </a:bodyPr>
          <a:lstStyle/>
          <a:p>
            <a:pPr algn="ctr"/>
            <a:r>
              <a:rPr lang="es-PE" sz="11000" dirty="0" smtClean="0">
                <a:solidFill>
                  <a:srgbClr val="FFFFFF"/>
                </a:solidFill>
                <a:latin typeface="Arial"/>
                <a:cs typeface="Arial"/>
              </a:rPr>
              <a:t>HOM</a:t>
            </a:r>
            <a:endParaRPr lang="es-ES" sz="11000" dirty="0">
              <a:solidFill>
                <a:srgbClr val="FFFFFF"/>
              </a:solidFill>
              <a:latin typeface="Arial"/>
              <a:cs typeface="Arial"/>
            </a:endParaRPr>
          </a:p>
        </p:txBody>
      </p:sp>
    </p:spTree>
    <p:extLst>
      <p:ext uri="{BB962C8B-B14F-4D97-AF65-F5344CB8AC3E}">
        <p14:creationId xmlns:p14="http://schemas.microsoft.com/office/powerpoint/2010/main" val="42758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755576" y="6381328"/>
            <a:ext cx="6336704" cy="369332"/>
          </a:xfrm>
          <a:prstGeom prst="rect">
            <a:avLst/>
          </a:prstGeom>
        </p:spPr>
        <p:txBody>
          <a:bodyPr wrap="square">
            <a:spAutoFit/>
          </a:bodyPr>
          <a:lstStyle/>
          <a:p>
            <a:r>
              <a:rPr lang="es-PE" sz="900" b="0" dirty="0" smtClean="0">
                <a:solidFill>
                  <a:srgbClr val="A6A6A6"/>
                </a:solidFill>
                <a:latin typeface="Arial Narrow"/>
                <a:cs typeface="Arial Narrow"/>
              </a:rPr>
              <a:t>* Datos extraídos del libro ‘</a:t>
            </a:r>
            <a:r>
              <a:rPr lang="es-PE" sz="900" b="0" dirty="0" err="1" smtClean="0">
                <a:solidFill>
                  <a:srgbClr val="A6A6A6"/>
                </a:solidFill>
                <a:latin typeface="Arial Narrow"/>
                <a:cs typeface="Arial Narrow"/>
              </a:rPr>
              <a:t>The</a:t>
            </a:r>
            <a:r>
              <a:rPr lang="es-PE" sz="900" b="0" dirty="0" smtClean="0">
                <a:solidFill>
                  <a:srgbClr val="A6A6A6"/>
                </a:solidFill>
                <a:latin typeface="Arial Narrow"/>
                <a:cs typeface="Arial Narrow"/>
              </a:rPr>
              <a:t> </a:t>
            </a:r>
            <a:r>
              <a:rPr lang="es-PE" sz="900" b="0" dirty="0" err="1" smtClean="0">
                <a:solidFill>
                  <a:srgbClr val="A6A6A6"/>
                </a:solidFill>
                <a:latin typeface="Arial Narrow"/>
                <a:cs typeface="Arial Narrow"/>
              </a:rPr>
              <a:t>Wellness</a:t>
            </a:r>
            <a:r>
              <a:rPr lang="es-PE" sz="900" b="0" dirty="0" smtClean="0">
                <a:solidFill>
                  <a:srgbClr val="A6A6A6"/>
                </a:solidFill>
                <a:latin typeface="Arial Narrow"/>
                <a:cs typeface="Arial Narrow"/>
              </a:rPr>
              <a:t> </a:t>
            </a:r>
            <a:r>
              <a:rPr lang="es-PE" sz="900" b="0" dirty="0" err="1" smtClean="0">
                <a:solidFill>
                  <a:srgbClr val="A6A6A6"/>
                </a:solidFill>
                <a:latin typeface="Arial Narrow"/>
                <a:cs typeface="Arial Narrow"/>
              </a:rPr>
              <a:t>Revolution</a:t>
            </a:r>
            <a:r>
              <a:rPr lang="es-PE" sz="900" b="0" dirty="0" smtClean="0">
                <a:solidFill>
                  <a:srgbClr val="A6A6A6"/>
                </a:solidFill>
                <a:latin typeface="Arial Narrow"/>
                <a:cs typeface="Arial Narrow"/>
              </a:rPr>
              <a:t>’ de Paul </a:t>
            </a:r>
            <a:r>
              <a:rPr lang="es-PE" sz="900" b="0" dirty="0" err="1" smtClean="0">
                <a:solidFill>
                  <a:srgbClr val="A6A6A6"/>
                </a:solidFill>
                <a:latin typeface="Arial Narrow"/>
                <a:cs typeface="Arial Narrow"/>
              </a:rPr>
              <a:t>Zane</a:t>
            </a:r>
            <a:r>
              <a:rPr lang="es-PE" sz="900" b="0" dirty="0" smtClean="0">
                <a:solidFill>
                  <a:srgbClr val="A6A6A6"/>
                </a:solidFill>
                <a:latin typeface="Arial Narrow"/>
                <a:cs typeface="Arial Narrow"/>
              </a:rPr>
              <a:t> </a:t>
            </a:r>
            <a:r>
              <a:rPr lang="es-PE" sz="900" b="0" dirty="0" err="1" smtClean="0">
                <a:solidFill>
                  <a:srgbClr val="A6A6A6"/>
                </a:solidFill>
                <a:latin typeface="Arial Narrow"/>
                <a:cs typeface="Arial Narrow"/>
              </a:rPr>
              <a:t>Pilzer</a:t>
            </a:r>
            <a:r>
              <a:rPr lang="es-PE" sz="900" b="0" dirty="0" smtClean="0">
                <a:solidFill>
                  <a:srgbClr val="A6A6A6"/>
                </a:solidFill>
                <a:latin typeface="Arial Narrow"/>
                <a:cs typeface="Arial Narrow"/>
              </a:rPr>
              <a:t>.</a:t>
            </a:r>
          </a:p>
          <a:p>
            <a:r>
              <a:rPr lang="es-PE" sz="900" b="0" dirty="0" smtClean="0">
                <a:solidFill>
                  <a:srgbClr val="A6A6A6"/>
                </a:solidFill>
                <a:latin typeface="Arial Narrow"/>
                <a:cs typeface="Arial Narrow"/>
              </a:rPr>
              <a:t>Fuente imagen: http</a:t>
            </a:r>
            <a:r>
              <a:rPr lang="es-PE" sz="900" b="0" dirty="0">
                <a:solidFill>
                  <a:srgbClr val="A6A6A6"/>
                </a:solidFill>
                <a:latin typeface="Arial Narrow"/>
                <a:cs typeface="Arial Narrow"/>
              </a:rPr>
              <a:t>://www.lelong.com.my/wellness-revolution-2nd-edition-paul-zane-pilzer-83182861-2011-07-Sale-P.htm</a:t>
            </a:r>
          </a:p>
        </p:txBody>
      </p:sp>
      <p:pic>
        <p:nvPicPr>
          <p:cNvPr id="8196" name="Picture 4" descr="http://40.76.my/Malaysia/wellness-revolution-2nd-edition-paul-zane-pilzer-1105-02-matrixPG@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69" t="5166" r="4764" b="1895"/>
          <a:stretch/>
        </p:blipFill>
        <p:spPr bwMode="auto">
          <a:xfrm>
            <a:off x="755576" y="1772816"/>
            <a:ext cx="2452076" cy="36301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p:nvPr/>
        </p:nvSpPr>
        <p:spPr>
          <a:xfrm>
            <a:off x="3635896" y="2492896"/>
            <a:ext cx="4896544" cy="1384995"/>
          </a:xfrm>
          <a:prstGeom prst="rect">
            <a:avLst/>
          </a:prstGeom>
        </p:spPr>
        <p:txBody>
          <a:bodyPr wrap="square">
            <a:spAutoFit/>
          </a:bodyPr>
          <a:lstStyle/>
          <a:p>
            <a:pPr>
              <a:spcAft>
                <a:spcPts val="1200"/>
              </a:spcAft>
            </a:pPr>
            <a:r>
              <a:rPr lang="es-ES" dirty="0">
                <a:solidFill>
                  <a:schemeClr val="tx1">
                    <a:lumMod val="65000"/>
                    <a:lumOff val="35000"/>
                  </a:schemeClr>
                </a:solidFill>
                <a:latin typeface="Arial"/>
                <a:cs typeface="Arial"/>
              </a:rPr>
              <a:t>La industria del bienestar </a:t>
            </a:r>
            <a:r>
              <a:rPr lang="es-ES" sz="2000" b="0" dirty="0">
                <a:solidFill>
                  <a:schemeClr val="tx1">
                    <a:lumMod val="65000"/>
                    <a:lumOff val="35000"/>
                  </a:schemeClr>
                </a:solidFill>
                <a:latin typeface="Arial"/>
                <a:cs typeface="Arial"/>
              </a:rPr>
              <a:t>en los próximos años puede representar ventas de aproximadamente un trillón de dólares </a:t>
            </a:r>
            <a:r>
              <a:rPr lang="es-ES" sz="2000" b="0" dirty="0" smtClean="0">
                <a:solidFill>
                  <a:schemeClr val="tx1">
                    <a:lumMod val="65000"/>
                    <a:lumOff val="35000"/>
                  </a:schemeClr>
                </a:solidFill>
                <a:latin typeface="Arial"/>
                <a:cs typeface="Arial"/>
              </a:rPr>
              <a:t>anuales.</a:t>
            </a:r>
            <a:endParaRPr lang="es-PE" sz="2000" b="0" dirty="0">
              <a:solidFill>
                <a:schemeClr val="tx1">
                  <a:lumMod val="65000"/>
                  <a:lumOff val="35000"/>
                </a:schemeClr>
              </a:solidFill>
              <a:latin typeface="Arial"/>
              <a:cs typeface="Arial"/>
            </a:endParaRPr>
          </a:p>
        </p:txBody>
      </p:sp>
      <p:sp>
        <p:nvSpPr>
          <p:cNvPr id="7" name="Rectangle 1"/>
          <p:cNvSpPr/>
          <p:nvPr/>
        </p:nvSpPr>
        <p:spPr>
          <a:xfrm>
            <a:off x="1115616" y="231612"/>
            <a:ext cx="7560840"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LA REVOLUCIÓN DEL BIENESTAR</a:t>
            </a:r>
            <a:endParaRPr lang="es-PE" sz="4000" b="0" dirty="0">
              <a:solidFill>
                <a:schemeClr val="tx1">
                  <a:lumMod val="65000"/>
                  <a:lumOff val="35000"/>
                </a:schemeClr>
              </a:solidFill>
              <a:latin typeface="Arial Narrow"/>
              <a:cs typeface="Arial Narrow"/>
            </a:endParaRPr>
          </a:p>
        </p:txBody>
      </p:sp>
      <p:sp>
        <p:nvSpPr>
          <p:cNvPr id="8" name="Rectángulo 7"/>
          <p:cNvSpPr/>
          <p:nvPr/>
        </p:nvSpPr>
        <p:spPr>
          <a:xfrm>
            <a:off x="352734" y="6416273"/>
            <a:ext cx="402842" cy="261610"/>
          </a:xfrm>
          <a:prstGeom prst="rect">
            <a:avLst/>
          </a:prstGeom>
        </p:spPr>
        <p:txBody>
          <a:bodyPr wrap="square">
            <a:spAutoFit/>
          </a:bodyPr>
          <a:lstStyle/>
          <a:p>
            <a:pPr algn="ctr"/>
            <a:r>
              <a:rPr lang="es-ES" sz="1100" b="0" dirty="0">
                <a:solidFill>
                  <a:schemeClr val="bg1"/>
                </a:solidFill>
                <a:latin typeface="Arial"/>
                <a:cs typeface="Arial"/>
              </a:rPr>
              <a:t>3</a:t>
            </a:r>
          </a:p>
        </p:txBody>
      </p:sp>
    </p:spTree>
    <p:extLst>
      <p:ext uri="{BB962C8B-B14F-4D97-AF65-F5344CB8AC3E}">
        <p14:creationId xmlns:p14="http://schemas.microsoft.com/office/powerpoint/2010/main" val="4063007774"/>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p:nvPr/>
        </p:nvSpPr>
        <p:spPr>
          <a:xfrm>
            <a:off x="1115616" y="221159"/>
            <a:ext cx="8028384" cy="646331"/>
          </a:xfrm>
          <a:prstGeom prst="rect">
            <a:avLst/>
          </a:prstGeom>
        </p:spPr>
        <p:txBody>
          <a:bodyPr wrap="square">
            <a:spAutoFit/>
          </a:bodyPr>
          <a:lstStyle/>
          <a:p>
            <a:r>
              <a:rPr lang="es-PE" sz="3600" b="0" dirty="0" smtClean="0">
                <a:solidFill>
                  <a:schemeClr val="tx1">
                    <a:lumMod val="65000"/>
                    <a:lumOff val="35000"/>
                  </a:schemeClr>
                </a:solidFill>
                <a:latin typeface="Arial Narrow"/>
                <a:cs typeface="Arial Narrow"/>
              </a:rPr>
              <a:t>SOÑÓ CON UN MUNDO MÁS SALUDABLE</a:t>
            </a:r>
            <a:endParaRPr lang="es-PE" sz="3600" b="0" dirty="0">
              <a:solidFill>
                <a:schemeClr val="tx1">
                  <a:lumMod val="65000"/>
                  <a:lumOff val="35000"/>
                </a:schemeClr>
              </a:solidFill>
              <a:latin typeface="Arial Narrow"/>
              <a:cs typeface="Arial Narrow"/>
            </a:endParaRPr>
          </a:p>
        </p:txBody>
      </p:sp>
      <p:sp>
        <p:nvSpPr>
          <p:cNvPr id="7" name="Rectángulo 6"/>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4</a:t>
            </a:r>
            <a:endParaRPr lang="es-ES" sz="1100" b="0" dirty="0">
              <a:solidFill>
                <a:schemeClr val="bg1"/>
              </a:solidFill>
              <a:latin typeface="Arial"/>
              <a:cs typeface="Arial"/>
            </a:endParaRPr>
          </a:p>
        </p:txBody>
      </p:sp>
      <p:pic>
        <p:nvPicPr>
          <p:cNvPr id="8" name="Imagen 7"/>
          <p:cNvPicPr>
            <a:picLocks noChangeAspect="1"/>
          </p:cNvPicPr>
          <p:nvPr/>
        </p:nvPicPr>
        <p:blipFill>
          <a:blip r:embed="rId2"/>
          <a:stretch>
            <a:fillRect/>
          </a:stretch>
        </p:blipFill>
        <p:spPr>
          <a:xfrm>
            <a:off x="575196" y="1305396"/>
            <a:ext cx="3060700" cy="4787900"/>
          </a:xfrm>
          <a:prstGeom prst="rect">
            <a:avLst/>
          </a:prstGeom>
        </p:spPr>
      </p:pic>
      <p:sp>
        <p:nvSpPr>
          <p:cNvPr id="9" name="Rectangle 1"/>
          <p:cNvSpPr/>
          <p:nvPr/>
        </p:nvSpPr>
        <p:spPr>
          <a:xfrm>
            <a:off x="863228" y="5293419"/>
            <a:ext cx="2592288" cy="692497"/>
          </a:xfrm>
          <a:prstGeom prst="rect">
            <a:avLst/>
          </a:prstGeom>
          <a:noFill/>
        </p:spPr>
        <p:txBody>
          <a:bodyPr wrap="square">
            <a:spAutoFit/>
          </a:bodyPr>
          <a:lstStyle/>
          <a:p>
            <a:pPr algn="ctr"/>
            <a:r>
              <a:rPr lang="es-PE" sz="1300" dirty="0" smtClean="0">
                <a:solidFill>
                  <a:schemeClr val="bg1"/>
                </a:solidFill>
                <a:latin typeface="Arial"/>
                <a:cs typeface="Arial"/>
              </a:rPr>
              <a:t>Mark Hughes</a:t>
            </a:r>
          </a:p>
          <a:p>
            <a:pPr algn="ctr"/>
            <a:r>
              <a:rPr lang="es-PE" sz="1300" b="0" dirty="0" smtClean="0">
                <a:solidFill>
                  <a:schemeClr val="bg1"/>
                </a:solidFill>
                <a:latin typeface="Arial"/>
                <a:cs typeface="Arial"/>
              </a:rPr>
              <a:t>Fundador y primer Asociado Independiente de Herbalife</a:t>
            </a:r>
            <a:endParaRPr lang="es-PE" sz="1300" b="0" dirty="0">
              <a:solidFill>
                <a:schemeClr val="bg1"/>
              </a:solidFill>
              <a:latin typeface="Arial"/>
              <a:cs typeface="Arial"/>
            </a:endParaRPr>
          </a:p>
        </p:txBody>
      </p:sp>
      <p:sp>
        <p:nvSpPr>
          <p:cNvPr id="10" name="Rectangle 3"/>
          <p:cNvSpPr/>
          <p:nvPr/>
        </p:nvSpPr>
        <p:spPr>
          <a:xfrm>
            <a:off x="3995936" y="1584635"/>
            <a:ext cx="4680520" cy="3609193"/>
          </a:xfrm>
          <a:prstGeom prst="rect">
            <a:avLst/>
          </a:prstGeom>
        </p:spPr>
        <p:txBody>
          <a:bodyPr wrap="square">
            <a:spAutoFit/>
          </a:bodyPr>
          <a:lstStyle/>
          <a:p>
            <a:pPr marL="285750" indent="-285750">
              <a:lnSpc>
                <a:spcPct val="110000"/>
              </a:lnSpc>
              <a:buFont typeface="Arial" pitchFamily="34" charset="0"/>
              <a:buChar char="•"/>
            </a:pPr>
            <a:r>
              <a:rPr lang="de-DE" sz="1600" b="0" dirty="0">
                <a:solidFill>
                  <a:schemeClr val="tx1">
                    <a:lumMod val="65000"/>
                    <a:lumOff val="35000"/>
                  </a:schemeClr>
                </a:solidFill>
                <a:latin typeface="Arial"/>
                <a:cs typeface="Arial"/>
              </a:rPr>
              <a:t>En 1980, Mark Hughes </a:t>
            </a:r>
            <a:r>
              <a:rPr lang="de-DE" sz="1600" b="0" dirty="0" smtClean="0">
                <a:solidFill>
                  <a:schemeClr val="tx1">
                    <a:lumMod val="65000"/>
                    <a:lumOff val="35000"/>
                  </a:schemeClr>
                </a:solidFill>
                <a:latin typeface="Arial"/>
                <a:cs typeface="Arial"/>
              </a:rPr>
              <a:t>fundó </a:t>
            </a:r>
            <a:r>
              <a:rPr lang="es-PE" sz="1600" b="0" dirty="0" smtClean="0">
                <a:solidFill>
                  <a:schemeClr val="tx1">
                    <a:lumMod val="65000"/>
                    <a:lumOff val="35000"/>
                  </a:schemeClr>
                </a:solidFill>
                <a:latin typeface="Arial"/>
                <a:cs typeface="Arial"/>
              </a:rPr>
              <a:t>Herbalife </a:t>
            </a:r>
            <a:r>
              <a:rPr lang="es-PE" sz="1600" b="0" dirty="0">
                <a:solidFill>
                  <a:schemeClr val="tx1">
                    <a:lumMod val="65000"/>
                    <a:lumOff val="35000"/>
                  </a:schemeClr>
                </a:solidFill>
                <a:latin typeface="Arial"/>
                <a:cs typeface="Arial"/>
              </a:rPr>
              <a:t>con el </a:t>
            </a:r>
            <a:r>
              <a:rPr lang="es-PE" sz="1600" b="0" dirty="0" smtClean="0">
                <a:solidFill>
                  <a:schemeClr val="tx1">
                    <a:lumMod val="65000"/>
                    <a:lumOff val="35000"/>
                  </a:schemeClr>
                </a:solidFill>
                <a:latin typeface="Arial"/>
                <a:cs typeface="Arial"/>
              </a:rPr>
              <a:t>objetivo de </a:t>
            </a:r>
            <a:r>
              <a:rPr lang="es-PE" sz="1600" b="0" dirty="0">
                <a:solidFill>
                  <a:schemeClr val="tx1">
                    <a:lumMod val="65000"/>
                    <a:lumOff val="35000"/>
                  </a:schemeClr>
                </a:solidFill>
                <a:latin typeface="Arial"/>
                <a:cs typeface="Arial"/>
              </a:rPr>
              <a:t>ayudar a las personas </a:t>
            </a:r>
            <a:r>
              <a:rPr lang="es-PE" sz="1600" b="0" dirty="0" smtClean="0">
                <a:solidFill>
                  <a:schemeClr val="tx1">
                    <a:lumMod val="65000"/>
                    <a:lumOff val="35000"/>
                  </a:schemeClr>
                </a:solidFill>
                <a:latin typeface="Arial"/>
                <a:cs typeface="Arial"/>
              </a:rPr>
              <a:t>a encontrar </a:t>
            </a:r>
            <a:r>
              <a:rPr lang="es-PE" sz="1600" b="0" dirty="0">
                <a:solidFill>
                  <a:schemeClr val="tx1">
                    <a:lumMod val="65000"/>
                    <a:lumOff val="35000"/>
                  </a:schemeClr>
                </a:solidFill>
                <a:latin typeface="Arial"/>
                <a:cs typeface="Arial"/>
              </a:rPr>
              <a:t>una forma saludable </a:t>
            </a:r>
            <a:r>
              <a:rPr lang="es-PE" sz="1600" b="0" dirty="0" smtClean="0">
                <a:solidFill>
                  <a:schemeClr val="tx1">
                    <a:lumMod val="65000"/>
                    <a:lumOff val="35000"/>
                  </a:schemeClr>
                </a:solidFill>
                <a:latin typeface="Arial"/>
                <a:cs typeface="Arial"/>
              </a:rPr>
              <a:t>de mejorar </a:t>
            </a:r>
            <a:r>
              <a:rPr lang="es-PE" sz="1600" b="0" dirty="0">
                <a:solidFill>
                  <a:schemeClr val="tx1">
                    <a:lumMod val="65000"/>
                    <a:lumOff val="35000"/>
                  </a:schemeClr>
                </a:solidFill>
                <a:latin typeface="Arial"/>
                <a:cs typeface="Arial"/>
              </a:rPr>
              <a:t>sus </a:t>
            </a:r>
            <a:r>
              <a:rPr lang="es-PE" sz="1600" b="0" dirty="0" smtClean="0">
                <a:solidFill>
                  <a:schemeClr val="tx1">
                    <a:lumMod val="65000"/>
                    <a:lumOff val="35000"/>
                  </a:schemeClr>
                </a:solidFill>
                <a:latin typeface="Arial"/>
                <a:cs typeface="Arial"/>
              </a:rPr>
              <a:t>hábitos alimenticios.</a:t>
            </a:r>
          </a:p>
          <a:p>
            <a:pPr marL="285750" indent="-285750">
              <a:lnSpc>
                <a:spcPct val="110000"/>
              </a:lnSpc>
              <a:buFont typeface="Arial" pitchFamily="34" charset="0"/>
              <a:buChar char="•"/>
            </a:pPr>
            <a:endParaRPr lang="es-PE" sz="1600" b="0" dirty="0" smtClean="0">
              <a:solidFill>
                <a:schemeClr val="tx1">
                  <a:lumMod val="65000"/>
                  <a:lumOff val="35000"/>
                </a:schemeClr>
              </a:solidFill>
              <a:latin typeface="Arial"/>
              <a:cs typeface="Arial"/>
            </a:endParaRPr>
          </a:p>
          <a:p>
            <a:pPr marL="285750" indent="-285750">
              <a:lnSpc>
                <a:spcPct val="110000"/>
              </a:lnSpc>
              <a:buFont typeface="Arial" pitchFamily="34" charset="0"/>
              <a:buChar char="•"/>
            </a:pPr>
            <a:r>
              <a:rPr lang="es-PE" sz="1600" b="0" dirty="0">
                <a:solidFill>
                  <a:schemeClr val="tx1">
                    <a:lumMod val="65000"/>
                    <a:lumOff val="35000"/>
                  </a:schemeClr>
                </a:solidFill>
                <a:latin typeface="Arial"/>
                <a:cs typeface="Arial"/>
              </a:rPr>
              <a:t>Su sueño </a:t>
            </a:r>
            <a:r>
              <a:rPr lang="es-PE" sz="1600" b="0" dirty="0" smtClean="0">
                <a:solidFill>
                  <a:schemeClr val="tx1">
                    <a:lumMod val="65000"/>
                    <a:lumOff val="35000"/>
                  </a:schemeClr>
                </a:solidFill>
                <a:latin typeface="Arial"/>
                <a:cs typeface="Arial"/>
              </a:rPr>
              <a:t>fue </a:t>
            </a:r>
            <a:r>
              <a:rPr lang="es-PE" sz="1600" b="0" dirty="0">
                <a:solidFill>
                  <a:schemeClr val="tx1">
                    <a:lumMod val="65000"/>
                    <a:lumOff val="35000"/>
                  </a:schemeClr>
                </a:solidFill>
                <a:latin typeface="Arial"/>
                <a:cs typeface="Arial"/>
              </a:rPr>
              <a:t>mejorar </a:t>
            </a:r>
            <a:r>
              <a:rPr lang="es-PE" sz="1600" b="0" dirty="0" smtClean="0">
                <a:solidFill>
                  <a:schemeClr val="tx1">
                    <a:lumMod val="65000"/>
                    <a:lumOff val="35000"/>
                  </a:schemeClr>
                </a:solidFill>
                <a:latin typeface="Arial"/>
                <a:cs typeface="Arial"/>
              </a:rPr>
              <a:t>vidas, persona </a:t>
            </a:r>
            <a:r>
              <a:rPr lang="es-PE" sz="1600" b="0" dirty="0">
                <a:solidFill>
                  <a:schemeClr val="tx1">
                    <a:lumMod val="65000"/>
                    <a:lumOff val="35000"/>
                  </a:schemeClr>
                </a:solidFill>
                <a:latin typeface="Arial"/>
                <a:cs typeface="Arial"/>
              </a:rPr>
              <a:t>a persona, </a:t>
            </a:r>
            <a:r>
              <a:rPr lang="es-PE" sz="1600" b="0" dirty="0" smtClean="0">
                <a:solidFill>
                  <a:schemeClr val="tx1">
                    <a:lumMod val="65000"/>
                    <a:lumOff val="35000"/>
                  </a:schemeClr>
                </a:solidFill>
                <a:latin typeface="Arial"/>
                <a:cs typeface="Arial"/>
              </a:rPr>
              <a:t>fomentando un </a:t>
            </a:r>
            <a:r>
              <a:rPr lang="es-PE" sz="1600" b="0" dirty="0">
                <a:solidFill>
                  <a:schemeClr val="tx1">
                    <a:lumMod val="65000"/>
                    <a:lumOff val="35000"/>
                  </a:schemeClr>
                </a:solidFill>
                <a:latin typeface="Arial"/>
                <a:cs typeface="Arial"/>
              </a:rPr>
              <a:t>estilo de vida más activo </a:t>
            </a:r>
            <a:r>
              <a:rPr lang="es-PE" sz="1600" b="0" dirty="0" smtClean="0">
                <a:solidFill>
                  <a:schemeClr val="tx1">
                    <a:lumMod val="65000"/>
                    <a:lumOff val="35000"/>
                  </a:schemeClr>
                </a:solidFill>
                <a:latin typeface="Arial"/>
                <a:cs typeface="Arial"/>
              </a:rPr>
              <a:t>y saludable.</a:t>
            </a:r>
          </a:p>
          <a:p>
            <a:pPr marL="285750" indent="-285750">
              <a:lnSpc>
                <a:spcPct val="110000"/>
              </a:lnSpc>
              <a:buFont typeface="Arial" pitchFamily="34" charset="0"/>
              <a:buChar char="•"/>
            </a:pPr>
            <a:endParaRPr lang="es-PE" sz="1600" b="0" dirty="0" smtClean="0">
              <a:solidFill>
                <a:schemeClr val="tx1">
                  <a:lumMod val="65000"/>
                  <a:lumOff val="35000"/>
                </a:schemeClr>
              </a:solidFill>
              <a:latin typeface="Arial"/>
              <a:cs typeface="Arial"/>
            </a:endParaRPr>
          </a:p>
          <a:p>
            <a:pPr marL="285750" indent="-285750">
              <a:lnSpc>
                <a:spcPct val="110000"/>
              </a:lnSpc>
              <a:buFont typeface="Arial" pitchFamily="34" charset="0"/>
              <a:buChar char="•"/>
            </a:pPr>
            <a:r>
              <a:rPr lang="es-ES" sz="1600" b="0" dirty="0" smtClean="0">
                <a:solidFill>
                  <a:schemeClr val="tx1">
                    <a:lumMod val="65000"/>
                    <a:lumOff val="35000"/>
                  </a:schemeClr>
                </a:solidFill>
                <a:latin typeface="Arial"/>
                <a:cs typeface="Arial"/>
              </a:rPr>
              <a:t>Hoy </a:t>
            </a:r>
            <a:r>
              <a:rPr lang="es-ES" sz="1600" b="0" dirty="0">
                <a:solidFill>
                  <a:schemeClr val="tx1">
                    <a:lumMod val="65000"/>
                    <a:lumOff val="35000"/>
                  </a:schemeClr>
                </a:solidFill>
                <a:latin typeface="Arial"/>
                <a:cs typeface="Arial"/>
              </a:rPr>
              <a:t>en </a:t>
            </a:r>
            <a:r>
              <a:rPr lang="es-ES" sz="1600" b="0" dirty="0" smtClean="0">
                <a:solidFill>
                  <a:schemeClr val="tx1">
                    <a:lumMod val="65000"/>
                    <a:lumOff val="35000"/>
                  </a:schemeClr>
                </a:solidFill>
                <a:latin typeface="Arial"/>
                <a:cs typeface="Arial"/>
              </a:rPr>
              <a:t>día Herbalife es una empresa de renombre mundial, gracias a los productos de nutrición y a la oportunidad de negocio independiente.</a:t>
            </a:r>
            <a:endParaRPr lang="es-AR" sz="1600" b="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88278322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ELIMDATA01\Equipo Regional SAM-CAM\Cristina\Imagenes Pitchbook\mapa-ofici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89" y="2262733"/>
            <a:ext cx="5762779" cy="39025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2"/>
          <p:cNvSpPr/>
          <p:nvPr/>
        </p:nvSpPr>
        <p:spPr>
          <a:xfrm>
            <a:off x="5940152" y="1196752"/>
            <a:ext cx="2808312" cy="4869026"/>
          </a:xfrm>
          <a:prstGeom prst="rect">
            <a:avLst/>
          </a:prstGeom>
        </p:spPr>
        <p:txBody>
          <a:bodyPr wrap="square">
            <a:spAutoFit/>
          </a:bodyPr>
          <a:lstStyle/>
          <a:p>
            <a:pPr marL="342900" indent="-342900">
              <a:buFont typeface="Arial" pitchFamily="34" charset="0"/>
              <a:buChar char="•"/>
            </a:pPr>
            <a:r>
              <a:rPr lang="es-PE" sz="1600" b="0" dirty="0">
                <a:solidFill>
                  <a:schemeClr val="tx1">
                    <a:lumMod val="65000"/>
                    <a:lumOff val="35000"/>
                  </a:schemeClr>
                </a:solidFill>
                <a:latin typeface="Arial"/>
                <a:cs typeface="Arial"/>
              </a:rPr>
              <a:t>Más de 30 años de operaciones</a:t>
            </a:r>
            <a:r>
              <a:rPr lang="es-PE" sz="1600" b="0" dirty="0" smtClean="0">
                <a:solidFill>
                  <a:schemeClr val="tx1">
                    <a:lumMod val="65000"/>
                    <a:lumOff val="35000"/>
                  </a:schemeClr>
                </a:solidFill>
                <a:latin typeface="Arial"/>
                <a:cs typeface="Arial"/>
              </a:rPr>
              <a:t>.</a:t>
            </a:r>
          </a:p>
          <a:p>
            <a:pPr marL="342900" indent="-342900">
              <a:lnSpc>
                <a:spcPct val="60000"/>
              </a:lnSpc>
              <a:buFont typeface="Arial" pitchFamily="34" charset="0"/>
              <a:buChar char="•"/>
            </a:pPr>
            <a:endParaRPr lang="es-PE" sz="1600" b="0" dirty="0">
              <a:solidFill>
                <a:schemeClr val="tx1">
                  <a:lumMod val="65000"/>
                  <a:lumOff val="35000"/>
                </a:schemeClr>
              </a:solidFill>
              <a:latin typeface="Arial"/>
              <a:cs typeface="Arial"/>
            </a:endParaRPr>
          </a:p>
          <a:p>
            <a:pPr marL="342900" indent="-342900">
              <a:buFont typeface="Arial" pitchFamily="34" charset="0"/>
              <a:buChar char="•"/>
            </a:pPr>
            <a:r>
              <a:rPr lang="es-PE" sz="1600" b="0" dirty="0" smtClean="0">
                <a:solidFill>
                  <a:schemeClr val="tx1">
                    <a:lumMod val="65000"/>
                    <a:lumOff val="35000"/>
                  </a:schemeClr>
                </a:solidFill>
                <a:latin typeface="Arial"/>
                <a:cs typeface="Arial"/>
              </a:rPr>
              <a:t>Productos </a:t>
            </a:r>
            <a:r>
              <a:rPr lang="es-PE" sz="1600" b="0" dirty="0">
                <a:solidFill>
                  <a:schemeClr val="tx1">
                    <a:lumMod val="65000"/>
                    <a:lumOff val="35000"/>
                  </a:schemeClr>
                </a:solidFill>
                <a:latin typeface="Arial"/>
                <a:cs typeface="Arial"/>
              </a:rPr>
              <a:t>de nutrición interna y externa avalados por la ciencia y con los más </a:t>
            </a:r>
            <a:r>
              <a:rPr lang="es-PE" sz="1600" b="0" dirty="0" smtClean="0">
                <a:solidFill>
                  <a:schemeClr val="tx1">
                    <a:lumMod val="65000"/>
                    <a:lumOff val="35000"/>
                  </a:schemeClr>
                </a:solidFill>
                <a:latin typeface="Arial"/>
                <a:cs typeface="Arial"/>
              </a:rPr>
              <a:t>altos estándares </a:t>
            </a:r>
            <a:r>
              <a:rPr lang="es-PE" sz="1600" b="0" dirty="0">
                <a:solidFill>
                  <a:schemeClr val="tx1">
                    <a:lumMod val="65000"/>
                    <a:lumOff val="35000"/>
                  </a:schemeClr>
                </a:solidFill>
                <a:latin typeface="Arial"/>
                <a:cs typeface="Arial"/>
              </a:rPr>
              <a:t>de fabricación del mundo</a:t>
            </a:r>
            <a:r>
              <a:rPr lang="es-PE" sz="1600" b="0" dirty="0" smtClean="0">
                <a:solidFill>
                  <a:schemeClr val="tx1">
                    <a:lumMod val="65000"/>
                    <a:lumOff val="35000"/>
                  </a:schemeClr>
                </a:solidFill>
                <a:latin typeface="Arial"/>
                <a:cs typeface="Arial"/>
              </a:rPr>
              <a:t>.</a:t>
            </a:r>
          </a:p>
          <a:p>
            <a:pPr marL="342900" indent="-342900">
              <a:lnSpc>
                <a:spcPct val="60000"/>
              </a:lnSpc>
              <a:buFont typeface="Arial" pitchFamily="34" charset="0"/>
              <a:buChar char="•"/>
            </a:pPr>
            <a:endParaRPr lang="es-PE" sz="1600" b="0" dirty="0">
              <a:solidFill>
                <a:schemeClr val="tx1">
                  <a:lumMod val="65000"/>
                  <a:lumOff val="35000"/>
                </a:schemeClr>
              </a:solidFill>
              <a:latin typeface="Arial"/>
              <a:cs typeface="Arial"/>
            </a:endParaRPr>
          </a:p>
          <a:p>
            <a:pPr marL="342900" indent="-342900">
              <a:buFont typeface="Arial" pitchFamily="34" charset="0"/>
              <a:buChar char="•"/>
            </a:pPr>
            <a:r>
              <a:rPr lang="es-PE" sz="1600" b="0" dirty="0" smtClean="0">
                <a:solidFill>
                  <a:schemeClr val="tx1">
                    <a:lumMod val="65000"/>
                    <a:lumOff val="35000"/>
                  </a:schemeClr>
                </a:solidFill>
                <a:latin typeface="Arial"/>
                <a:cs typeface="Arial"/>
              </a:rPr>
              <a:t>Modernos </a:t>
            </a:r>
            <a:r>
              <a:rPr lang="es-PE" sz="1600" b="0" dirty="0">
                <a:solidFill>
                  <a:schemeClr val="tx1">
                    <a:lumMod val="65000"/>
                    <a:lumOff val="35000"/>
                  </a:schemeClr>
                </a:solidFill>
                <a:latin typeface="Arial"/>
                <a:cs typeface="Arial"/>
              </a:rPr>
              <a:t>Centros de Distribución</a:t>
            </a:r>
            <a:r>
              <a:rPr lang="es-PE" sz="1600" b="0" dirty="0" smtClean="0">
                <a:solidFill>
                  <a:schemeClr val="tx1">
                    <a:lumMod val="65000"/>
                    <a:lumOff val="35000"/>
                  </a:schemeClr>
                </a:solidFill>
                <a:latin typeface="Arial"/>
                <a:cs typeface="Arial"/>
              </a:rPr>
              <a:t>.</a:t>
            </a:r>
          </a:p>
          <a:p>
            <a:pPr marL="342900" indent="-342900">
              <a:lnSpc>
                <a:spcPct val="60000"/>
              </a:lnSpc>
              <a:buFont typeface="Arial" pitchFamily="34" charset="0"/>
              <a:buChar char="•"/>
            </a:pPr>
            <a:endParaRPr lang="es-PE" sz="1600" b="0" dirty="0">
              <a:solidFill>
                <a:schemeClr val="tx1">
                  <a:lumMod val="65000"/>
                  <a:lumOff val="35000"/>
                </a:schemeClr>
              </a:solidFill>
              <a:latin typeface="Arial"/>
              <a:cs typeface="Arial"/>
            </a:endParaRPr>
          </a:p>
          <a:p>
            <a:pPr marL="342900" indent="-342900">
              <a:buFont typeface="Arial" pitchFamily="34" charset="0"/>
              <a:buChar char="•"/>
            </a:pPr>
            <a:r>
              <a:rPr lang="es-PE" sz="1600" b="0" dirty="0">
                <a:solidFill>
                  <a:schemeClr val="tx1">
                    <a:lumMod val="65000"/>
                    <a:lumOff val="35000"/>
                  </a:schemeClr>
                </a:solidFill>
                <a:latin typeface="Arial"/>
                <a:cs typeface="Arial"/>
              </a:rPr>
              <a:t>C</a:t>
            </a:r>
            <a:r>
              <a:rPr lang="es-PE" sz="1600" b="0" dirty="0" smtClean="0">
                <a:solidFill>
                  <a:schemeClr val="tx1">
                    <a:lumMod val="65000"/>
                    <a:lumOff val="35000"/>
                  </a:schemeClr>
                </a:solidFill>
                <a:latin typeface="Arial"/>
                <a:cs typeface="Arial"/>
              </a:rPr>
              <a:t>otiza </a:t>
            </a:r>
            <a:r>
              <a:rPr lang="es-PE" sz="1600" b="0" dirty="0">
                <a:solidFill>
                  <a:schemeClr val="tx1">
                    <a:lumMod val="65000"/>
                    <a:lumOff val="35000"/>
                  </a:schemeClr>
                </a:solidFill>
                <a:latin typeface="Arial"/>
                <a:cs typeface="Arial"/>
              </a:rPr>
              <a:t>en la Bolsa de Valores de Nueva York</a:t>
            </a:r>
            <a:r>
              <a:rPr lang="es-PE" sz="1600" b="0" dirty="0" smtClean="0">
                <a:solidFill>
                  <a:schemeClr val="tx1">
                    <a:lumMod val="65000"/>
                    <a:lumOff val="35000"/>
                  </a:schemeClr>
                </a:solidFill>
                <a:latin typeface="Arial"/>
                <a:cs typeface="Arial"/>
              </a:rPr>
              <a:t>.</a:t>
            </a:r>
          </a:p>
          <a:p>
            <a:pPr marL="342900" indent="-342900">
              <a:lnSpc>
                <a:spcPct val="60000"/>
              </a:lnSpc>
              <a:buFont typeface="Arial" pitchFamily="34" charset="0"/>
              <a:buChar char="•"/>
            </a:pPr>
            <a:endParaRPr lang="es-PE" sz="1600" b="0" dirty="0">
              <a:solidFill>
                <a:schemeClr val="tx1">
                  <a:lumMod val="65000"/>
                  <a:lumOff val="35000"/>
                </a:schemeClr>
              </a:solidFill>
              <a:latin typeface="Arial"/>
              <a:cs typeface="Arial"/>
            </a:endParaRPr>
          </a:p>
          <a:p>
            <a:pPr marL="342900" indent="-342900">
              <a:buFont typeface="Arial" pitchFamily="34" charset="0"/>
              <a:buChar char="•"/>
            </a:pPr>
            <a:r>
              <a:rPr lang="es-PE" sz="1600" b="0" dirty="0" smtClean="0">
                <a:solidFill>
                  <a:schemeClr val="tx1">
                    <a:lumMod val="65000"/>
                    <a:lumOff val="35000"/>
                  </a:schemeClr>
                </a:solidFill>
                <a:latin typeface="Arial"/>
                <a:cs typeface="Arial"/>
              </a:rPr>
              <a:t>Empresa </a:t>
            </a:r>
            <a:r>
              <a:rPr lang="es-PE" sz="1600" b="0" dirty="0">
                <a:solidFill>
                  <a:schemeClr val="tx1">
                    <a:lumMod val="65000"/>
                    <a:lumOff val="35000"/>
                  </a:schemeClr>
                </a:solidFill>
                <a:latin typeface="Arial"/>
                <a:cs typeface="Arial"/>
              </a:rPr>
              <a:t>afiliada </a:t>
            </a:r>
            <a:r>
              <a:rPr lang="es-PE" sz="1600" b="0" dirty="0" smtClean="0">
                <a:solidFill>
                  <a:schemeClr val="tx1">
                    <a:lumMod val="65000"/>
                    <a:lumOff val="35000"/>
                  </a:schemeClr>
                </a:solidFill>
                <a:latin typeface="Arial"/>
                <a:cs typeface="Arial"/>
              </a:rPr>
              <a:t>a alrededor </a:t>
            </a:r>
            <a:r>
              <a:rPr lang="es-PE" sz="1600" b="0" dirty="0">
                <a:solidFill>
                  <a:schemeClr val="tx1">
                    <a:lumMod val="65000"/>
                    <a:lumOff val="35000"/>
                  </a:schemeClr>
                </a:solidFill>
                <a:latin typeface="Arial"/>
                <a:cs typeface="Arial"/>
              </a:rPr>
              <a:t>de 40 asociaciones de venta directa y nutrición </a:t>
            </a:r>
            <a:r>
              <a:rPr lang="es-PE" sz="1600" b="0" dirty="0" smtClean="0">
                <a:solidFill>
                  <a:schemeClr val="tx1">
                    <a:lumMod val="65000"/>
                    <a:lumOff val="35000"/>
                  </a:schemeClr>
                </a:solidFill>
                <a:latin typeface="Arial"/>
                <a:cs typeface="Arial"/>
              </a:rPr>
              <a:t>en el </a:t>
            </a:r>
            <a:r>
              <a:rPr lang="es-PE" sz="1600" b="0" dirty="0">
                <a:solidFill>
                  <a:schemeClr val="tx1">
                    <a:lumMod val="65000"/>
                    <a:lumOff val="35000"/>
                  </a:schemeClr>
                </a:solidFill>
                <a:latin typeface="Arial"/>
                <a:cs typeface="Arial"/>
              </a:rPr>
              <a:t>mundo</a:t>
            </a:r>
            <a:r>
              <a:rPr lang="es-PE" sz="1600" b="0" dirty="0" smtClean="0">
                <a:solidFill>
                  <a:schemeClr val="tx1">
                    <a:lumMod val="65000"/>
                    <a:lumOff val="35000"/>
                  </a:schemeClr>
                </a:solidFill>
                <a:latin typeface="Arial"/>
                <a:cs typeface="Arial"/>
              </a:rPr>
              <a:t>.</a:t>
            </a:r>
            <a:endParaRPr lang="es-PE" sz="1600" b="0" dirty="0">
              <a:solidFill>
                <a:schemeClr val="tx1">
                  <a:lumMod val="65000"/>
                  <a:lumOff val="35000"/>
                </a:schemeClr>
              </a:solidFill>
              <a:latin typeface="Arial"/>
              <a:cs typeface="Arial"/>
            </a:endParaRPr>
          </a:p>
        </p:txBody>
      </p:sp>
      <p:grpSp>
        <p:nvGrpSpPr>
          <p:cNvPr id="10" name="Agrupar 9"/>
          <p:cNvGrpSpPr/>
          <p:nvPr/>
        </p:nvGrpSpPr>
        <p:grpSpPr>
          <a:xfrm>
            <a:off x="-108520" y="1268760"/>
            <a:ext cx="5328592" cy="1512168"/>
            <a:chOff x="-108520" y="1268760"/>
            <a:chExt cx="5328592" cy="1512168"/>
          </a:xfrm>
        </p:grpSpPr>
        <p:pic>
          <p:nvPicPr>
            <p:cNvPr id="11" name="Imagen 10"/>
            <p:cNvPicPr>
              <a:picLocks noChangeAspect="1"/>
            </p:cNvPicPr>
            <p:nvPr/>
          </p:nvPicPr>
          <p:blipFill>
            <a:blip r:embed="rId3"/>
            <a:stretch>
              <a:fillRect/>
            </a:stretch>
          </p:blipFill>
          <p:spPr>
            <a:xfrm>
              <a:off x="-16892" y="1268760"/>
              <a:ext cx="5236964" cy="1512168"/>
            </a:xfrm>
            <a:prstGeom prst="rect">
              <a:avLst/>
            </a:prstGeom>
          </p:spPr>
        </p:pic>
        <p:sp>
          <p:nvSpPr>
            <p:cNvPr id="12" name="TextBox 6"/>
            <p:cNvSpPr txBox="1"/>
            <p:nvPr/>
          </p:nvSpPr>
          <p:spPr>
            <a:xfrm>
              <a:off x="-108520" y="1268760"/>
              <a:ext cx="5184576" cy="954107"/>
            </a:xfrm>
            <a:prstGeom prst="rect">
              <a:avLst/>
            </a:prstGeom>
            <a:noFill/>
          </p:spPr>
          <p:txBody>
            <a:bodyPr wrap="square" rtlCol="0">
              <a:spAutoFit/>
            </a:bodyPr>
            <a:lstStyle/>
            <a:p>
              <a:pPr algn="ctr"/>
              <a:r>
                <a:rPr lang="es-PE" sz="2800" b="0" dirty="0" smtClean="0">
                  <a:solidFill>
                    <a:srgbClr val="FFFFFF"/>
                  </a:solidFill>
                  <a:latin typeface="Arial Narrow Bold"/>
                  <a:cs typeface="Arial Narrow Bold"/>
                </a:rPr>
                <a:t>¡MEJORANDO LA VIDA DE LAS PERSONAS!</a:t>
              </a:r>
              <a:endParaRPr lang="es-PE" sz="2800" b="0" dirty="0">
                <a:solidFill>
                  <a:srgbClr val="FFFFFF"/>
                </a:solidFill>
                <a:latin typeface="Arial Narrow Bold"/>
                <a:cs typeface="Arial Narrow Bold"/>
              </a:endParaRPr>
            </a:p>
          </p:txBody>
        </p:sp>
      </p:grpSp>
      <p:sp>
        <p:nvSpPr>
          <p:cNvPr id="13" name="Rectangle 1"/>
          <p:cNvSpPr/>
          <p:nvPr/>
        </p:nvSpPr>
        <p:spPr>
          <a:xfrm>
            <a:off x="1115616" y="188640"/>
            <a:ext cx="7632848"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PRESENCIA EN MÁS DE 90 PAÍSES</a:t>
            </a:r>
            <a:endParaRPr lang="es-PE" sz="4000" b="0" dirty="0">
              <a:solidFill>
                <a:schemeClr val="tx1">
                  <a:lumMod val="65000"/>
                  <a:lumOff val="35000"/>
                </a:schemeClr>
              </a:solidFill>
              <a:latin typeface="Arial Narrow"/>
              <a:cs typeface="Arial Narrow"/>
            </a:endParaRPr>
          </a:p>
        </p:txBody>
      </p:sp>
      <p:sp>
        <p:nvSpPr>
          <p:cNvPr id="14" name="Rectángulo 13"/>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5</a:t>
            </a:r>
            <a:endParaRPr lang="es-ES" sz="1100" b="0" dirty="0">
              <a:solidFill>
                <a:schemeClr val="bg1"/>
              </a:solidFill>
              <a:latin typeface="Arial"/>
              <a:cs typeface="Arial"/>
            </a:endParaRPr>
          </a:p>
        </p:txBody>
      </p:sp>
    </p:spTree>
    <p:extLst>
      <p:ext uri="{BB962C8B-B14F-4D97-AF65-F5344CB8AC3E}">
        <p14:creationId xmlns:p14="http://schemas.microsoft.com/office/powerpoint/2010/main" val="1182819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11560" y="1360512"/>
            <a:ext cx="3175000" cy="4876800"/>
          </a:xfrm>
          <a:prstGeom prst="rect">
            <a:avLst/>
          </a:prstGeom>
        </p:spPr>
      </p:pic>
      <p:sp>
        <p:nvSpPr>
          <p:cNvPr id="7" name="Rectangle 3"/>
          <p:cNvSpPr/>
          <p:nvPr/>
        </p:nvSpPr>
        <p:spPr>
          <a:xfrm>
            <a:off x="4066059" y="1628800"/>
            <a:ext cx="4610397" cy="3023905"/>
          </a:xfrm>
          <a:prstGeom prst="rect">
            <a:avLst/>
          </a:prstGeom>
        </p:spPr>
        <p:txBody>
          <a:bodyPr wrap="square">
            <a:spAutoFit/>
          </a:bodyPr>
          <a:lstStyle/>
          <a:p>
            <a:pPr marL="342900" indent="-342900">
              <a:lnSpc>
                <a:spcPct val="110000"/>
              </a:lnSpc>
              <a:buFont typeface="Arial" pitchFamily="34" charset="0"/>
              <a:buChar char="•"/>
            </a:pPr>
            <a:r>
              <a:rPr lang="es-PE" sz="1800" b="0" dirty="0" smtClean="0">
                <a:solidFill>
                  <a:schemeClr val="tx1">
                    <a:lumMod val="65000"/>
                    <a:lumOff val="35000"/>
                  </a:schemeClr>
                </a:solidFill>
                <a:latin typeface="Arial"/>
                <a:cs typeface="Arial"/>
              </a:rPr>
              <a:t>Michael </a:t>
            </a:r>
            <a:r>
              <a:rPr lang="es-PE" sz="1800" b="0" dirty="0">
                <a:solidFill>
                  <a:schemeClr val="tx1">
                    <a:lumMod val="65000"/>
                    <a:lumOff val="35000"/>
                  </a:schemeClr>
                </a:solidFill>
                <a:latin typeface="Arial"/>
                <a:cs typeface="Arial"/>
              </a:rPr>
              <a:t>O. </a:t>
            </a:r>
            <a:r>
              <a:rPr lang="es-PE" sz="1800" b="0" dirty="0" smtClean="0">
                <a:solidFill>
                  <a:schemeClr val="tx1">
                    <a:lumMod val="65000"/>
                    <a:lumOff val="35000"/>
                  </a:schemeClr>
                </a:solidFill>
                <a:latin typeface="Arial"/>
                <a:cs typeface="Arial"/>
              </a:rPr>
              <a:t>Johnson guía </a:t>
            </a:r>
            <a:r>
              <a:rPr lang="es-PE" sz="1800" b="0" dirty="0">
                <a:solidFill>
                  <a:schemeClr val="tx1">
                    <a:lumMod val="65000"/>
                    <a:lumOff val="35000"/>
                  </a:schemeClr>
                </a:solidFill>
                <a:latin typeface="Arial"/>
                <a:cs typeface="Arial"/>
              </a:rPr>
              <a:t>las operaciones de </a:t>
            </a:r>
            <a:r>
              <a:rPr lang="es-PE" sz="1800" b="0" dirty="0" smtClean="0">
                <a:solidFill>
                  <a:schemeClr val="tx1">
                    <a:lumMod val="65000"/>
                    <a:lumOff val="35000"/>
                  </a:schemeClr>
                </a:solidFill>
                <a:latin typeface="Arial"/>
                <a:cs typeface="Arial"/>
              </a:rPr>
              <a:t>Herbalife en </a:t>
            </a:r>
            <a:r>
              <a:rPr lang="es-PE" sz="1800" b="0" dirty="0">
                <a:solidFill>
                  <a:schemeClr val="tx1">
                    <a:lumMod val="65000"/>
                    <a:lumOff val="35000"/>
                  </a:schemeClr>
                </a:solidFill>
                <a:latin typeface="Arial"/>
                <a:cs typeface="Arial"/>
              </a:rPr>
              <a:t>el </a:t>
            </a:r>
            <a:r>
              <a:rPr lang="es-PE" sz="1800" b="0" dirty="0" smtClean="0">
                <a:solidFill>
                  <a:schemeClr val="tx1">
                    <a:lumMod val="65000"/>
                    <a:lumOff val="35000"/>
                  </a:schemeClr>
                </a:solidFill>
                <a:latin typeface="Arial"/>
                <a:cs typeface="Arial"/>
              </a:rPr>
              <a:t>mundo desde 2003.</a:t>
            </a:r>
          </a:p>
          <a:p>
            <a:pPr marL="342900" indent="-342900">
              <a:lnSpc>
                <a:spcPct val="60000"/>
              </a:lnSpc>
              <a:buFont typeface="Arial" pitchFamily="34" charset="0"/>
              <a:buChar char="•"/>
            </a:pPr>
            <a:endParaRPr lang="es-PE" sz="1800" b="0" dirty="0" smtClean="0">
              <a:solidFill>
                <a:schemeClr val="tx1">
                  <a:lumMod val="65000"/>
                  <a:lumOff val="35000"/>
                </a:schemeClr>
              </a:solidFill>
              <a:latin typeface="Arial"/>
              <a:cs typeface="Arial"/>
            </a:endParaRPr>
          </a:p>
          <a:p>
            <a:pPr marL="342900" indent="-342900">
              <a:lnSpc>
                <a:spcPct val="110000"/>
              </a:lnSpc>
              <a:buFont typeface="Arial" pitchFamily="34" charset="0"/>
              <a:buChar char="•"/>
            </a:pPr>
            <a:r>
              <a:rPr lang="es-ES_tradnl" sz="1800" b="0" dirty="0">
                <a:solidFill>
                  <a:schemeClr val="tx1">
                    <a:lumMod val="65000"/>
                    <a:lumOff val="35000"/>
                  </a:schemeClr>
                </a:solidFill>
                <a:latin typeface="Arial"/>
                <a:cs typeface="Arial"/>
              </a:rPr>
              <a:t>Ex Presidente de </a:t>
            </a:r>
            <a:r>
              <a:rPr lang="en-US" sz="1800" b="0" dirty="0">
                <a:solidFill>
                  <a:schemeClr val="tx1">
                    <a:lumMod val="65000"/>
                    <a:lumOff val="35000"/>
                  </a:schemeClr>
                </a:solidFill>
                <a:latin typeface="Arial"/>
                <a:cs typeface="Arial"/>
              </a:rPr>
              <a:t>Walt </a:t>
            </a:r>
            <a:r>
              <a:rPr lang="en-US" sz="1800" b="0" dirty="0" smtClean="0">
                <a:solidFill>
                  <a:schemeClr val="tx1">
                    <a:lumMod val="65000"/>
                    <a:lumOff val="35000"/>
                  </a:schemeClr>
                </a:solidFill>
                <a:latin typeface="Arial"/>
                <a:cs typeface="Arial"/>
              </a:rPr>
              <a:t>Disney.</a:t>
            </a:r>
          </a:p>
          <a:p>
            <a:pPr marL="342900" indent="-342900">
              <a:lnSpc>
                <a:spcPct val="60000"/>
              </a:lnSpc>
              <a:buFont typeface="Arial" pitchFamily="34" charset="0"/>
              <a:buChar char="•"/>
            </a:pPr>
            <a:endParaRPr lang="en-US" sz="1800" b="0" dirty="0">
              <a:solidFill>
                <a:schemeClr val="tx1">
                  <a:lumMod val="65000"/>
                  <a:lumOff val="35000"/>
                </a:schemeClr>
              </a:solidFill>
              <a:latin typeface="Arial"/>
              <a:cs typeface="Arial"/>
            </a:endParaRPr>
          </a:p>
          <a:p>
            <a:pPr marL="342900" indent="-342900">
              <a:lnSpc>
                <a:spcPct val="110000"/>
              </a:lnSpc>
              <a:buFont typeface="Arial" pitchFamily="34" charset="0"/>
              <a:buChar char="•"/>
            </a:pPr>
            <a:r>
              <a:rPr lang="es-ES_tradnl" sz="1800" b="0" dirty="0">
                <a:solidFill>
                  <a:schemeClr val="tx1">
                    <a:lumMod val="65000"/>
                    <a:lumOff val="35000"/>
                  </a:schemeClr>
                </a:solidFill>
                <a:latin typeface="Arial"/>
                <a:cs typeface="Arial"/>
              </a:rPr>
              <a:t>Destacado </a:t>
            </a:r>
            <a:r>
              <a:rPr lang="es-ES_tradnl" sz="1800" b="0" dirty="0" smtClean="0">
                <a:solidFill>
                  <a:schemeClr val="tx1">
                    <a:lumMod val="65000"/>
                    <a:lumOff val="35000"/>
                  </a:schemeClr>
                </a:solidFill>
                <a:latin typeface="Arial"/>
                <a:cs typeface="Arial"/>
              </a:rPr>
              <a:t>Triatleta.</a:t>
            </a:r>
          </a:p>
          <a:p>
            <a:pPr marL="342900" indent="-342900">
              <a:lnSpc>
                <a:spcPct val="60000"/>
              </a:lnSpc>
              <a:buFont typeface="Arial" pitchFamily="34" charset="0"/>
              <a:buChar char="•"/>
            </a:pPr>
            <a:endParaRPr lang="es-PE" sz="1800" b="0" dirty="0" smtClean="0">
              <a:solidFill>
                <a:schemeClr val="tx1">
                  <a:lumMod val="65000"/>
                  <a:lumOff val="35000"/>
                </a:schemeClr>
              </a:solidFill>
              <a:latin typeface="Arial"/>
              <a:cs typeface="Arial"/>
            </a:endParaRPr>
          </a:p>
          <a:p>
            <a:pPr marL="342900" indent="-342900">
              <a:lnSpc>
                <a:spcPct val="110000"/>
              </a:lnSpc>
              <a:buFont typeface="Arial" pitchFamily="34" charset="0"/>
              <a:buChar char="•"/>
            </a:pPr>
            <a:r>
              <a:rPr lang="es-PE" sz="1800" b="0" dirty="0" smtClean="0">
                <a:solidFill>
                  <a:schemeClr val="tx1">
                    <a:lumMod val="65000"/>
                    <a:lumOff val="35000"/>
                  </a:schemeClr>
                </a:solidFill>
                <a:latin typeface="Arial"/>
                <a:cs typeface="Arial"/>
              </a:rPr>
              <a:t>Bajo </a:t>
            </a:r>
            <a:r>
              <a:rPr lang="es-PE" sz="1800" b="0" dirty="0">
                <a:solidFill>
                  <a:schemeClr val="tx1">
                    <a:lumMod val="65000"/>
                    <a:lumOff val="35000"/>
                  </a:schemeClr>
                </a:solidFill>
                <a:latin typeface="Arial"/>
                <a:cs typeface="Arial"/>
              </a:rPr>
              <a:t>su gestión, </a:t>
            </a:r>
            <a:r>
              <a:rPr lang="es-PE" sz="1800" b="0" dirty="0" smtClean="0">
                <a:solidFill>
                  <a:schemeClr val="tx1">
                    <a:lumMod val="65000"/>
                    <a:lumOff val="35000"/>
                  </a:schemeClr>
                </a:solidFill>
                <a:latin typeface="Arial"/>
                <a:cs typeface="Arial"/>
              </a:rPr>
              <a:t>se ha </a:t>
            </a:r>
            <a:r>
              <a:rPr lang="es-PE" sz="1800" b="0" dirty="0">
                <a:solidFill>
                  <a:schemeClr val="tx1">
                    <a:lumMod val="65000"/>
                    <a:lumOff val="35000"/>
                  </a:schemeClr>
                </a:solidFill>
                <a:latin typeface="Arial"/>
                <a:cs typeface="Arial"/>
              </a:rPr>
              <a:t>registrado </a:t>
            </a:r>
            <a:r>
              <a:rPr lang="es-PE" sz="1800" b="0" dirty="0" smtClean="0">
                <a:solidFill>
                  <a:schemeClr val="tx1">
                    <a:lumMod val="65000"/>
                    <a:lumOff val="35000"/>
                  </a:schemeClr>
                </a:solidFill>
                <a:latin typeface="Arial"/>
                <a:cs typeface="Arial"/>
              </a:rPr>
              <a:t>el </a:t>
            </a:r>
            <a:r>
              <a:rPr lang="es-PE" sz="1800" b="0" dirty="0">
                <a:solidFill>
                  <a:schemeClr val="tx1">
                    <a:lumMod val="65000"/>
                    <a:lumOff val="35000"/>
                  </a:schemeClr>
                </a:solidFill>
                <a:latin typeface="Arial"/>
                <a:cs typeface="Arial"/>
              </a:rPr>
              <a:t>mayor </a:t>
            </a:r>
            <a:r>
              <a:rPr lang="es-PE" sz="1800" b="0" dirty="0" smtClean="0">
                <a:solidFill>
                  <a:schemeClr val="tx1">
                    <a:lumMod val="65000"/>
                    <a:lumOff val="35000"/>
                  </a:schemeClr>
                </a:solidFill>
                <a:latin typeface="Arial"/>
                <a:cs typeface="Arial"/>
              </a:rPr>
              <a:t>crecimiento en la historia de la compañía.</a:t>
            </a:r>
          </a:p>
        </p:txBody>
      </p:sp>
      <p:sp>
        <p:nvSpPr>
          <p:cNvPr id="8" name="Rectangle 4"/>
          <p:cNvSpPr/>
          <p:nvPr/>
        </p:nvSpPr>
        <p:spPr>
          <a:xfrm>
            <a:off x="609676" y="5477073"/>
            <a:ext cx="3168352" cy="630942"/>
          </a:xfrm>
          <a:prstGeom prst="rect">
            <a:avLst/>
          </a:prstGeom>
          <a:noFill/>
        </p:spPr>
        <p:txBody>
          <a:bodyPr wrap="square">
            <a:spAutoFit/>
          </a:bodyPr>
          <a:lstStyle/>
          <a:p>
            <a:pPr algn="ctr"/>
            <a:r>
              <a:rPr lang="es-PE" sz="1300" dirty="0" smtClean="0">
                <a:solidFill>
                  <a:schemeClr val="bg1"/>
                </a:solidFill>
                <a:latin typeface="Arial"/>
                <a:cs typeface="Arial"/>
              </a:rPr>
              <a:t>Michael O. Johnson</a:t>
            </a:r>
          </a:p>
          <a:p>
            <a:pPr algn="ctr"/>
            <a:r>
              <a:rPr lang="es-PE" sz="1100" b="0" dirty="0" smtClean="0">
                <a:solidFill>
                  <a:schemeClr val="bg1"/>
                </a:solidFill>
                <a:latin typeface="Arial"/>
                <a:cs typeface="Arial"/>
              </a:rPr>
              <a:t>Presidente del Consejo de Administración y Director Ejecutivo de Herbalife</a:t>
            </a:r>
            <a:endParaRPr lang="es-PE" sz="1100" b="0" dirty="0">
              <a:solidFill>
                <a:schemeClr val="bg1"/>
              </a:solidFill>
              <a:latin typeface="Arial"/>
              <a:cs typeface="Arial"/>
            </a:endParaRPr>
          </a:p>
        </p:txBody>
      </p:sp>
      <p:sp>
        <p:nvSpPr>
          <p:cNvPr id="9" name="Rectangle 1"/>
          <p:cNvSpPr/>
          <p:nvPr/>
        </p:nvSpPr>
        <p:spPr>
          <a:xfrm>
            <a:off x="1115616" y="188640"/>
            <a:ext cx="6984776"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LIDERAZGO CORPORATIVO</a:t>
            </a:r>
            <a:endParaRPr lang="es-PE" sz="4000" b="0" dirty="0">
              <a:solidFill>
                <a:schemeClr val="tx1">
                  <a:lumMod val="65000"/>
                  <a:lumOff val="35000"/>
                </a:schemeClr>
              </a:solidFill>
              <a:latin typeface="Arial Narrow"/>
              <a:cs typeface="Arial Narrow"/>
            </a:endParaRPr>
          </a:p>
        </p:txBody>
      </p:sp>
      <p:sp>
        <p:nvSpPr>
          <p:cNvPr id="10" name="Rectángulo 9"/>
          <p:cNvSpPr/>
          <p:nvPr/>
        </p:nvSpPr>
        <p:spPr>
          <a:xfrm>
            <a:off x="352734" y="6416273"/>
            <a:ext cx="402842" cy="261610"/>
          </a:xfrm>
          <a:prstGeom prst="rect">
            <a:avLst/>
          </a:prstGeom>
        </p:spPr>
        <p:txBody>
          <a:bodyPr wrap="square">
            <a:spAutoFit/>
          </a:bodyPr>
          <a:lstStyle/>
          <a:p>
            <a:pPr algn="ctr"/>
            <a:r>
              <a:rPr lang="es-ES" sz="1100" b="0" dirty="0">
                <a:solidFill>
                  <a:schemeClr val="bg1"/>
                </a:solidFill>
                <a:latin typeface="Arial"/>
                <a:cs typeface="Arial"/>
              </a:rPr>
              <a:t>7</a:t>
            </a:r>
          </a:p>
        </p:txBody>
      </p:sp>
    </p:spTree>
    <p:extLst>
      <p:ext uri="{BB962C8B-B14F-4D97-AF65-F5344CB8AC3E}">
        <p14:creationId xmlns:p14="http://schemas.microsoft.com/office/powerpoint/2010/main" val="3197966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5576" y="6453336"/>
            <a:ext cx="6192688" cy="230832"/>
          </a:xfrm>
          <a:prstGeom prst="rect">
            <a:avLst/>
          </a:prstGeom>
        </p:spPr>
        <p:txBody>
          <a:bodyPr wrap="square">
            <a:spAutoFit/>
          </a:bodyPr>
          <a:lstStyle/>
          <a:p>
            <a:r>
              <a:rPr lang="es-PE" sz="900" b="0" dirty="0" smtClean="0">
                <a:solidFill>
                  <a:srgbClr val="A6A6A6"/>
                </a:solidFill>
                <a:latin typeface="Arial Narrow"/>
                <a:cs typeface="Arial Narrow"/>
              </a:rPr>
              <a:t>† </a:t>
            </a:r>
            <a:r>
              <a:rPr lang="es-PE" sz="900" b="0" dirty="0">
                <a:solidFill>
                  <a:srgbClr val="A6A6A6"/>
                </a:solidFill>
                <a:latin typeface="Arial Narrow"/>
                <a:cs typeface="Arial Narrow"/>
              </a:rPr>
              <a:t>La Fundación Nobel no está afiliada a Herbalife y no examina, </a:t>
            </a:r>
            <a:r>
              <a:rPr lang="es-PE" sz="900" b="0" dirty="0" smtClean="0">
                <a:solidFill>
                  <a:srgbClr val="A6A6A6"/>
                </a:solidFill>
                <a:latin typeface="Arial Narrow"/>
                <a:cs typeface="Arial Narrow"/>
              </a:rPr>
              <a:t>aprueba, </a:t>
            </a:r>
            <a:r>
              <a:rPr lang="es-PE" sz="900" b="0" dirty="0">
                <a:solidFill>
                  <a:srgbClr val="A6A6A6"/>
                </a:solidFill>
                <a:latin typeface="Arial Narrow"/>
                <a:cs typeface="Arial Narrow"/>
              </a:rPr>
              <a:t>ni endosa los productos Herbalife®.</a:t>
            </a:r>
          </a:p>
        </p:txBody>
      </p:sp>
      <p:grpSp>
        <p:nvGrpSpPr>
          <p:cNvPr id="30" name="Agrupar 29"/>
          <p:cNvGrpSpPr/>
          <p:nvPr/>
        </p:nvGrpSpPr>
        <p:grpSpPr>
          <a:xfrm>
            <a:off x="1197496" y="3593208"/>
            <a:ext cx="1600200" cy="2641600"/>
            <a:chOff x="611560" y="3717032"/>
            <a:chExt cx="1600200" cy="2641600"/>
          </a:xfrm>
        </p:grpSpPr>
        <p:pic>
          <p:nvPicPr>
            <p:cNvPr id="31" name="Imagen 30"/>
            <p:cNvPicPr>
              <a:picLocks noChangeAspect="1"/>
            </p:cNvPicPr>
            <p:nvPr/>
          </p:nvPicPr>
          <p:blipFill>
            <a:blip r:embed="rId3"/>
            <a:stretch>
              <a:fillRect/>
            </a:stretch>
          </p:blipFill>
          <p:spPr>
            <a:xfrm>
              <a:off x="611560" y="3717032"/>
              <a:ext cx="1600200" cy="2641600"/>
            </a:xfrm>
            <a:prstGeom prst="rect">
              <a:avLst/>
            </a:prstGeom>
          </p:spPr>
        </p:pic>
        <p:sp>
          <p:nvSpPr>
            <p:cNvPr id="32" name="Rectangle 7"/>
            <p:cNvSpPr/>
            <p:nvPr/>
          </p:nvSpPr>
          <p:spPr>
            <a:xfrm>
              <a:off x="727584" y="5236458"/>
              <a:ext cx="1368152" cy="1107996"/>
            </a:xfrm>
            <a:prstGeom prst="rect">
              <a:avLst/>
            </a:prstGeom>
          </p:spPr>
          <p:txBody>
            <a:bodyPr wrap="square">
              <a:spAutoFit/>
            </a:bodyPr>
            <a:lstStyle/>
            <a:p>
              <a:r>
                <a:rPr lang="es-PE" sz="1300" dirty="0" err="1" smtClean="0">
                  <a:solidFill>
                    <a:srgbClr val="FFFFFF"/>
                  </a:solidFill>
                  <a:latin typeface="Arial Narrow Bold"/>
                  <a:cs typeface="Arial Narrow Bold"/>
                </a:rPr>
                <a:t>Vasilios</a:t>
              </a:r>
              <a:r>
                <a:rPr lang="es-PE" sz="1300" dirty="0" smtClean="0">
                  <a:solidFill>
                    <a:srgbClr val="FFFFFF"/>
                  </a:solidFill>
                  <a:latin typeface="Arial Narrow Bold"/>
                  <a:cs typeface="Arial Narrow Bold"/>
                </a:rPr>
                <a:t> “Bill” </a:t>
              </a:r>
              <a:r>
                <a:rPr lang="es-PE" sz="1300" dirty="0" err="1">
                  <a:solidFill>
                    <a:srgbClr val="FFFFFF"/>
                  </a:solidFill>
                  <a:latin typeface="Arial Narrow Bold"/>
                  <a:cs typeface="Arial Narrow Bold"/>
                </a:rPr>
                <a:t>Frankos</a:t>
              </a:r>
              <a:r>
                <a:rPr lang="es-PE" sz="1300" dirty="0">
                  <a:solidFill>
                    <a:srgbClr val="FFFFFF"/>
                  </a:solidFill>
                  <a:latin typeface="Arial Narrow Bold"/>
                  <a:cs typeface="Arial Narrow Bold"/>
                </a:rPr>
                <a:t>,</a:t>
              </a:r>
            </a:p>
            <a:p>
              <a:r>
                <a:rPr lang="es-PE" sz="800" dirty="0">
                  <a:solidFill>
                    <a:srgbClr val="FFFFFF"/>
                  </a:solidFill>
                  <a:latin typeface="Arial Narrow Bold"/>
                  <a:cs typeface="Arial Narrow Bold"/>
                </a:rPr>
                <a:t>M.S., </a:t>
              </a:r>
              <a:r>
                <a:rPr lang="es-PE" sz="800" dirty="0" err="1" smtClean="0">
                  <a:solidFill>
                    <a:srgbClr val="FFFFFF"/>
                  </a:solidFill>
                  <a:latin typeface="Arial Narrow Bold"/>
                  <a:cs typeface="Arial Narrow Bold"/>
                </a:rPr>
                <a:t>Ph.D</a:t>
              </a:r>
              <a:r>
                <a:rPr lang="es-PE" sz="800" dirty="0">
                  <a:solidFill>
                    <a:srgbClr val="FFFFFF"/>
                  </a:solidFill>
                  <a:latin typeface="Arial Narrow Bold"/>
                  <a:cs typeface="Arial Narrow Bold"/>
                </a:rPr>
                <a:t>.</a:t>
              </a:r>
            </a:p>
            <a:p>
              <a:r>
                <a:rPr lang="es-PE" sz="800" b="0" dirty="0">
                  <a:solidFill>
                    <a:srgbClr val="FFFFFF"/>
                  </a:solidFill>
                  <a:latin typeface="Arial Narrow"/>
                  <a:cs typeface="Arial Narrow"/>
                </a:rPr>
                <a:t>Vicepresidente </a:t>
              </a:r>
              <a:r>
                <a:rPr lang="es-PE" sz="800" b="0" dirty="0" smtClean="0">
                  <a:solidFill>
                    <a:srgbClr val="FFFFFF"/>
                  </a:solidFill>
                  <a:latin typeface="Arial Narrow"/>
                  <a:cs typeface="Arial Narrow"/>
                </a:rPr>
                <a:t>Sénior de Cumplimiento Mundial de la Normatividad y Seguridad Mundial del </a:t>
              </a:r>
              <a:r>
                <a:rPr lang="es-PE" sz="800" b="0" dirty="0">
                  <a:solidFill>
                    <a:srgbClr val="FFFFFF"/>
                  </a:solidFill>
                  <a:latin typeface="Arial Narrow"/>
                  <a:cs typeface="Arial Narrow"/>
                </a:rPr>
                <a:t>Producto.</a:t>
              </a:r>
            </a:p>
          </p:txBody>
        </p:sp>
      </p:grpSp>
      <p:grpSp>
        <p:nvGrpSpPr>
          <p:cNvPr id="33" name="Agrupar 32"/>
          <p:cNvGrpSpPr/>
          <p:nvPr/>
        </p:nvGrpSpPr>
        <p:grpSpPr>
          <a:xfrm>
            <a:off x="2750168" y="3573016"/>
            <a:ext cx="1778000" cy="3149600"/>
            <a:chOff x="2180796" y="3691963"/>
            <a:chExt cx="1778000" cy="3149600"/>
          </a:xfrm>
        </p:grpSpPr>
        <p:pic>
          <p:nvPicPr>
            <p:cNvPr id="34" name="Imagen 33"/>
            <p:cNvPicPr>
              <a:picLocks noChangeAspect="1"/>
            </p:cNvPicPr>
            <p:nvPr/>
          </p:nvPicPr>
          <p:blipFill>
            <a:blip r:embed="rId4"/>
            <a:stretch>
              <a:fillRect/>
            </a:stretch>
          </p:blipFill>
          <p:spPr>
            <a:xfrm>
              <a:off x="2180796" y="3691963"/>
              <a:ext cx="1778000" cy="3149600"/>
            </a:xfrm>
            <a:prstGeom prst="rect">
              <a:avLst/>
            </a:prstGeom>
          </p:spPr>
        </p:pic>
        <p:sp>
          <p:nvSpPr>
            <p:cNvPr id="35" name="Rectangle 8"/>
            <p:cNvSpPr/>
            <p:nvPr/>
          </p:nvSpPr>
          <p:spPr>
            <a:xfrm>
              <a:off x="2346444" y="5236458"/>
              <a:ext cx="1440160" cy="784830"/>
            </a:xfrm>
            <a:prstGeom prst="rect">
              <a:avLst/>
            </a:prstGeom>
          </p:spPr>
          <p:txBody>
            <a:bodyPr wrap="square">
              <a:spAutoFit/>
            </a:bodyPr>
            <a:lstStyle/>
            <a:p>
              <a:r>
                <a:rPr lang="es-PE" sz="1300" dirty="0">
                  <a:solidFill>
                    <a:srgbClr val="FFFFFF"/>
                  </a:solidFill>
                  <a:latin typeface="Arial Narrow Bold"/>
                  <a:cs typeface="Arial Narrow Bold"/>
                </a:rPr>
                <a:t>John </a:t>
              </a:r>
              <a:r>
                <a:rPr lang="es-PE" sz="1300" dirty="0" err="1">
                  <a:solidFill>
                    <a:srgbClr val="FFFFFF"/>
                  </a:solidFill>
                  <a:latin typeface="Arial Narrow Bold"/>
                  <a:cs typeface="Arial Narrow Bold"/>
                </a:rPr>
                <a:t>Heiss</a:t>
              </a:r>
              <a:r>
                <a:rPr lang="es-PE" sz="1300" dirty="0">
                  <a:solidFill>
                    <a:srgbClr val="FFFFFF"/>
                  </a:solidFill>
                  <a:latin typeface="Arial Narrow Bold"/>
                  <a:cs typeface="Arial Narrow Bold"/>
                </a:rPr>
                <a:t>,</a:t>
              </a:r>
            </a:p>
            <a:p>
              <a:r>
                <a:rPr lang="es-PE" sz="800" dirty="0" err="1">
                  <a:solidFill>
                    <a:srgbClr val="FFFFFF"/>
                  </a:solidFill>
                  <a:latin typeface="Arial Narrow Bold"/>
                  <a:cs typeface="Arial Narrow Bold"/>
                </a:rPr>
                <a:t>Ph.D</a:t>
              </a:r>
              <a:r>
                <a:rPr lang="es-PE" sz="800" dirty="0">
                  <a:solidFill>
                    <a:srgbClr val="FFFFFF"/>
                  </a:solidFill>
                  <a:latin typeface="Arial Narrow Bold"/>
                  <a:cs typeface="Arial Narrow Bold"/>
                </a:rPr>
                <a:t>.</a:t>
              </a:r>
            </a:p>
            <a:p>
              <a:r>
                <a:rPr lang="es-PE" sz="800" b="0" dirty="0">
                  <a:solidFill>
                    <a:srgbClr val="FFFFFF"/>
                  </a:solidFill>
                  <a:latin typeface="Arial Narrow"/>
                  <a:cs typeface="Arial Narrow"/>
                </a:rPr>
                <a:t>Director </a:t>
              </a:r>
              <a:r>
                <a:rPr lang="es-PE" sz="800" b="0" dirty="0" smtClean="0">
                  <a:solidFill>
                    <a:srgbClr val="FFFFFF"/>
                  </a:solidFill>
                  <a:latin typeface="Arial Narrow"/>
                  <a:cs typeface="Arial Narrow"/>
                </a:rPr>
                <a:t>Sénior Deporte y Condición </a:t>
              </a:r>
              <a:r>
                <a:rPr lang="es-PE" sz="800" b="0" dirty="0">
                  <a:solidFill>
                    <a:srgbClr val="FFFFFF"/>
                  </a:solidFill>
                  <a:latin typeface="Arial Narrow"/>
                  <a:cs typeface="Arial Narrow"/>
                </a:rPr>
                <a:t>Física para </a:t>
              </a:r>
              <a:r>
                <a:rPr lang="es-PE" sz="800" b="0" dirty="0" smtClean="0">
                  <a:solidFill>
                    <a:srgbClr val="FFFFFF"/>
                  </a:solidFill>
                  <a:latin typeface="Arial Narrow"/>
                  <a:cs typeface="Arial Narrow"/>
                </a:rPr>
                <a:t>Mercadeo Mundial</a:t>
              </a:r>
              <a:r>
                <a:rPr lang="es-PE" sz="800" b="0" dirty="0">
                  <a:solidFill>
                    <a:srgbClr val="FFFFFF"/>
                  </a:solidFill>
                  <a:latin typeface="Arial Narrow"/>
                  <a:cs typeface="Arial Narrow"/>
                </a:rPr>
                <a:t> </a:t>
              </a:r>
              <a:r>
                <a:rPr lang="es-PE" sz="800" b="0" dirty="0" smtClean="0">
                  <a:solidFill>
                    <a:srgbClr val="FFFFFF"/>
                  </a:solidFill>
                  <a:latin typeface="Arial Narrow"/>
                  <a:cs typeface="Arial Narrow"/>
                </a:rPr>
                <a:t>del Producto.</a:t>
              </a:r>
              <a:endParaRPr lang="es-PE" sz="800" b="0" dirty="0">
                <a:solidFill>
                  <a:srgbClr val="FFFFFF"/>
                </a:solidFill>
                <a:latin typeface="Arial Narrow"/>
                <a:cs typeface="Arial Narrow"/>
              </a:endParaRPr>
            </a:p>
          </p:txBody>
        </p:sp>
      </p:grpSp>
      <p:grpSp>
        <p:nvGrpSpPr>
          <p:cNvPr id="39" name="Agrupar 38"/>
          <p:cNvGrpSpPr/>
          <p:nvPr/>
        </p:nvGrpSpPr>
        <p:grpSpPr>
          <a:xfrm>
            <a:off x="4579306" y="3674285"/>
            <a:ext cx="1397000" cy="2565400"/>
            <a:chOff x="5393242" y="3789040"/>
            <a:chExt cx="1397000" cy="2565400"/>
          </a:xfrm>
        </p:grpSpPr>
        <p:pic>
          <p:nvPicPr>
            <p:cNvPr id="40" name="Imagen 39"/>
            <p:cNvPicPr>
              <a:picLocks noChangeAspect="1"/>
            </p:cNvPicPr>
            <p:nvPr/>
          </p:nvPicPr>
          <p:blipFill>
            <a:blip r:embed="rId5"/>
            <a:stretch>
              <a:fillRect/>
            </a:stretch>
          </p:blipFill>
          <p:spPr>
            <a:xfrm>
              <a:off x="5393242" y="3789040"/>
              <a:ext cx="1397000" cy="2565400"/>
            </a:xfrm>
            <a:prstGeom prst="rect">
              <a:avLst/>
            </a:prstGeom>
          </p:spPr>
        </p:pic>
        <p:sp>
          <p:nvSpPr>
            <p:cNvPr id="41" name="Rectangle 83"/>
            <p:cNvSpPr>
              <a:spLocks noChangeArrowheads="1"/>
            </p:cNvSpPr>
            <p:nvPr/>
          </p:nvSpPr>
          <p:spPr bwMode="auto">
            <a:xfrm>
              <a:off x="5393242" y="5236458"/>
              <a:ext cx="1364672"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s-PE" sz="1300" dirty="0" smtClean="0">
                  <a:solidFill>
                    <a:srgbClr val="FFFFFF"/>
                  </a:solidFill>
                  <a:latin typeface="Arial Narrow Bold"/>
                  <a:cs typeface="Arial Narrow Bold"/>
                </a:rPr>
                <a:t>Rocio Medina </a:t>
              </a:r>
              <a:br>
                <a:rPr lang="en-US" altLang="es-PE" sz="1300" dirty="0" smtClean="0">
                  <a:solidFill>
                    <a:srgbClr val="FFFFFF"/>
                  </a:solidFill>
                  <a:latin typeface="Arial Narrow Bold"/>
                  <a:cs typeface="Arial Narrow Bold"/>
                </a:rPr>
              </a:br>
              <a:r>
                <a:rPr lang="es-PE" altLang="es-PE" sz="800" dirty="0" smtClean="0">
                  <a:solidFill>
                    <a:srgbClr val="FFFFFF"/>
                  </a:solidFill>
                  <a:latin typeface="Arial Narrow Bold"/>
                  <a:cs typeface="Arial Narrow Bold"/>
                </a:rPr>
                <a:t>M.D. </a:t>
              </a:r>
            </a:p>
            <a:p>
              <a:pPr eaLnBrk="1" hangingPunct="1">
                <a:defRPr/>
              </a:pPr>
              <a:r>
                <a:rPr lang="es-PE" altLang="es-PE" sz="800" b="0" dirty="0" smtClean="0">
                  <a:solidFill>
                    <a:srgbClr val="FFFFFF"/>
                  </a:solidFill>
                  <a:latin typeface="Arial Narrow"/>
                  <a:cs typeface="Arial Narrow"/>
                </a:rPr>
                <a:t>Vicepresidenta de Capacitación Mundial sobre la Nutrición y del Consejo Consultor de Nutrición de Herbalife.</a:t>
              </a:r>
            </a:p>
          </p:txBody>
        </p:sp>
      </p:grpSp>
      <p:grpSp>
        <p:nvGrpSpPr>
          <p:cNvPr id="42" name="Agrupar 41"/>
          <p:cNvGrpSpPr/>
          <p:nvPr/>
        </p:nvGrpSpPr>
        <p:grpSpPr>
          <a:xfrm>
            <a:off x="6100192" y="3750485"/>
            <a:ext cx="1625600" cy="2489200"/>
            <a:chOff x="6978848" y="3861048"/>
            <a:chExt cx="1625600" cy="2489200"/>
          </a:xfrm>
        </p:grpSpPr>
        <p:pic>
          <p:nvPicPr>
            <p:cNvPr id="43" name="Imagen 42"/>
            <p:cNvPicPr>
              <a:picLocks noChangeAspect="1"/>
            </p:cNvPicPr>
            <p:nvPr/>
          </p:nvPicPr>
          <p:blipFill>
            <a:blip r:embed="rId6"/>
            <a:stretch>
              <a:fillRect/>
            </a:stretch>
          </p:blipFill>
          <p:spPr>
            <a:xfrm>
              <a:off x="6978848" y="3861048"/>
              <a:ext cx="1625600" cy="2489200"/>
            </a:xfrm>
            <a:prstGeom prst="rect">
              <a:avLst/>
            </a:prstGeom>
          </p:spPr>
        </p:pic>
        <p:sp>
          <p:nvSpPr>
            <p:cNvPr id="44" name="Rectangle 83"/>
            <p:cNvSpPr>
              <a:spLocks noChangeArrowheads="1"/>
            </p:cNvSpPr>
            <p:nvPr/>
          </p:nvSpPr>
          <p:spPr bwMode="auto">
            <a:xfrm>
              <a:off x="7107572" y="5236458"/>
              <a:ext cx="1368152"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s-PE" sz="1300" dirty="0" smtClean="0">
                  <a:solidFill>
                    <a:srgbClr val="FFFFFF"/>
                  </a:solidFill>
                  <a:latin typeface="Arial Narrow Bold"/>
                  <a:cs typeface="Arial Narrow Bold"/>
                </a:rPr>
                <a:t>Gary Small </a:t>
              </a:r>
              <a:r>
                <a:rPr lang="en-US" altLang="es-PE" sz="1200" dirty="0" smtClean="0">
                  <a:solidFill>
                    <a:srgbClr val="FFFFFF"/>
                  </a:solidFill>
                  <a:latin typeface="Arial Narrow Bold"/>
                  <a:cs typeface="Arial Narrow Bold"/>
                </a:rPr>
                <a:t/>
              </a:r>
              <a:br>
                <a:rPr lang="en-US" altLang="es-PE" sz="1200" dirty="0" smtClean="0">
                  <a:solidFill>
                    <a:srgbClr val="FFFFFF"/>
                  </a:solidFill>
                  <a:latin typeface="Arial Narrow Bold"/>
                  <a:cs typeface="Arial Narrow Bold"/>
                </a:rPr>
              </a:br>
              <a:r>
                <a:rPr lang="es-PE" altLang="es-PE" sz="800" dirty="0" smtClean="0">
                  <a:solidFill>
                    <a:srgbClr val="FFFFFF"/>
                  </a:solidFill>
                  <a:latin typeface="Arial Narrow Bold"/>
                  <a:cs typeface="Arial Narrow Bold"/>
                </a:rPr>
                <a:t>M.D. </a:t>
              </a:r>
            </a:p>
            <a:p>
              <a:pPr eaLnBrk="1" hangingPunct="1">
                <a:defRPr/>
              </a:pPr>
              <a:r>
                <a:rPr lang="es-PE" altLang="es-PE" sz="800" b="0" dirty="0">
                  <a:solidFill>
                    <a:srgbClr val="FFFFFF"/>
                  </a:solidFill>
                  <a:latin typeface="Arial Narrow"/>
                  <a:cs typeface="Arial Narrow"/>
                </a:rPr>
                <a:t>Integrante del C</a:t>
              </a:r>
              <a:r>
                <a:rPr lang="es-PE" altLang="es-PE" sz="800" b="0" dirty="0" smtClean="0">
                  <a:solidFill>
                    <a:srgbClr val="FFFFFF"/>
                  </a:solidFill>
                  <a:latin typeface="Arial Narrow"/>
                  <a:cs typeface="Arial Narrow"/>
                </a:rPr>
                <a:t>onsejo </a:t>
              </a:r>
              <a:r>
                <a:rPr lang="es-PE" altLang="es-PE" sz="800" b="0" dirty="0">
                  <a:solidFill>
                    <a:srgbClr val="FFFFFF"/>
                  </a:solidFill>
                  <a:latin typeface="Arial Narrow"/>
                  <a:cs typeface="Arial Narrow"/>
                </a:rPr>
                <a:t>Consultor de </a:t>
              </a:r>
              <a:r>
                <a:rPr lang="es-PE" altLang="es-PE" sz="800" b="0" dirty="0" smtClean="0">
                  <a:solidFill>
                    <a:srgbClr val="FFFFFF"/>
                  </a:solidFill>
                  <a:latin typeface="Arial Narrow"/>
                  <a:cs typeface="Arial Narrow"/>
                </a:rPr>
                <a:t>Nutrición de Herbalife y de la Junta Editorial del Instituto de Nutrición de Herbalife.</a:t>
              </a:r>
              <a:endParaRPr lang="en-US" altLang="es-PE" sz="800" b="0" dirty="0" smtClean="0">
                <a:solidFill>
                  <a:srgbClr val="FFFFFF"/>
                </a:solidFill>
                <a:latin typeface="Arial Narrow"/>
                <a:cs typeface="Arial Narrow"/>
              </a:endParaRPr>
            </a:p>
          </p:txBody>
        </p:sp>
      </p:grpSp>
      <p:grpSp>
        <p:nvGrpSpPr>
          <p:cNvPr id="45" name="Agrupar 44"/>
          <p:cNvGrpSpPr/>
          <p:nvPr/>
        </p:nvGrpSpPr>
        <p:grpSpPr>
          <a:xfrm>
            <a:off x="1133500" y="1124744"/>
            <a:ext cx="1638300" cy="2908300"/>
            <a:chOff x="467544" y="1124744"/>
            <a:chExt cx="1638300" cy="2908300"/>
          </a:xfrm>
        </p:grpSpPr>
        <p:pic>
          <p:nvPicPr>
            <p:cNvPr id="46" name="Imagen 45"/>
            <p:cNvPicPr>
              <a:picLocks noChangeAspect="1"/>
            </p:cNvPicPr>
            <p:nvPr/>
          </p:nvPicPr>
          <p:blipFill>
            <a:blip r:embed="rId7"/>
            <a:stretch>
              <a:fillRect/>
            </a:stretch>
          </p:blipFill>
          <p:spPr>
            <a:xfrm>
              <a:off x="467544" y="1124744"/>
              <a:ext cx="1638300" cy="2908300"/>
            </a:xfrm>
            <a:prstGeom prst="rect">
              <a:avLst/>
            </a:prstGeom>
          </p:spPr>
        </p:pic>
        <p:sp>
          <p:nvSpPr>
            <p:cNvPr id="47" name="Rectangle 4"/>
            <p:cNvSpPr/>
            <p:nvPr/>
          </p:nvSpPr>
          <p:spPr>
            <a:xfrm>
              <a:off x="683568" y="2564904"/>
              <a:ext cx="1296144" cy="538609"/>
            </a:xfrm>
            <a:prstGeom prst="rect">
              <a:avLst/>
            </a:prstGeom>
          </p:spPr>
          <p:txBody>
            <a:bodyPr wrap="square">
              <a:spAutoFit/>
            </a:bodyPr>
            <a:lstStyle/>
            <a:p>
              <a:r>
                <a:rPr lang="es-PE" sz="1300" dirty="0">
                  <a:solidFill>
                    <a:srgbClr val="FFFFFF"/>
                  </a:solidFill>
                  <a:latin typeface="Arial Narrow Bold"/>
                  <a:cs typeface="Arial Narrow Bold"/>
                </a:rPr>
                <a:t>Steve </a:t>
              </a:r>
              <a:r>
                <a:rPr lang="es-PE" sz="1300" dirty="0" err="1">
                  <a:solidFill>
                    <a:srgbClr val="FFFFFF"/>
                  </a:solidFill>
                  <a:latin typeface="Arial Narrow Bold"/>
                  <a:cs typeface="Arial Narrow Bold"/>
                </a:rPr>
                <a:t>Henig</a:t>
              </a:r>
              <a:r>
                <a:rPr lang="es-PE" sz="1300" dirty="0" smtClean="0">
                  <a:solidFill>
                    <a:srgbClr val="FFFFFF"/>
                  </a:solidFill>
                  <a:latin typeface="Arial Narrow Bold"/>
                  <a:cs typeface="Arial Narrow Bold"/>
                </a:rPr>
                <a:t>,</a:t>
              </a:r>
            </a:p>
            <a:p>
              <a:r>
                <a:rPr lang="es-PE" sz="800" dirty="0" err="1">
                  <a:solidFill>
                    <a:srgbClr val="FFFFFF"/>
                  </a:solidFill>
                  <a:latin typeface="Arial Narrow Bold"/>
                  <a:cs typeface="Arial Narrow Bold"/>
                </a:rPr>
                <a:t>Ph.D</a:t>
              </a:r>
              <a:r>
                <a:rPr lang="es-PE" sz="800" dirty="0">
                  <a:solidFill>
                    <a:srgbClr val="FFFFFF"/>
                  </a:solidFill>
                  <a:latin typeface="Arial Narrow Bold"/>
                  <a:cs typeface="Arial Narrow Bold"/>
                </a:rPr>
                <a:t>.</a:t>
              </a:r>
              <a:endParaRPr lang="es-PE" sz="800" dirty="0" smtClean="0">
                <a:solidFill>
                  <a:srgbClr val="FFFFFF"/>
                </a:solidFill>
                <a:latin typeface="Arial Narrow Bold"/>
                <a:cs typeface="Arial Narrow Bold"/>
              </a:endParaRPr>
            </a:p>
            <a:p>
              <a:r>
                <a:rPr lang="es-PE" sz="800" b="0" dirty="0" smtClean="0">
                  <a:solidFill>
                    <a:srgbClr val="FFFFFF"/>
                  </a:solidFill>
                  <a:latin typeface="Arial Narrow"/>
                  <a:cs typeface="Arial Narrow"/>
                </a:rPr>
                <a:t>Director Ejecutivo Científico</a:t>
              </a:r>
              <a:endParaRPr lang="es-PE" sz="800" b="0" dirty="0">
                <a:solidFill>
                  <a:srgbClr val="FFFFFF"/>
                </a:solidFill>
                <a:latin typeface="Arial Narrow"/>
                <a:cs typeface="Arial Narrow"/>
              </a:endParaRPr>
            </a:p>
          </p:txBody>
        </p:sp>
      </p:grpSp>
      <p:grpSp>
        <p:nvGrpSpPr>
          <p:cNvPr id="48" name="Agrupar 47"/>
          <p:cNvGrpSpPr/>
          <p:nvPr/>
        </p:nvGrpSpPr>
        <p:grpSpPr>
          <a:xfrm>
            <a:off x="2843808" y="1088256"/>
            <a:ext cx="1600200" cy="2844800"/>
            <a:chOff x="2179712" y="1088256"/>
            <a:chExt cx="1600200" cy="2844800"/>
          </a:xfrm>
        </p:grpSpPr>
        <p:pic>
          <p:nvPicPr>
            <p:cNvPr id="49" name="Imagen 48"/>
            <p:cNvPicPr>
              <a:picLocks noChangeAspect="1"/>
            </p:cNvPicPr>
            <p:nvPr/>
          </p:nvPicPr>
          <p:blipFill>
            <a:blip r:embed="rId8"/>
            <a:stretch>
              <a:fillRect/>
            </a:stretch>
          </p:blipFill>
          <p:spPr>
            <a:xfrm>
              <a:off x="2179712" y="1088256"/>
              <a:ext cx="1600200" cy="2844800"/>
            </a:xfrm>
            <a:prstGeom prst="rect">
              <a:avLst/>
            </a:prstGeom>
          </p:spPr>
        </p:pic>
        <p:sp>
          <p:nvSpPr>
            <p:cNvPr id="50" name="Rectangle 5"/>
            <p:cNvSpPr/>
            <p:nvPr/>
          </p:nvSpPr>
          <p:spPr>
            <a:xfrm>
              <a:off x="2295736" y="2564904"/>
              <a:ext cx="1368152" cy="907941"/>
            </a:xfrm>
            <a:prstGeom prst="rect">
              <a:avLst/>
            </a:prstGeom>
          </p:spPr>
          <p:txBody>
            <a:bodyPr wrap="square">
              <a:spAutoFit/>
            </a:bodyPr>
            <a:lstStyle/>
            <a:p>
              <a:r>
                <a:rPr lang="es-PE" sz="1300" dirty="0">
                  <a:solidFill>
                    <a:srgbClr val="FFFFFF"/>
                  </a:solidFill>
                  <a:latin typeface="Arial Narrow Bold"/>
                  <a:cs typeface="Arial Narrow Bold"/>
                </a:rPr>
                <a:t>David Heber,</a:t>
              </a:r>
            </a:p>
            <a:p>
              <a:r>
                <a:rPr lang="es-PE" sz="800" dirty="0">
                  <a:solidFill>
                    <a:srgbClr val="FFFFFF"/>
                  </a:solidFill>
                  <a:latin typeface="Arial Narrow Bold"/>
                  <a:cs typeface="Arial Narrow Bold"/>
                </a:rPr>
                <a:t>M.D., </a:t>
              </a:r>
              <a:r>
                <a:rPr lang="es-PE" sz="800" dirty="0" err="1">
                  <a:solidFill>
                    <a:srgbClr val="FFFFFF"/>
                  </a:solidFill>
                  <a:latin typeface="Arial Narrow Bold"/>
                  <a:cs typeface="Arial Narrow Bold"/>
                </a:rPr>
                <a:t>Ph.D</a:t>
              </a:r>
              <a:r>
                <a:rPr lang="es-PE" sz="800" dirty="0">
                  <a:solidFill>
                    <a:srgbClr val="FFFFFF"/>
                  </a:solidFill>
                  <a:latin typeface="Arial Narrow Bold"/>
                  <a:cs typeface="Arial Narrow Bold"/>
                </a:rPr>
                <a:t>., F.A.C.P., </a:t>
              </a:r>
              <a:r>
                <a:rPr lang="es-PE" sz="800" dirty="0" smtClean="0">
                  <a:solidFill>
                    <a:srgbClr val="FFFFFF"/>
                  </a:solidFill>
                  <a:latin typeface="Arial Narrow Bold"/>
                  <a:cs typeface="Arial Narrow Bold"/>
                </a:rPr>
                <a:t>F.A.S.N</a:t>
              </a:r>
              <a:r>
                <a:rPr lang="es-PE" sz="800" dirty="0">
                  <a:solidFill>
                    <a:srgbClr val="FFFFFF"/>
                  </a:solidFill>
                  <a:latin typeface="Arial Narrow Bold"/>
                  <a:cs typeface="Arial Narrow Bold"/>
                </a:rPr>
                <a:t>.</a:t>
              </a:r>
            </a:p>
            <a:p>
              <a:r>
                <a:rPr lang="es-PE" sz="800" b="0" dirty="0" smtClean="0">
                  <a:solidFill>
                    <a:srgbClr val="FFFFFF"/>
                  </a:solidFill>
                  <a:latin typeface="Arial Narrow"/>
                  <a:cs typeface="Arial Narrow"/>
                </a:rPr>
                <a:t>Presidente del Instituto de Nutrición </a:t>
              </a:r>
              <a:r>
                <a:rPr lang="es-PE" sz="800" b="0" dirty="0">
                  <a:solidFill>
                    <a:srgbClr val="FFFFFF"/>
                  </a:solidFill>
                  <a:latin typeface="Arial Narrow"/>
                  <a:cs typeface="Arial Narrow"/>
                </a:rPr>
                <a:t>Herbalife y </a:t>
              </a:r>
              <a:r>
                <a:rPr lang="es-PE" sz="800" b="0" dirty="0" smtClean="0">
                  <a:solidFill>
                    <a:srgbClr val="FFFFFF"/>
                  </a:solidFill>
                  <a:latin typeface="Arial Narrow"/>
                  <a:cs typeface="Arial Narrow"/>
                </a:rPr>
                <a:t>del Consejo Consultor de Nutrición.</a:t>
              </a:r>
              <a:endParaRPr lang="es-PE" sz="800" b="0" dirty="0">
                <a:solidFill>
                  <a:srgbClr val="FFFFFF"/>
                </a:solidFill>
                <a:latin typeface="Arial Narrow"/>
                <a:cs typeface="Arial Narrow"/>
              </a:endParaRPr>
            </a:p>
          </p:txBody>
        </p:sp>
      </p:grpSp>
      <p:grpSp>
        <p:nvGrpSpPr>
          <p:cNvPr id="51" name="Agrupar 50"/>
          <p:cNvGrpSpPr/>
          <p:nvPr/>
        </p:nvGrpSpPr>
        <p:grpSpPr>
          <a:xfrm>
            <a:off x="4499992" y="1139056"/>
            <a:ext cx="1574800" cy="2794000"/>
            <a:chOff x="3933304" y="1139056"/>
            <a:chExt cx="1574800" cy="2794000"/>
          </a:xfrm>
        </p:grpSpPr>
        <p:pic>
          <p:nvPicPr>
            <p:cNvPr id="52" name="Imagen 51"/>
            <p:cNvPicPr>
              <a:picLocks noChangeAspect="1"/>
            </p:cNvPicPr>
            <p:nvPr/>
          </p:nvPicPr>
          <p:blipFill>
            <a:blip r:embed="rId9"/>
            <a:stretch>
              <a:fillRect/>
            </a:stretch>
          </p:blipFill>
          <p:spPr>
            <a:xfrm>
              <a:off x="3933304" y="1139056"/>
              <a:ext cx="1574800" cy="2794000"/>
            </a:xfrm>
            <a:prstGeom prst="rect">
              <a:avLst/>
            </a:prstGeom>
          </p:spPr>
        </p:pic>
        <p:sp>
          <p:nvSpPr>
            <p:cNvPr id="53" name="Rectangle 6"/>
            <p:cNvSpPr/>
            <p:nvPr/>
          </p:nvSpPr>
          <p:spPr>
            <a:xfrm>
              <a:off x="4002172" y="2564904"/>
              <a:ext cx="1443300" cy="1031051"/>
            </a:xfrm>
            <a:prstGeom prst="rect">
              <a:avLst/>
            </a:prstGeom>
          </p:spPr>
          <p:txBody>
            <a:bodyPr wrap="square">
              <a:spAutoFit/>
            </a:bodyPr>
            <a:lstStyle/>
            <a:p>
              <a:r>
                <a:rPr lang="es-PE" sz="1300" dirty="0" smtClean="0">
                  <a:solidFill>
                    <a:srgbClr val="FFFFFF"/>
                  </a:solidFill>
                  <a:latin typeface="Arial Narrow Bold"/>
                  <a:cs typeface="Arial Narrow Bold"/>
                </a:rPr>
                <a:t>Louis </a:t>
              </a:r>
              <a:r>
                <a:rPr lang="es-PE" sz="1300" dirty="0" err="1" smtClean="0">
                  <a:solidFill>
                    <a:srgbClr val="FFFFFF"/>
                  </a:solidFill>
                  <a:latin typeface="Arial Narrow Bold"/>
                  <a:cs typeface="Arial Narrow Bold"/>
                </a:rPr>
                <a:t>Ignarro</a:t>
              </a:r>
              <a:r>
                <a:rPr lang="es-PE" sz="1300" dirty="0" smtClean="0">
                  <a:solidFill>
                    <a:srgbClr val="FFFFFF"/>
                  </a:solidFill>
                  <a:latin typeface="Arial Narrow Bold"/>
                  <a:cs typeface="Arial Narrow Bold"/>
                </a:rPr>
                <a:t>,</a:t>
              </a:r>
            </a:p>
            <a:p>
              <a:r>
                <a:rPr lang="es-PE" sz="800" dirty="0" err="1" smtClean="0">
                  <a:solidFill>
                    <a:srgbClr val="FFFFFF"/>
                  </a:solidFill>
                  <a:latin typeface="Arial Narrow Bold"/>
                  <a:cs typeface="Arial Narrow Bold"/>
                </a:rPr>
                <a:t>Ph.D</a:t>
              </a:r>
              <a:r>
                <a:rPr lang="es-PE" sz="800" dirty="0" smtClean="0">
                  <a:solidFill>
                    <a:srgbClr val="FFFFFF"/>
                  </a:solidFill>
                  <a:latin typeface="Arial Narrow Bold"/>
                  <a:cs typeface="Arial Narrow Bold"/>
                </a:rPr>
                <a:t>.</a:t>
              </a:r>
            </a:p>
            <a:p>
              <a:r>
                <a:rPr lang="es-PE" sz="800" b="0" dirty="0" smtClean="0">
                  <a:solidFill>
                    <a:srgbClr val="FFFFFF"/>
                  </a:solidFill>
                  <a:latin typeface="Arial Narrow"/>
                  <a:cs typeface="Arial Narrow"/>
                </a:rPr>
                <a:t>Galardonado </a:t>
              </a:r>
              <a:r>
                <a:rPr lang="es-PE" sz="800" b="0" dirty="0">
                  <a:solidFill>
                    <a:srgbClr val="FFFFFF"/>
                  </a:solidFill>
                  <a:latin typeface="Arial Narrow"/>
                  <a:cs typeface="Arial Narrow"/>
                </a:rPr>
                <a:t>con el Nobel</a:t>
              </a:r>
              <a:r>
                <a:rPr lang="es-PE" sz="800" b="0" dirty="0" smtClean="0">
                  <a:solidFill>
                    <a:srgbClr val="FFFFFF"/>
                  </a:solidFill>
                  <a:latin typeface="Arial Narrow"/>
                  <a:cs typeface="Arial Narrow"/>
                </a:rPr>
                <a:t>† en Medicina</a:t>
              </a:r>
              <a:r>
                <a:rPr lang="es-PE" sz="800" b="0" dirty="0">
                  <a:solidFill>
                    <a:srgbClr val="FFFFFF"/>
                  </a:solidFill>
                  <a:latin typeface="Arial Narrow"/>
                  <a:cs typeface="Arial Narrow"/>
                </a:rPr>
                <a:t>. </a:t>
              </a:r>
              <a:r>
                <a:rPr lang="es-PE" sz="800" b="0" dirty="0" smtClean="0">
                  <a:solidFill>
                    <a:srgbClr val="FFFFFF"/>
                  </a:solidFill>
                  <a:latin typeface="Arial Narrow"/>
                  <a:cs typeface="Arial Narrow"/>
                </a:rPr>
                <a:t>Integrante del </a:t>
              </a:r>
              <a:r>
                <a:rPr lang="es-PE" sz="800" b="0" dirty="0">
                  <a:solidFill>
                    <a:srgbClr val="FFFFFF"/>
                  </a:solidFill>
                  <a:latin typeface="Arial Narrow"/>
                  <a:cs typeface="Arial Narrow"/>
                </a:rPr>
                <a:t>Consejo Consultor de </a:t>
              </a:r>
              <a:r>
                <a:rPr lang="es-PE" sz="800" b="0" dirty="0" smtClean="0">
                  <a:solidFill>
                    <a:srgbClr val="FFFFFF"/>
                  </a:solidFill>
                  <a:latin typeface="Arial Narrow"/>
                  <a:cs typeface="Arial Narrow"/>
                </a:rPr>
                <a:t>Nutrición y de la Junta Editorial del Instituto </a:t>
              </a:r>
              <a:r>
                <a:rPr lang="es-PE" sz="800" b="0" dirty="0">
                  <a:solidFill>
                    <a:srgbClr val="FFFFFF"/>
                  </a:solidFill>
                  <a:latin typeface="Arial Narrow"/>
                  <a:cs typeface="Arial Narrow"/>
                </a:rPr>
                <a:t>de </a:t>
              </a:r>
              <a:r>
                <a:rPr lang="es-PE" sz="800" b="0" dirty="0" smtClean="0">
                  <a:solidFill>
                    <a:srgbClr val="FFFFFF"/>
                  </a:solidFill>
                  <a:latin typeface="Arial Narrow"/>
                  <a:cs typeface="Arial Narrow"/>
                </a:rPr>
                <a:t>Nutrición de Herbalife.</a:t>
              </a:r>
              <a:endParaRPr lang="es-PE" sz="800" b="0" dirty="0">
                <a:solidFill>
                  <a:srgbClr val="FFFFFF"/>
                </a:solidFill>
                <a:latin typeface="Arial Narrow"/>
                <a:cs typeface="Arial Narrow"/>
              </a:endParaRPr>
            </a:p>
          </p:txBody>
        </p:sp>
      </p:grpSp>
      <p:grpSp>
        <p:nvGrpSpPr>
          <p:cNvPr id="54" name="Agrupar 53"/>
          <p:cNvGrpSpPr/>
          <p:nvPr/>
        </p:nvGrpSpPr>
        <p:grpSpPr>
          <a:xfrm>
            <a:off x="6100192" y="1124744"/>
            <a:ext cx="1625600" cy="2882900"/>
            <a:chOff x="5508104" y="1124744"/>
            <a:chExt cx="1625600" cy="2882900"/>
          </a:xfrm>
        </p:grpSpPr>
        <p:pic>
          <p:nvPicPr>
            <p:cNvPr id="55" name="Imagen 54"/>
            <p:cNvPicPr>
              <a:picLocks noChangeAspect="1"/>
            </p:cNvPicPr>
            <p:nvPr/>
          </p:nvPicPr>
          <p:blipFill>
            <a:blip r:embed="rId10"/>
            <a:stretch>
              <a:fillRect/>
            </a:stretch>
          </p:blipFill>
          <p:spPr>
            <a:xfrm>
              <a:off x="5508104" y="1124744"/>
              <a:ext cx="1625600" cy="2882900"/>
            </a:xfrm>
            <a:prstGeom prst="rect">
              <a:avLst/>
            </a:prstGeom>
          </p:spPr>
        </p:pic>
        <p:sp>
          <p:nvSpPr>
            <p:cNvPr id="56" name="Rectangle 2"/>
            <p:cNvSpPr/>
            <p:nvPr/>
          </p:nvSpPr>
          <p:spPr>
            <a:xfrm>
              <a:off x="5636828" y="2564904"/>
              <a:ext cx="1368152" cy="1031051"/>
            </a:xfrm>
            <a:prstGeom prst="rect">
              <a:avLst/>
            </a:prstGeom>
          </p:spPr>
          <p:txBody>
            <a:bodyPr wrap="square">
              <a:spAutoFit/>
            </a:bodyPr>
            <a:lstStyle/>
            <a:p>
              <a:r>
                <a:rPr lang="es-PE" sz="1300" dirty="0">
                  <a:solidFill>
                    <a:srgbClr val="FFFFFF"/>
                  </a:solidFill>
                  <a:latin typeface="Arial Narrow Bold"/>
                  <a:cs typeface="Arial Narrow Bold"/>
                </a:rPr>
                <a:t>Luigi </a:t>
              </a:r>
              <a:r>
                <a:rPr lang="es-PE" sz="1300" dirty="0" err="1">
                  <a:solidFill>
                    <a:srgbClr val="FFFFFF"/>
                  </a:solidFill>
                  <a:latin typeface="Arial Narrow Bold"/>
                  <a:cs typeface="Arial Narrow Bold"/>
                </a:rPr>
                <a:t>Gratton</a:t>
              </a:r>
              <a:r>
                <a:rPr lang="es-PE" sz="1300" dirty="0">
                  <a:solidFill>
                    <a:srgbClr val="FFFFFF"/>
                  </a:solidFill>
                  <a:latin typeface="Arial Narrow Bold"/>
                  <a:cs typeface="Arial Narrow Bold"/>
                </a:rPr>
                <a:t>,</a:t>
              </a:r>
            </a:p>
            <a:p>
              <a:r>
                <a:rPr lang="es-PE" sz="800" dirty="0">
                  <a:solidFill>
                    <a:srgbClr val="FFFFFF"/>
                  </a:solidFill>
                  <a:latin typeface="Arial Narrow Bold"/>
                  <a:cs typeface="Arial Narrow Bold"/>
                </a:rPr>
                <a:t>M.D., M.P.H.</a:t>
              </a:r>
            </a:p>
            <a:p>
              <a:r>
                <a:rPr lang="es-PE" sz="800" b="0" dirty="0">
                  <a:solidFill>
                    <a:srgbClr val="FFFFFF"/>
                  </a:solidFill>
                  <a:latin typeface="Arial Narrow"/>
                  <a:cs typeface="Arial Narrow"/>
                </a:rPr>
                <a:t>Vicepresidente </a:t>
              </a:r>
              <a:r>
                <a:rPr lang="es-PE" sz="800" b="0" dirty="0" smtClean="0">
                  <a:solidFill>
                    <a:srgbClr val="FFFFFF"/>
                  </a:solidFill>
                  <a:latin typeface="Arial Narrow"/>
                  <a:cs typeface="Arial Narrow"/>
                </a:rPr>
                <a:t>de Educación y Desarrollo Mundial sobre Nutrición e Integrante del Consejo Consultor de Nutrición de Herbalife.</a:t>
              </a:r>
              <a:endParaRPr lang="es-PE" sz="800" dirty="0">
                <a:solidFill>
                  <a:srgbClr val="FFFFFF"/>
                </a:solidFill>
                <a:latin typeface="Arial Narrow"/>
                <a:cs typeface="Arial Narrow"/>
              </a:endParaRPr>
            </a:p>
          </p:txBody>
        </p:sp>
      </p:grpSp>
      <p:sp>
        <p:nvSpPr>
          <p:cNvPr id="57" name="Rectangle 1"/>
          <p:cNvSpPr/>
          <p:nvPr/>
        </p:nvSpPr>
        <p:spPr>
          <a:xfrm>
            <a:off x="1115616" y="188640"/>
            <a:ext cx="6984776" cy="707886"/>
          </a:xfrm>
          <a:prstGeom prst="rect">
            <a:avLst/>
          </a:prstGeom>
        </p:spPr>
        <p:txBody>
          <a:bodyPr wrap="square">
            <a:spAutoFit/>
          </a:bodyPr>
          <a:lstStyle/>
          <a:p>
            <a:r>
              <a:rPr lang="es-PE" sz="4000" b="0" dirty="0" smtClean="0">
                <a:solidFill>
                  <a:schemeClr val="tx1">
                    <a:lumMod val="65000"/>
                    <a:lumOff val="35000"/>
                  </a:schemeClr>
                </a:solidFill>
                <a:latin typeface="Arial Narrow"/>
                <a:cs typeface="Arial Narrow"/>
              </a:rPr>
              <a:t>RESPALDO CIENTÍFICO</a:t>
            </a:r>
            <a:endParaRPr lang="es-PE" sz="4000" b="0" dirty="0">
              <a:solidFill>
                <a:schemeClr val="tx1">
                  <a:lumMod val="65000"/>
                  <a:lumOff val="35000"/>
                </a:schemeClr>
              </a:solidFill>
              <a:latin typeface="Arial Narrow"/>
              <a:cs typeface="Arial Narrow"/>
            </a:endParaRPr>
          </a:p>
        </p:txBody>
      </p:sp>
      <p:sp>
        <p:nvSpPr>
          <p:cNvPr id="58" name="Rectángulo 57"/>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8</a:t>
            </a:r>
            <a:endParaRPr lang="es-ES" sz="1100" b="0" dirty="0">
              <a:solidFill>
                <a:schemeClr val="bg1"/>
              </a:solidFill>
              <a:latin typeface="Arial"/>
              <a:cs typeface="Arial"/>
            </a:endParaRPr>
          </a:p>
        </p:txBody>
      </p:sp>
    </p:spTree>
    <p:extLst>
      <p:ext uri="{BB962C8B-B14F-4D97-AF65-F5344CB8AC3E}">
        <p14:creationId xmlns:p14="http://schemas.microsoft.com/office/powerpoint/2010/main" val="177830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0" y="1196752"/>
            <a:ext cx="9144000" cy="2304256"/>
          </a:xfrm>
          <a:prstGeom prst="rect">
            <a:avLst/>
          </a:prstGeom>
        </p:spPr>
      </p:pic>
      <p:sp>
        <p:nvSpPr>
          <p:cNvPr id="14" name="Rectangle 2"/>
          <p:cNvSpPr/>
          <p:nvPr/>
        </p:nvSpPr>
        <p:spPr>
          <a:xfrm>
            <a:off x="4211960" y="1708998"/>
            <a:ext cx="4536504" cy="1446550"/>
          </a:xfrm>
          <a:prstGeom prst="rect">
            <a:avLst/>
          </a:prstGeom>
        </p:spPr>
        <p:txBody>
          <a:bodyPr wrap="square">
            <a:spAutoFit/>
          </a:bodyPr>
          <a:lstStyle/>
          <a:p>
            <a:r>
              <a:rPr lang="es-PE" sz="2200" b="0" dirty="0" smtClean="0">
                <a:solidFill>
                  <a:schemeClr val="bg1"/>
                </a:solidFill>
                <a:latin typeface="Arial"/>
                <a:cs typeface="Arial"/>
              </a:rPr>
              <a:t>Modernos centros de </a:t>
            </a:r>
            <a:r>
              <a:rPr lang="es-PE" sz="2200" b="0" dirty="0">
                <a:solidFill>
                  <a:schemeClr val="bg1"/>
                </a:solidFill>
                <a:latin typeface="Arial"/>
                <a:cs typeface="Arial"/>
              </a:rPr>
              <a:t>investigación en </a:t>
            </a:r>
            <a:r>
              <a:rPr lang="es-PE" sz="2200" b="0" dirty="0" smtClean="0">
                <a:solidFill>
                  <a:schemeClr val="bg1"/>
                </a:solidFill>
                <a:latin typeface="Arial"/>
                <a:cs typeface="Arial"/>
              </a:rPr>
              <a:t>donde se desarrollan las fórmulas y se busca potenciar los beneficios de cada ingrediente.</a:t>
            </a:r>
          </a:p>
        </p:txBody>
      </p:sp>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266318"/>
            <a:ext cx="3312368" cy="2162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Agrupar 15"/>
          <p:cNvGrpSpPr/>
          <p:nvPr/>
        </p:nvGrpSpPr>
        <p:grpSpPr>
          <a:xfrm>
            <a:off x="731581" y="3645024"/>
            <a:ext cx="7800859" cy="2592289"/>
            <a:chOff x="1031331" y="4230883"/>
            <a:chExt cx="7081338" cy="2353186"/>
          </a:xfrm>
        </p:grpSpPr>
        <p:grpSp>
          <p:nvGrpSpPr>
            <p:cNvPr id="17" name="Agrupar 16"/>
            <p:cNvGrpSpPr/>
            <p:nvPr/>
          </p:nvGrpSpPr>
          <p:grpSpPr>
            <a:xfrm>
              <a:off x="1031331" y="4230883"/>
              <a:ext cx="2100509" cy="2353186"/>
              <a:chOff x="1031331" y="4230883"/>
              <a:chExt cx="2100509" cy="2353186"/>
            </a:xfrm>
          </p:grpSpPr>
          <p:pic>
            <p:nvPicPr>
              <p:cNvPr id="28" name="Imagen 27"/>
              <p:cNvPicPr>
                <a:picLocks noChangeAspect="1"/>
              </p:cNvPicPr>
              <p:nvPr/>
            </p:nvPicPr>
            <p:blipFill>
              <a:blip r:embed="rId5"/>
              <a:stretch>
                <a:fillRect/>
              </a:stretch>
            </p:blipFill>
            <p:spPr>
              <a:xfrm>
                <a:off x="1031331" y="5856436"/>
                <a:ext cx="2070100" cy="727633"/>
              </a:xfrm>
              <a:prstGeom prst="rect">
                <a:avLst/>
              </a:prstGeom>
            </p:spPr>
          </p:pic>
          <p:sp>
            <p:nvSpPr>
              <p:cNvPr id="29" name="TextBox 3"/>
              <p:cNvSpPr txBox="1"/>
              <p:nvPr/>
            </p:nvSpPr>
            <p:spPr>
              <a:xfrm>
                <a:off x="1043608" y="5887067"/>
                <a:ext cx="2088232" cy="492443"/>
              </a:xfrm>
              <a:prstGeom prst="rect">
                <a:avLst/>
              </a:prstGeom>
              <a:noFill/>
            </p:spPr>
            <p:txBody>
              <a:bodyPr wrap="square" rtlCol="0">
                <a:spAutoFit/>
              </a:bodyPr>
              <a:lstStyle/>
              <a:p>
                <a:pPr algn="ctr"/>
                <a:r>
                  <a:rPr lang="es-PE" sz="1300" dirty="0" smtClean="0">
                    <a:solidFill>
                      <a:srgbClr val="FFFFFF"/>
                    </a:solidFill>
                    <a:latin typeface="Arial Narrow Bold"/>
                    <a:cs typeface="Arial Narrow Bold"/>
                  </a:rPr>
                  <a:t>H.I.M. Lake Forest, California</a:t>
                </a:r>
              </a:p>
              <a:p>
                <a:pPr algn="ctr"/>
                <a:r>
                  <a:rPr lang="es-PE" sz="1300" b="0" dirty="0" smtClean="0">
                    <a:solidFill>
                      <a:srgbClr val="FFFFFF"/>
                    </a:solidFill>
                    <a:latin typeface="Arial Narrow"/>
                    <a:cs typeface="Arial Narrow"/>
                  </a:rPr>
                  <a:t>Fabricación de productos</a:t>
                </a:r>
                <a:endParaRPr lang="es-PE" sz="1300" b="0" dirty="0">
                  <a:solidFill>
                    <a:srgbClr val="FFFFFF"/>
                  </a:solidFill>
                  <a:latin typeface="Arial Narrow"/>
                  <a:cs typeface="Arial Narrow"/>
                </a:endParaRPr>
              </a:p>
            </p:txBody>
          </p:sp>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331" y="4240677"/>
                <a:ext cx="2068643" cy="155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Imagen 30"/>
              <p:cNvPicPr>
                <a:picLocks noChangeAspect="1"/>
              </p:cNvPicPr>
              <p:nvPr/>
            </p:nvPicPr>
            <p:blipFill>
              <a:blip r:embed="rId5"/>
              <a:stretch>
                <a:fillRect/>
              </a:stretch>
            </p:blipFill>
            <p:spPr>
              <a:xfrm>
                <a:off x="1031331" y="4230883"/>
                <a:ext cx="2070100" cy="62213"/>
              </a:xfrm>
              <a:prstGeom prst="rect">
                <a:avLst/>
              </a:prstGeom>
            </p:spPr>
          </p:pic>
        </p:grpSp>
        <p:grpSp>
          <p:nvGrpSpPr>
            <p:cNvPr id="18" name="Agrupar 17"/>
            <p:cNvGrpSpPr/>
            <p:nvPr/>
          </p:nvGrpSpPr>
          <p:grpSpPr>
            <a:xfrm>
              <a:off x="3515184" y="4230883"/>
              <a:ext cx="2095500" cy="2353185"/>
              <a:chOff x="3515184" y="4230883"/>
              <a:chExt cx="2095500" cy="2353185"/>
            </a:xfrm>
          </p:grpSpPr>
          <p:pic>
            <p:nvPicPr>
              <p:cNvPr id="24" name="Imagen 23"/>
              <p:cNvPicPr>
                <a:picLocks noChangeAspect="1"/>
              </p:cNvPicPr>
              <p:nvPr/>
            </p:nvPicPr>
            <p:blipFill>
              <a:blip r:embed="rId7"/>
              <a:stretch>
                <a:fillRect/>
              </a:stretch>
            </p:blipFill>
            <p:spPr>
              <a:xfrm>
                <a:off x="3515184" y="5856435"/>
                <a:ext cx="2095500" cy="727633"/>
              </a:xfrm>
              <a:prstGeom prst="rect">
                <a:avLst/>
              </a:prstGeom>
            </p:spPr>
          </p:pic>
          <p:sp>
            <p:nvSpPr>
              <p:cNvPr id="25" name="TextBox 11"/>
              <p:cNvSpPr txBox="1"/>
              <p:nvPr/>
            </p:nvSpPr>
            <p:spPr>
              <a:xfrm>
                <a:off x="3623196" y="5877272"/>
                <a:ext cx="1872208" cy="492443"/>
              </a:xfrm>
              <a:prstGeom prst="rect">
                <a:avLst/>
              </a:prstGeom>
              <a:noFill/>
            </p:spPr>
            <p:txBody>
              <a:bodyPr wrap="square" rtlCol="0">
                <a:spAutoFit/>
              </a:bodyPr>
              <a:lstStyle/>
              <a:p>
                <a:pPr algn="ctr"/>
                <a:r>
                  <a:rPr lang="es-PE" sz="1300" dirty="0" smtClean="0">
                    <a:solidFill>
                      <a:srgbClr val="FFFFFF"/>
                    </a:solidFill>
                    <a:latin typeface="Arial Narrow Bold"/>
                    <a:cs typeface="Arial Narrow Bold"/>
                  </a:rPr>
                  <a:t>H.I.M. Changsha, China </a:t>
                </a:r>
              </a:p>
              <a:p>
                <a:pPr algn="ctr"/>
                <a:r>
                  <a:rPr lang="es-PE" sz="1300" b="0" dirty="0" smtClean="0">
                    <a:solidFill>
                      <a:srgbClr val="FFFFFF"/>
                    </a:solidFill>
                    <a:latin typeface="Arial Narrow"/>
                    <a:cs typeface="Arial Narrow"/>
                  </a:rPr>
                  <a:t>Extracción de botánicos</a:t>
                </a:r>
                <a:endParaRPr lang="es-PE" sz="1300" b="0" dirty="0">
                  <a:solidFill>
                    <a:srgbClr val="FFFFFF"/>
                  </a:solidFill>
                  <a:latin typeface="Arial Narrow"/>
                  <a:cs typeface="Arial Narrow"/>
                </a:endParaRPr>
              </a:p>
            </p:txBody>
          </p:sp>
          <p:pic>
            <p:nvPicPr>
              <p:cNvPr id="2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5184" y="4230883"/>
                <a:ext cx="2088232" cy="156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Imagen 26"/>
              <p:cNvPicPr>
                <a:picLocks noChangeAspect="1"/>
              </p:cNvPicPr>
              <p:nvPr/>
            </p:nvPicPr>
            <p:blipFill>
              <a:blip r:embed="rId7"/>
              <a:stretch>
                <a:fillRect/>
              </a:stretch>
            </p:blipFill>
            <p:spPr>
              <a:xfrm>
                <a:off x="3515184" y="4230883"/>
                <a:ext cx="2095500" cy="62213"/>
              </a:xfrm>
              <a:prstGeom prst="rect">
                <a:avLst/>
              </a:prstGeom>
            </p:spPr>
          </p:pic>
        </p:grpSp>
        <p:grpSp>
          <p:nvGrpSpPr>
            <p:cNvPr id="19" name="Agrupar 18"/>
            <p:cNvGrpSpPr/>
            <p:nvPr/>
          </p:nvGrpSpPr>
          <p:grpSpPr>
            <a:xfrm>
              <a:off x="6024437" y="4230883"/>
              <a:ext cx="2088232" cy="2353185"/>
              <a:chOff x="6024437" y="4230883"/>
              <a:chExt cx="2088232" cy="2353185"/>
            </a:xfrm>
          </p:grpSpPr>
          <p:pic>
            <p:nvPicPr>
              <p:cNvPr id="20" name="Imagen 19"/>
              <p:cNvPicPr>
                <a:picLocks noChangeAspect="1"/>
              </p:cNvPicPr>
              <p:nvPr/>
            </p:nvPicPr>
            <p:blipFill>
              <a:blip r:embed="rId9"/>
              <a:stretch>
                <a:fillRect/>
              </a:stretch>
            </p:blipFill>
            <p:spPr>
              <a:xfrm>
                <a:off x="6024437" y="5856435"/>
                <a:ext cx="2082800" cy="727633"/>
              </a:xfrm>
              <a:prstGeom prst="rect">
                <a:avLst/>
              </a:prstGeom>
            </p:spPr>
          </p:pic>
          <p:sp>
            <p:nvSpPr>
              <p:cNvPr id="21" name="TextBox 12"/>
              <p:cNvSpPr txBox="1"/>
              <p:nvPr/>
            </p:nvSpPr>
            <p:spPr>
              <a:xfrm>
                <a:off x="6168453" y="5877272"/>
                <a:ext cx="1800200" cy="492443"/>
              </a:xfrm>
              <a:prstGeom prst="rect">
                <a:avLst/>
              </a:prstGeom>
              <a:noFill/>
            </p:spPr>
            <p:txBody>
              <a:bodyPr wrap="square" rtlCol="0">
                <a:spAutoFit/>
              </a:bodyPr>
              <a:lstStyle/>
              <a:p>
                <a:pPr algn="ctr"/>
                <a:r>
                  <a:rPr lang="es-PE" sz="1300" dirty="0" smtClean="0">
                    <a:solidFill>
                      <a:srgbClr val="FFFFFF"/>
                    </a:solidFill>
                    <a:latin typeface="Arial Narrow Bold"/>
                    <a:cs typeface="Arial Narrow Bold"/>
                  </a:rPr>
                  <a:t>H.I.M. Suzhou, China</a:t>
                </a:r>
              </a:p>
              <a:p>
                <a:pPr algn="ctr"/>
                <a:r>
                  <a:rPr lang="es-PE" sz="1300" b="0" dirty="0" smtClean="0">
                    <a:solidFill>
                      <a:srgbClr val="FFFFFF"/>
                    </a:solidFill>
                    <a:latin typeface="Arial Narrow"/>
                    <a:cs typeface="Arial Narrow"/>
                  </a:rPr>
                  <a:t>Fabricación de productos</a:t>
                </a:r>
                <a:endParaRPr lang="es-PE" sz="1300" b="0" dirty="0">
                  <a:solidFill>
                    <a:srgbClr val="FFFFFF"/>
                  </a:solidFill>
                  <a:latin typeface="Arial Narrow"/>
                  <a:cs typeface="Arial Narrow"/>
                </a:endParaRPr>
              </a:p>
            </p:txBody>
          </p:sp>
          <p:pic>
            <p:nvPicPr>
              <p:cNvPr id="2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4437" y="4279991"/>
                <a:ext cx="2088232"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en 22"/>
              <p:cNvPicPr>
                <a:picLocks noChangeAspect="1"/>
              </p:cNvPicPr>
              <p:nvPr/>
            </p:nvPicPr>
            <p:blipFill>
              <a:blip r:embed="rId9"/>
              <a:stretch>
                <a:fillRect/>
              </a:stretch>
            </p:blipFill>
            <p:spPr>
              <a:xfrm>
                <a:off x="6024437" y="4230883"/>
                <a:ext cx="2082800" cy="62213"/>
              </a:xfrm>
              <a:prstGeom prst="rect">
                <a:avLst/>
              </a:prstGeom>
            </p:spPr>
          </p:pic>
        </p:grpSp>
      </p:grpSp>
      <p:sp>
        <p:nvSpPr>
          <p:cNvPr id="32" name="Rectangle 1"/>
          <p:cNvSpPr/>
          <p:nvPr/>
        </p:nvSpPr>
        <p:spPr>
          <a:xfrm>
            <a:off x="1115616" y="332656"/>
            <a:ext cx="7920880" cy="523220"/>
          </a:xfrm>
          <a:prstGeom prst="rect">
            <a:avLst/>
          </a:prstGeom>
        </p:spPr>
        <p:txBody>
          <a:bodyPr wrap="square">
            <a:spAutoFit/>
          </a:bodyPr>
          <a:lstStyle/>
          <a:p>
            <a:r>
              <a:rPr lang="es-PE" sz="2800" b="0" dirty="0" smtClean="0">
                <a:solidFill>
                  <a:schemeClr val="tx1">
                    <a:lumMod val="65000"/>
                    <a:lumOff val="35000"/>
                  </a:schemeClr>
                </a:solidFill>
                <a:latin typeface="Arial Narrow"/>
                <a:cs typeface="Arial Narrow"/>
              </a:rPr>
              <a:t>INVESTIGACIÓN, CIENCIA E INFRAESTRUCTURA</a:t>
            </a:r>
            <a:endParaRPr lang="es-PE" sz="2800" b="0" dirty="0">
              <a:solidFill>
                <a:schemeClr val="tx1">
                  <a:lumMod val="65000"/>
                  <a:lumOff val="35000"/>
                </a:schemeClr>
              </a:solidFill>
              <a:latin typeface="Arial Narrow"/>
              <a:cs typeface="Arial Narrow"/>
            </a:endParaRPr>
          </a:p>
        </p:txBody>
      </p:sp>
      <p:sp>
        <p:nvSpPr>
          <p:cNvPr id="33" name="Rectángulo 32"/>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9</a:t>
            </a:r>
            <a:endParaRPr lang="es-ES" sz="1100" b="0" dirty="0">
              <a:solidFill>
                <a:schemeClr val="bg1"/>
              </a:solidFill>
              <a:latin typeface="Arial"/>
              <a:cs typeface="Arial"/>
            </a:endParaRPr>
          </a:p>
        </p:txBody>
      </p:sp>
    </p:spTree>
    <p:extLst>
      <p:ext uri="{BB962C8B-B14F-4D97-AF65-F5344CB8AC3E}">
        <p14:creationId xmlns:p14="http://schemas.microsoft.com/office/powerpoint/2010/main" val="31377119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115616" y="112798"/>
            <a:ext cx="8028384"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eaLnBrk="0" hangingPunct="0">
              <a:lnSpc>
                <a:spcPct val="90000"/>
              </a:lnSpc>
            </a:pPr>
            <a:r>
              <a:rPr lang="es-ES" sz="2800" b="0" dirty="0" smtClean="0">
                <a:solidFill>
                  <a:schemeClr val="tx1">
                    <a:lumMod val="65000"/>
                    <a:lumOff val="35000"/>
                  </a:schemeClr>
                </a:solidFill>
                <a:latin typeface="Arial Narrow"/>
                <a:cs typeface="Arial Narrow"/>
              </a:rPr>
              <a:t>LA MARCA HERBALIFE PATROCINA EQUIPOS, ATLETAS Y EVENTOS MUNDIALMENTE RECONOCIDOS</a:t>
            </a:r>
            <a:endParaRPr lang="es-ES" sz="2800" b="0" dirty="0">
              <a:solidFill>
                <a:schemeClr val="tx1">
                  <a:lumMod val="65000"/>
                  <a:lumOff val="35000"/>
                </a:schemeClr>
              </a:solidFill>
              <a:latin typeface="Arial Narrow"/>
              <a:cs typeface="Arial Narrow"/>
            </a:endParaRPr>
          </a:p>
        </p:txBody>
      </p:sp>
      <p:sp>
        <p:nvSpPr>
          <p:cNvPr id="35" name="Rectángulo 34"/>
          <p:cNvSpPr/>
          <p:nvPr/>
        </p:nvSpPr>
        <p:spPr>
          <a:xfrm>
            <a:off x="352734" y="6416273"/>
            <a:ext cx="402842" cy="261610"/>
          </a:xfrm>
          <a:prstGeom prst="rect">
            <a:avLst/>
          </a:prstGeom>
        </p:spPr>
        <p:txBody>
          <a:bodyPr wrap="square">
            <a:spAutoFit/>
          </a:bodyPr>
          <a:lstStyle/>
          <a:p>
            <a:pPr algn="ctr"/>
            <a:r>
              <a:rPr lang="es-ES" sz="1100" b="0" dirty="0" smtClean="0">
                <a:solidFill>
                  <a:schemeClr val="bg1"/>
                </a:solidFill>
                <a:latin typeface="Arial"/>
                <a:cs typeface="Arial"/>
              </a:rPr>
              <a:t>10</a:t>
            </a:r>
            <a:endParaRPr lang="es-ES" sz="1100" b="0" dirty="0">
              <a:solidFill>
                <a:schemeClr val="bg1"/>
              </a:solidFill>
              <a:latin typeface="Arial"/>
              <a:cs typeface="Arial"/>
            </a:endParaRPr>
          </a:p>
        </p:txBody>
      </p:sp>
      <p:grpSp>
        <p:nvGrpSpPr>
          <p:cNvPr id="41" name="Group 40"/>
          <p:cNvGrpSpPr/>
          <p:nvPr/>
        </p:nvGrpSpPr>
        <p:grpSpPr>
          <a:xfrm>
            <a:off x="692015" y="1389139"/>
            <a:ext cx="7848872" cy="4514264"/>
            <a:chOff x="692015" y="1389139"/>
            <a:chExt cx="7848872" cy="4514264"/>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008" b="17556"/>
            <a:stretch/>
          </p:blipFill>
          <p:spPr>
            <a:xfrm>
              <a:off x="5559004" y="4581128"/>
              <a:ext cx="1329669" cy="1244600"/>
            </a:xfrm>
            <a:prstGeom prst="rect">
              <a:avLst/>
            </a:prstGeom>
          </p:spPr>
        </p:pic>
        <p:grpSp>
          <p:nvGrpSpPr>
            <p:cNvPr id="40" name="Group 39"/>
            <p:cNvGrpSpPr/>
            <p:nvPr/>
          </p:nvGrpSpPr>
          <p:grpSpPr>
            <a:xfrm>
              <a:off x="692015" y="1389139"/>
              <a:ext cx="7848872" cy="4514264"/>
              <a:chOff x="692015" y="1389139"/>
              <a:chExt cx="7848872" cy="4514264"/>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8263"/>
              <a:stretch/>
            </p:blipFill>
            <p:spPr>
              <a:xfrm>
                <a:off x="2344966" y="4581129"/>
                <a:ext cx="1333053" cy="1208562"/>
              </a:xfrm>
              <a:prstGeom prst="rect">
                <a:avLst/>
              </a:prstGeom>
            </p:spPr>
          </p:pic>
          <p:grpSp>
            <p:nvGrpSpPr>
              <p:cNvPr id="39" name="Group 38"/>
              <p:cNvGrpSpPr/>
              <p:nvPr/>
            </p:nvGrpSpPr>
            <p:grpSpPr>
              <a:xfrm>
                <a:off x="692015" y="1389139"/>
                <a:ext cx="7848872" cy="4514264"/>
                <a:chOff x="692015" y="1389139"/>
                <a:chExt cx="7848872" cy="4514264"/>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662" t="4398" r="4253" b="20961"/>
                <a:stretch/>
              </p:blipFill>
              <p:spPr>
                <a:xfrm>
                  <a:off x="755576" y="4575254"/>
                  <a:ext cx="1326146" cy="1241424"/>
                </a:xfrm>
                <a:prstGeom prst="rect">
                  <a:avLst/>
                </a:prstGeom>
              </p:spPr>
            </p:pic>
            <p:grpSp>
              <p:nvGrpSpPr>
                <p:cNvPr id="3" name="Group 2"/>
                <p:cNvGrpSpPr/>
                <p:nvPr/>
              </p:nvGrpSpPr>
              <p:grpSpPr>
                <a:xfrm>
                  <a:off x="692015" y="1389139"/>
                  <a:ext cx="7848872" cy="4514264"/>
                  <a:chOff x="683568" y="1385888"/>
                  <a:chExt cx="7848872" cy="4514264"/>
                </a:xfrm>
              </p:grpSpPr>
              <p:pic>
                <p:nvPicPr>
                  <p:cNvPr id="404" name="Picture 403"/>
                  <p:cNvPicPr>
                    <a:picLocks noChangeAspect="1"/>
                  </p:cNvPicPr>
                  <p:nvPr/>
                </p:nvPicPr>
                <p:blipFill rotWithShape="1">
                  <a:blip r:embed="rId5" cstate="print">
                    <a:extLst>
                      <a:ext uri="{28A0092B-C50C-407E-A947-70E740481C1C}">
                        <a14:useLocalDpi xmlns:a14="http://schemas.microsoft.com/office/drawing/2010/main" val="0"/>
                      </a:ext>
                    </a:extLst>
                  </a:blip>
                  <a:srcRect t="-1" b="75439"/>
                  <a:stretch/>
                </p:blipFill>
                <p:spPr>
                  <a:xfrm>
                    <a:off x="3940803" y="4587718"/>
                    <a:ext cx="1337636" cy="924084"/>
                  </a:xfrm>
                  <a:prstGeom prst="rect">
                    <a:avLst/>
                  </a:prstGeom>
                </p:spPr>
              </p:pic>
              <p:grpSp>
                <p:nvGrpSpPr>
                  <p:cNvPr id="33" name="Group 32"/>
                  <p:cNvGrpSpPr/>
                  <p:nvPr/>
                </p:nvGrpSpPr>
                <p:grpSpPr>
                  <a:xfrm>
                    <a:off x="683568" y="1385888"/>
                    <a:ext cx="7848872" cy="4514264"/>
                    <a:chOff x="683568" y="1385888"/>
                    <a:chExt cx="7848872" cy="4514264"/>
                  </a:xfrm>
                </p:grpSpPr>
                <p:grpSp>
                  <p:nvGrpSpPr>
                    <p:cNvPr id="3541" name="Group 3540"/>
                    <p:cNvGrpSpPr/>
                    <p:nvPr/>
                  </p:nvGrpSpPr>
                  <p:grpSpPr>
                    <a:xfrm>
                      <a:off x="683568" y="1385888"/>
                      <a:ext cx="7848872" cy="4506914"/>
                      <a:chOff x="683568" y="1385888"/>
                      <a:chExt cx="7848872" cy="4506914"/>
                    </a:xfrm>
                  </p:grpSpPr>
                  <p:grpSp>
                    <p:nvGrpSpPr>
                      <p:cNvPr id="3540" name="Group 3539"/>
                      <p:cNvGrpSpPr/>
                      <p:nvPr/>
                    </p:nvGrpSpPr>
                    <p:grpSpPr>
                      <a:xfrm>
                        <a:off x="683568" y="1385888"/>
                        <a:ext cx="7848872" cy="4506914"/>
                        <a:chOff x="683568" y="1385888"/>
                        <a:chExt cx="7848872" cy="4506914"/>
                      </a:xfrm>
                    </p:grpSpPr>
                    <p:grpSp>
                      <p:nvGrpSpPr>
                        <p:cNvPr id="3538" name="Group 3537"/>
                        <p:cNvGrpSpPr/>
                        <p:nvPr/>
                      </p:nvGrpSpPr>
                      <p:grpSpPr>
                        <a:xfrm>
                          <a:off x="736600" y="1385888"/>
                          <a:ext cx="7747001" cy="4506914"/>
                          <a:chOff x="736600" y="1385888"/>
                          <a:chExt cx="7747001" cy="4506914"/>
                        </a:xfrm>
                      </p:grpSpPr>
                      <p:grpSp>
                        <p:nvGrpSpPr>
                          <p:cNvPr id="3537" name="Group 3536"/>
                          <p:cNvGrpSpPr/>
                          <p:nvPr/>
                        </p:nvGrpSpPr>
                        <p:grpSpPr>
                          <a:xfrm>
                            <a:off x="736600" y="1385888"/>
                            <a:ext cx="7747001" cy="1322388"/>
                            <a:chOff x="736600" y="1385888"/>
                            <a:chExt cx="7747001" cy="1322388"/>
                          </a:xfrm>
                        </p:grpSpPr>
                        <p:grpSp>
                          <p:nvGrpSpPr>
                            <p:cNvPr id="3263" name="Group 3262"/>
                            <p:cNvGrpSpPr/>
                            <p:nvPr/>
                          </p:nvGrpSpPr>
                          <p:grpSpPr>
                            <a:xfrm>
                              <a:off x="736600" y="1385888"/>
                              <a:ext cx="1336675" cy="1322388"/>
                              <a:chOff x="736600" y="1385888"/>
                              <a:chExt cx="1336675" cy="1322388"/>
                            </a:xfrm>
                          </p:grpSpPr>
                          <p:pic>
                            <p:nvPicPr>
                              <p:cNvPr id="3260" name="Picture 3259"/>
                              <p:cNvPicPr>
                                <a:picLocks noChangeAspect="1"/>
                              </p:cNvPicPr>
                              <p:nvPr/>
                            </p:nvPicPr>
                            <p:blipFill rotWithShape="1">
                              <a:blip r:embed="rId6" cstate="print">
                                <a:extLst>
                                  <a:ext uri="{28A0092B-C50C-407E-A947-70E740481C1C}">
                                    <a14:useLocalDpi xmlns:a14="http://schemas.microsoft.com/office/drawing/2010/main" val="0"/>
                                  </a:ext>
                                </a:extLst>
                              </a:blip>
                              <a:srcRect l="7668" r="14508" b="70706"/>
                              <a:stretch/>
                            </p:blipFill>
                            <p:spPr>
                              <a:xfrm>
                                <a:off x="736600" y="1388702"/>
                                <a:ext cx="1336675" cy="938574"/>
                              </a:xfrm>
                              <a:prstGeom prst="rect">
                                <a:avLst/>
                              </a:prstGeom>
                            </p:spPr>
                          </p:pic>
                          <p:sp>
                            <p:nvSpPr>
                              <p:cNvPr id="3445" name="Freeform 13"/>
                              <p:cNvSpPr>
                                <a:spLocks/>
                              </p:cNvSpPr>
                              <p:nvPr/>
                            </p:nvSpPr>
                            <p:spPr bwMode="auto">
                              <a:xfrm>
                                <a:off x="736600" y="1385888"/>
                                <a:ext cx="1336675" cy="38100"/>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80CB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46" name="Freeform 14"/>
                              <p:cNvSpPr>
                                <a:spLocks/>
                              </p:cNvSpPr>
                              <p:nvPr/>
                            </p:nvSpPr>
                            <p:spPr bwMode="auto">
                              <a:xfrm>
                                <a:off x="736600" y="2327276"/>
                                <a:ext cx="1336675"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80CB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grpSp>
                        <p:grpSp>
                          <p:nvGrpSpPr>
                            <p:cNvPr id="3520" name="Group 3519"/>
                            <p:cNvGrpSpPr/>
                            <p:nvPr/>
                          </p:nvGrpSpPr>
                          <p:grpSpPr>
                            <a:xfrm>
                              <a:off x="2339974" y="1385888"/>
                              <a:ext cx="1336675" cy="1322388"/>
                              <a:chOff x="2339974" y="1385888"/>
                              <a:chExt cx="1336675" cy="1322388"/>
                            </a:xfrm>
                          </p:grpSpPr>
                          <p:pic>
                            <p:nvPicPr>
                              <p:cNvPr id="307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6380" t="16264" r="13809" b="46061"/>
                              <a:stretch/>
                            </p:blipFill>
                            <p:spPr bwMode="auto">
                              <a:xfrm>
                                <a:off x="2339974" y="1385888"/>
                                <a:ext cx="133032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7" name="Freeform 15"/>
                              <p:cNvSpPr>
                                <a:spLocks/>
                              </p:cNvSpPr>
                              <p:nvPr/>
                            </p:nvSpPr>
                            <p:spPr bwMode="auto">
                              <a:xfrm>
                                <a:off x="2339974" y="1385888"/>
                                <a:ext cx="1336675" cy="38100"/>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F9B10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48" name="Freeform 16"/>
                              <p:cNvSpPr>
                                <a:spLocks/>
                              </p:cNvSpPr>
                              <p:nvPr/>
                            </p:nvSpPr>
                            <p:spPr bwMode="auto">
                              <a:xfrm>
                                <a:off x="2339974" y="2327276"/>
                                <a:ext cx="1336675"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F9B10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521" name="Group 3520"/>
                            <p:cNvGrpSpPr/>
                            <p:nvPr/>
                          </p:nvGrpSpPr>
                          <p:grpSpPr>
                            <a:xfrm>
                              <a:off x="3941763" y="1385888"/>
                              <a:ext cx="1336676" cy="1322388"/>
                              <a:chOff x="3941763" y="1385888"/>
                              <a:chExt cx="1336676" cy="1322388"/>
                            </a:xfrm>
                          </p:grpSpPr>
                          <p:pic>
                            <p:nvPicPr>
                              <p:cNvPr id="3081"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4042" t="1698" r="8704" b="72189"/>
                              <a:stretch/>
                            </p:blipFill>
                            <p:spPr bwMode="auto">
                              <a:xfrm>
                                <a:off x="3941763" y="1423988"/>
                                <a:ext cx="1336676"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9" name="Freeform 17"/>
                              <p:cNvSpPr>
                                <a:spLocks/>
                              </p:cNvSpPr>
                              <p:nvPr/>
                            </p:nvSpPr>
                            <p:spPr bwMode="auto">
                              <a:xfrm>
                                <a:off x="3941763" y="1385888"/>
                                <a:ext cx="1336675" cy="38100"/>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9B95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50" name="Freeform 18"/>
                              <p:cNvSpPr>
                                <a:spLocks/>
                              </p:cNvSpPr>
                              <p:nvPr/>
                            </p:nvSpPr>
                            <p:spPr bwMode="auto">
                              <a:xfrm>
                                <a:off x="3941763" y="2327276"/>
                                <a:ext cx="1336675"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9B95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523" name="Group 3522"/>
                            <p:cNvGrpSpPr/>
                            <p:nvPr/>
                          </p:nvGrpSpPr>
                          <p:grpSpPr>
                            <a:xfrm>
                              <a:off x="5545138" y="1385888"/>
                              <a:ext cx="1335089" cy="1322388"/>
                              <a:chOff x="5545138" y="1385888"/>
                              <a:chExt cx="1335089" cy="1322388"/>
                            </a:xfrm>
                          </p:grpSpPr>
                          <p:pic>
                            <p:nvPicPr>
                              <p:cNvPr id="3522" name="Picture 3521"/>
                              <p:cNvPicPr>
                                <a:picLocks noChangeAspect="1"/>
                              </p:cNvPicPr>
                              <p:nvPr/>
                            </p:nvPicPr>
                            <p:blipFill rotWithShape="1">
                              <a:blip r:embed="rId9" cstate="print">
                                <a:extLst>
                                  <a:ext uri="{28A0092B-C50C-407E-A947-70E740481C1C}">
                                    <a14:useLocalDpi xmlns:a14="http://schemas.microsoft.com/office/drawing/2010/main" val="0"/>
                                  </a:ext>
                                </a:extLst>
                              </a:blip>
                              <a:srcRect l="8464" t="2540" r="19212" b="68888"/>
                              <a:stretch/>
                            </p:blipFill>
                            <p:spPr>
                              <a:xfrm>
                                <a:off x="5545138" y="1388701"/>
                                <a:ext cx="1335089" cy="938575"/>
                              </a:xfrm>
                              <a:prstGeom prst="rect">
                                <a:avLst/>
                              </a:prstGeom>
                            </p:spPr>
                          </p:pic>
                          <p:sp>
                            <p:nvSpPr>
                              <p:cNvPr id="3451" name="Freeform 19"/>
                              <p:cNvSpPr>
                                <a:spLocks/>
                              </p:cNvSpPr>
                              <p:nvPr/>
                            </p:nvSpPr>
                            <p:spPr bwMode="auto">
                              <a:xfrm>
                                <a:off x="5545138" y="1385888"/>
                                <a:ext cx="1335088" cy="38100"/>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5EC9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52" name="Freeform 20"/>
                              <p:cNvSpPr>
                                <a:spLocks/>
                              </p:cNvSpPr>
                              <p:nvPr/>
                            </p:nvSpPr>
                            <p:spPr bwMode="auto">
                              <a:xfrm>
                                <a:off x="5545138" y="2327276"/>
                                <a:ext cx="1335088"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5EC9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525" name="Group 3524"/>
                            <p:cNvGrpSpPr/>
                            <p:nvPr/>
                          </p:nvGrpSpPr>
                          <p:grpSpPr>
                            <a:xfrm>
                              <a:off x="7148513" y="1385888"/>
                              <a:ext cx="1335088" cy="1322388"/>
                              <a:chOff x="7148513" y="1385888"/>
                              <a:chExt cx="1335088" cy="1322388"/>
                            </a:xfrm>
                          </p:grpSpPr>
                          <p:pic>
                            <p:nvPicPr>
                              <p:cNvPr id="3084" name="Picture 12"/>
                              <p:cNvPicPr>
                                <a:picLocks noChangeAspect="1" noChangeArrowheads="1"/>
                              </p:cNvPicPr>
                              <p:nvPr/>
                            </p:nvPicPr>
                            <p:blipFill rotWithShape="1">
                              <a:blip r:embed="rId10">
                                <a:extLst>
                                  <a:ext uri="{28A0092B-C50C-407E-A947-70E740481C1C}">
                                    <a14:useLocalDpi xmlns:a14="http://schemas.microsoft.com/office/drawing/2010/main" val="0"/>
                                  </a:ext>
                                </a:extLst>
                              </a:blip>
                              <a:srcRect l="30024" r="29832" b="56406"/>
                              <a:stretch/>
                            </p:blipFill>
                            <p:spPr bwMode="auto">
                              <a:xfrm>
                                <a:off x="7148513" y="1412776"/>
                                <a:ext cx="13350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3" name="Freeform 21"/>
                              <p:cNvSpPr>
                                <a:spLocks/>
                              </p:cNvSpPr>
                              <p:nvPr/>
                            </p:nvSpPr>
                            <p:spPr bwMode="auto">
                              <a:xfrm>
                                <a:off x="7148513" y="1385888"/>
                                <a:ext cx="1335088" cy="38100"/>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009E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54" name="Freeform 22"/>
                              <p:cNvSpPr>
                                <a:spLocks/>
                              </p:cNvSpPr>
                              <p:nvPr/>
                            </p:nvSpPr>
                            <p:spPr bwMode="auto">
                              <a:xfrm>
                                <a:off x="7148513" y="2327276"/>
                                <a:ext cx="1335088"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009E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grpSp>
                        <p:nvGrpSpPr>
                          <p:cNvPr id="3535" name="Group 3534"/>
                          <p:cNvGrpSpPr/>
                          <p:nvPr/>
                        </p:nvGrpSpPr>
                        <p:grpSpPr>
                          <a:xfrm>
                            <a:off x="736600" y="4572002"/>
                            <a:ext cx="7747001" cy="1320800"/>
                            <a:chOff x="736600" y="4572002"/>
                            <a:chExt cx="7747001" cy="1320800"/>
                          </a:xfrm>
                        </p:grpSpPr>
                        <p:grpSp>
                          <p:nvGrpSpPr>
                            <p:cNvPr id="3534" name="Group 3533"/>
                            <p:cNvGrpSpPr/>
                            <p:nvPr/>
                          </p:nvGrpSpPr>
                          <p:grpSpPr>
                            <a:xfrm>
                              <a:off x="736600" y="4572002"/>
                              <a:ext cx="1336675" cy="1320800"/>
                              <a:chOff x="736600" y="4572001"/>
                              <a:chExt cx="1336675" cy="1320800"/>
                            </a:xfrm>
                          </p:grpSpPr>
                          <p:sp>
                            <p:nvSpPr>
                              <p:cNvPr id="3455" name="Freeform 26"/>
                              <p:cNvSpPr>
                                <a:spLocks/>
                              </p:cNvSpPr>
                              <p:nvPr/>
                            </p:nvSpPr>
                            <p:spPr bwMode="auto">
                              <a:xfrm>
                                <a:off x="736600" y="4572001"/>
                                <a:ext cx="1336675" cy="36513"/>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F9B10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72" name="Freeform 27"/>
                              <p:cNvSpPr>
                                <a:spLocks/>
                              </p:cNvSpPr>
                              <p:nvPr/>
                            </p:nvSpPr>
                            <p:spPr bwMode="auto">
                              <a:xfrm>
                                <a:off x="736600" y="5511801"/>
                                <a:ext cx="1336675"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F9B10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533" name="Group 3532"/>
                            <p:cNvGrpSpPr/>
                            <p:nvPr/>
                          </p:nvGrpSpPr>
                          <p:grpSpPr>
                            <a:xfrm>
                              <a:off x="2339975" y="4572002"/>
                              <a:ext cx="1336675" cy="1320800"/>
                              <a:chOff x="2339975" y="4572001"/>
                              <a:chExt cx="1336675" cy="1320800"/>
                            </a:xfrm>
                          </p:grpSpPr>
                          <p:sp>
                            <p:nvSpPr>
                              <p:cNvPr id="3073" name="Freeform 28"/>
                              <p:cNvSpPr>
                                <a:spLocks/>
                              </p:cNvSpPr>
                              <p:nvPr/>
                            </p:nvSpPr>
                            <p:spPr bwMode="auto">
                              <a:xfrm>
                                <a:off x="2339975" y="4572001"/>
                                <a:ext cx="1336675" cy="36513"/>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80CB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74" name="Freeform 29"/>
                              <p:cNvSpPr>
                                <a:spLocks/>
                              </p:cNvSpPr>
                              <p:nvPr/>
                            </p:nvSpPr>
                            <p:spPr bwMode="auto">
                              <a:xfrm>
                                <a:off x="2339975" y="5511801"/>
                                <a:ext cx="1336675"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80CB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sp>
                          <p:nvSpPr>
                            <p:cNvPr id="3076" name="Freeform 31"/>
                            <p:cNvSpPr>
                              <a:spLocks/>
                            </p:cNvSpPr>
                            <p:nvPr/>
                          </p:nvSpPr>
                          <p:spPr bwMode="auto">
                            <a:xfrm>
                              <a:off x="3941763" y="5511802"/>
                              <a:ext cx="1336675"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5EC9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nvGrpSpPr>
                            <p:cNvPr id="3531" name="Group 3530"/>
                            <p:cNvGrpSpPr/>
                            <p:nvPr/>
                          </p:nvGrpSpPr>
                          <p:grpSpPr>
                            <a:xfrm>
                              <a:off x="5545138" y="4572002"/>
                              <a:ext cx="1335088" cy="1320800"/>
                              <a:chOff x="5545138" y="4572001"/>
                              <a:chExt cx="1335088" cy="1320800"/>
                            </a:xfrm>
                          </p:grpSpPr>
                          <p:sp>
                            <p:nvSpPr>
                              <p:cNvPr id="3195" name="Freeform 143"/>
                              <p:cNvSpPr>
                                <a:spLocks/>
                              </p:cNvSpPr>
                              <p:nvPr/>
                            </p:nvSpPr>
                            <p:spPr bwMode="auto">
                              <a:xfrm>
                                <a:off x="5545138" y="4572001"/>
                                <a:ext cx="1335088" cy="36513"/>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9B95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96" name="Freeform 144"/>
                              <p:cNvSpPr>
                                <a:spLocks/>
                              </p:cNvSpPr>
                              <p:nvPr/>
                            </p:nvSpPr>
                            <p:spPr bwMode="auto">
                              <a:xfrm>
                                <a:off x="5545138" y="5511801"/>
                                <a:ext cx="1335088"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9B95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530" name="Group 3529"/>
                            <p:cNvGrpSpPr/>
                            <p:nvPr/>
                          </p:nvGrpSpPr>
                          <p:grpSpPr>
                            <a:xfrm>
                              <a:off x="7148513" y="4572002"/>
                              <a:ext cx="1335088" cy="1320800"/>
                              <a:chOff x="7148513" y="4572002"/>
                              <a:chExt cx="1335088" cy="1320800"/>
                            </a:xfrm>
                          </p:grpSpPr>
                          <p:pic>
                            <p:nvPicPr>
                              <p:cNvPr id="3284" name="Picture 212"/>
                              <p:cNvPicPr>
                                <a:picLocks noChangeAspect="1" noChangeArrowheads="1"/>
                              </p:cNvPicPr>
                              <p:nvPr/>
                            </p:nvPicPr>
                            <p:blipFill rotWithShape="1">
                              <a:blip r:embed="rId11">
                                <a:extLst>
                                  <a:ext uri="{28A0092B-C50C-407E-A947-70E740481C1C}">
                                    <a14:useLocalDpi xmlns:a14="http://schemas.microsoft.com/office/drawing/2010/main" val="0"/>
                                  </a:ext>
                                </a:extLst>
                              </a:blip>
                              <a:srcRect l="1811" r="18017"/>
                              <a:stretch/>
                            </p:blipFill>
                            <p:spPr bwMode="auto">
                              <a:xfrm>
                                <a:off x="7148513" y="4592639"/>
                                <a:ext cx="13350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213"/>
                              <p:cNvSpPr>
                                <a:spLocks/>
                              </p:cNvSpPr>
                              <p:nvPr/>
                            </p:nvSpPr>
                            <p:spPr bwMode="auto">
                              <a:xfrm>
                                <a:off x="7148513" y="4572002"/>
                                <a:ext cx="1335088" cy="38100"/>
                              </a:xfrm>
                              <a:custGeom>
                                <a:avLst/>
                                <a:gdLst>
                                  <a:gd name="T0" fmla="*/ 1460 w 1460"/>
                                  <a:gd name="T1" fmla="*/ 42 h 42"/>
                                  <a:gd name="T2" fmla="*/ 1460 w 1460"/>
                                  <a:gd name="T3" fmla="*/ 42 h 42"/>
                                  <a:gd name="T4" fmla="*/ 0 w 1460"/>
                                  <a:gd name="T5" fmla="*/ 42 h 42"/>
                                  <a:gd name="T6" fmla="*/ 0 w 1460"/>
                                  <a:gd name="T7" fmla="*/ 0 h 42"/>
                                  <a:gd name="T8" fmla="*/ 1460 w 1460"/>
                                  <a:gd name="T9" fmla="*/ 0 h 42"/>
                                  <a:gd name="T10" fmla="*/ 1460 w 1460"/>
                                  <a:gd name="T11" fmla="*/ 42 h 42"/>
                                </a:gdLst>
                                <a:ahLst/>
                                <a:cxnLst>
                                  <a:cxn ang="0">
                                    <a:pos x="T0" y="T1"/>
                                  </a:cxn>
                                  <a:cxn ang="0">
                                    <a:pos x="T2" y="T3"/>
                                  </a:cxn>
                                  <a:cxn ang="0">
                                    <a:pos x="T4" y="T5"/>
                                  </a:cxn>
                                  <a:cxn ang="0">
                                    <a:pos x="T6" y="T7"/>
                                  </a:cxn>
                                  <a:cxn ang="0">
                                    <a:pos x="T8" y="T9"/>
                                  </a:cxn>
                                  <a:cxn ang="0">
                                    <a:pos x="T10" y="T11"/>
                                  </a:cxn>
                                </a:cxnLst>
                                <a:rect l="0" t="0" r="r" b="b"/>
                                <a:pathLst>
                                  <a:path w="1460" h="42">
                                    <a:moveTo>
                                      <a:pt x="1460" y="42"/>
                                    </a:moveTo>
                                    <a:lnTo>
                                      <a:pt x="1460" y="42"/>
                                    </a:lnTo>
                                    <a:lnTo>
                                      <a:pt x="0" y="42"/>
                                    </a:lnTo>
                                    <a:lnTo>
                                      <a:pt x="0" y="0"/>
                                    </a:lnTo>
                                    <a:lnTo>
                                      <a:pt x="1460" y="0"/>
                                    </a:lnTo>
                                    <a:lnTo>
                                      <a:pt x="1460" y="42"/>
                                    </a:lnTo>
                                    <a:close/>
                                  </a:path>
                                </a:pathLst>
                              </a:custGeom>
                              <a:solidFill>
                                <a:srgbClr val="009E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13" name="Freeform 214"/>
                              <p:cNvSpPr>
                                <a:spLocks/>
                              </p:cNvSpPr>
                              <p:nvPr/>
                            </p:nvSpPr>
                            <p:spPr bwMode="auto">
                              <a:xfrm>
                                <a:off x="7148513" y="5511802"/>
                                <a:ext cx="1335088" cy="381000"/>
                              </a:xfrm>
                              <a:custGeom>
                                <a:avLst/>
                                <a:gdLst>
                                  <a:gd name="T0" fmla="*/ 1460 w 1460"/>
                                  <a:gd name="T1" fmla="*/ 416 h 416"/>
                                  <a:gd name="T2" fmla="*/ 1460 w 1460"/>
                                  <a:gd name="T3" fmla="*/ 416 h 416"/>
                                  <a:gd name="T4" fmla="*/ 0 w 1460"/>
                                  <a:gd name="T5" fmla="*/ 416 h 416"/>
                                  <a:gd name="T6" fmla="*/ 0 w 1460"/>
                                  <a:gd name="T7" fmla="*/ 0 h 416"/>
                                  <a:gd name="T8" fmla="*/ 1460 w 1460"/>
                                  <a:gd name="T9" fmla="*/ 0 h 416"/>
                                  <a:gd name="T10" fmla="*/ 1460 w 1460"/>
                                  <a:gd name="T11" fmla="*/ 416 h 416"/>
                                </a:gdLst>
                                <a:ahLst/>
                                <a:cxnLst>
                                  <a:cxn ang="0">
                                    <a:pos x="T0" y="T1"/>
                                  </a:cxn>
                                  <a:cxn ang="0">
                                    <a:pos x="T2" y="T3"/>
                                  </a:cxn>
                                  <a:cxn ang="0">
                                    <a:pos x="T4" y="T5"/>
                                  </a:cxn>
                                  <a:cxn ang="0">
                                    <a:pos x="T6" y="T7"/>
                                  </a:cxn>
                                  <a:cxn ang="0">
                                    <a:pos x="T8" y="T9"/>
                                  </a:cxn>
                                  <a:cxn ang="0">
                                    <a:pos x="T10" y="T11"/>
                                  </a:cxn>
                                </a:cxnLst>
                                <a:rect l="0" t="0" r="r" b="b"/>
                                <a:pathLst>
                                  <a:path w="1460" h="416">
                                    <a:moveTo>
                                      <a:pt x="1460" y="416"/>
                                    </a:moveTo>
                                    <a:lnTo>
                                      <a:pt x="1460" y="416"/>
                                    </a:lnTo>
                                    <a:lnTo>
                                      <a:pt x="0" y="416"/>
                                    </a:lnTo>
                                    <a:lnTo>
                                      <a:pt x="0" y="0"/>
                                    </a:lnTo>
                                    <a:lnTo>
                                      <a:pt x="1460" y="0"/>
                                    </a:lnTo>
                                    <a:lnTo>
                                      <a:pt x="1460" y="416"/>
                                    </a:lnTo>
                                    <a:close/>
                                  </a:path>
                                </a:pathLst>
                              </a:custGeom>
                              <a:solidFill>
                                <a:srgbClr val="009E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grpSp>
                        <p:nvGrpSpPr>
                          <p:cNvPr id="3536" name="Group 3535"/>
                          <p:cNvGrpSpPr/>
                          <p:nvPr/>
                        </p:nvGrpSpPr>
                        <p:grpSpPr>
                          <a:xfrm>
                            <a:off x="736600" y="2978150"/>
                            <a:ext cx="7747001" cy="1320802"/>
                            <a:chOff x="736600" y="2978150"/>
                            <a:chExt cx="7747001" cy="1320802"/>
                          </a:xfrm>
                        </p:grpSpPr>
                        <p:grpSp>
                          <p:nvGrpSpPr>
                            <p:cNvPr id="3526" name="Group 3525"/>
                            <p:cNvGrpSpPr/>
                            <p:nvPr/>
                          </p:nvGrpSpPr>
                          <p:grpSpPr>
                            <a:xfrm>
                              <a:off x="2339752" y="2978151"/>
                              <a:ext cx="1336898" cy="1320801"/>
                              <a:chOff x="2339752" y="2978151"/>
                              <a:chExt cx="1336898" cy="1320801"/>
                            </a:xfrm>
                          </p:grpSpPr>
                          <p:pic>
                            <p:nvPicPr>
                              <p:cNvPr id="3183" name="Picture 111"/>
                              <p:cNvPicPr>
                                <a:picLocks noChangeAspect="1" noChangeArrowheads="1"/>
                              </p:cNvPicPr>
                              <p:nvPr/>
                            </p:nvPicPr>
                            <p:blipFill rotWithShape="1">
                              <a:blip r:embed="rId12">
                                <a:extLst>
                                  <a:ext uri="{28A0092B-C50C-407E-A947-70E740481C1C}">
                                    <a14:useLocalDpi xmlns:a14="http://schemas.microsoft.com/office/drawing/2010/main" val="0"/>
                                  </a:ext>
                                </a:extLst>
                              </a:blip>
                              <a:srcRect l="1758" t="14963" b="41533"/>
                              <a:stretch/>
                            </p:blipFill>
                            <p:spPr bwMode="auto">
                              <a:xfrm>
                                <a:off x="2339752" y="2996952"/>
                                <a:ext cx="133689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6" name="Freeform 112"/>
                              <p:cNvSpPr>
                                <a:spLocks/>
                              </p:cNvSpPr>
                              <p:nvPr/>
                            </p:nvSpPr>
                            <p:spPr bwMode="auto">
                              <a:xfrm>
                                <a:off x="2339752" y="2978151"/>
                                <a:ext cx="1336675" cy="38100"/>
                              </a:xfrm>
                              <a:custGeom>
                                <a:avLst/>
                                <a:gdLst>
                                  <a:gd name="T0" fmla="*/ 1460 w 1460"/>
                                  <a:gd name="T1" fmla="*/ 42 h 42"/>
                                  <a:gd name="T2" fmla="*/ 1460 w 1460"/>
                                  <a:gd name="T3" fmla="*/ 42 h 42"/>
                                  <a:gd name="T4" fmla="*/ 0 w 1460"/>
                                  <a:gd name="T5" fmla="*/ 42 h 42"/>
                                  <a:gd name="T6" fmla="*/ 0 w 1460"/>
                                  <a:gd name="T7" fmla="*/ 0 h 42"/>
                                  <a:gd name="T8" fmla="*/ 1460 w 1460"/>
                                  <a:gd name="T9" fmla="*/ 0 h 42"/>
                                  <a:gd name="T10" fmla="*/ 1460 w 1460"/>
                                  <a:gd name="T11" fmla="*/ 42 h 42"/>
                                </a:gdLst>
                                <a:ahLst/>
                                <a:cxnLst>
                                  <a:cxn ang="0">
                                    <a:pos x="T0" y="T1"/>
                                  </a:cxn>
                                  <a:cxn ang="0">
                                    <a:pos x="T2" y="T3"/>
                                  </a:cxn>
                                  <a:cxn ang="0">
                                    <a:pos x="T4" y="T5"/>
                                  </a:cxn>
                                  <a:cxn ang="0">
                                    <a:pos x="T6" y="T7"/>
                                  </a:cxn>
                                  <a:cxn ang="0">
                                    <a:pos x="T8" y="T9"/>
                                  </a:cxn>
                                  <a:cxn ang="0">
                                    <a:pos x="T10" y="T11"/>
                                  </a:cxn>
                                </a:cxnLst>
                                <a:rect l="0" t="0" r="r" b="b"/>
                                <a:pathLst>
                                  <a:path w="1460" h="42">
                                    <a:moveTo>
                                      <a:pt x="1460" y="42"/>
                                    </a:moveTo>
                                    <a:lnTo>
                                      <a:pt x="1460" y="42"/>
                                    </a:lnTo>
                                    <a:lnTo>
                                      <a:pt x="0" y="42"/>
                                    </a:lnTo>
                                    <a:lnTo>
                                      <a:pt x="0" y="0"/>
                                    </a:lnTo>
                                    <a:lnTo>
                                      <a:pt x="1460" y="0"/>
                                    </a:lnTo>
                                    <a:lnTo>
                                      <a:pt x="1460" y="42"/>
                                    </a:lnTo>
                                    <a:close/>
                                  </a:path>
                                </a:pathLst>
                              </a:custGeom>
                              <a:solidFill>
                                <a:srgbClr val="9B95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517" name="Freeform 113"/>
                              <p:cNvSpPr>
                                <a:spLocks/>
                              </p:cNvSpPr>
                              <p:nvPr/>
                            </p:nvSpPr>
                            <p:spPr bwMode="auto">
                              <a:xfrm>
                                <a:off x="2339752" y="3919539"/>
                                <a:ext cx="1336675" cy="379413"/>
                              </a:xfrm>
                              <a:custGeom>
                                <a:avLst/>
                                <a:gdLst>
                                  <a:gd name="T0" fmla="*/ 1460 w 1460"/>
                                  <a:gd name="T1" fmla="*/ 415 h 415"/>
                                  <a:gd name="T2" fmla="*/ 1460 w 1460"/>
                                  <a:gd name="T3" fmla="*/ 415 h 415"/>
                                  <a:gd name="T4" fmla="*/ 0 w 1460"/>
                                  <a:gd name="T5" fmla="*/ 415 h 415"/>
                                  <a:gd name="T6" fmla="*/ 0 w 1460"/>
                                  <a:gd name="T7" fmla="*/ 0 h 415"/>
                                  <a:gd name="T8" fmla="*/ 1460 w 1460"/>
                                  <a:gd name="T9" fmla="*/ 0 h 415"/>
                                  <a:gd name="T10" fmla="*/ 1460 w 1460"/>
                                  <a:gd name="T11" fmla="*/ 415 h 415"/>
                                </a:gdLst>
                                <a:ahLst/>
                                <a:cxnLst>
                                  <a:cxn ang="0">
                                    <a:pos x="T0" y="T1"/>
                                  </a:cxn>
                                  <a:cxn ang="0">
                                    <a:pos x="T2" y="T3"/>
                                  </a:cxn>
                                  <a:cxn ang="0">
                                    <a:pos x="T4" y="T5"/>
                                  </a:cxn>
                                  <a:cxn ang="0">
                                    <a:pos x="T6" y="T7"/>
                                  </a:cxn>
                                  <a:cxn ang="0">
                                    <a:pos x="T8" y="T9"/>
                                  </a:cxn>
                                  <a:cxn ang="0">
                                    <a:pos x="T10" y="T11"/>
                                  </a:cxn>
                                </a:cxnLst>
                                <a:rect l="0" t="0" r="r" b="b"/>
                                <a:pathLst>
                                  <a:path w="1460" h="415">
                                    <a:moveTo>
                                      <a:pt x="1460" y="415"/>
                                    </a:moveTo>
                                    <a:lnTo>
                                      <a:pt x="1460" y="415"/>
                                    </a:lnTo>
                                    <a:lnTo>
                                      <a:pt x="0" y="415"/>
                                    </a:lnTo>
                                    <a:lnTo>
                                      <a:pt x="0" y="0"/>
                                    </a:lnTo>
                                    <a:lnTo>
                                      <a:pt x="1460" y="0"/>
                                    </a:lnTo>
                                    <a:lnTo>
                                      <a:pt x="1460" y="415"/>
                                    </a:lnTo>
                                    <a:close/>
                                  </a:path>
                                </a:pathLst>
                              </a:custGeom>
                              <a:solidFill>
                                <a:srgbClr val="9B95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262" name="Group 3261"/>
                            <p:cNvGrpSpPr/>
                            <p:nvPr/>
                          </p:nvGrpSpPr>
                          <p:grpSpPr>
                            <a:xfrm>
                              <a:off x="736600" y="2978150"/>
                              <a:ext cx="1336675" cy="1320802"/>
                              <a:chOff x="736600" y="2978150"/>
                              <a:chExt cx="1336675" cy="1320802"/>
                            </a:xfrm>
                          </p:grpSpPr>
                          <p:pic>
                            <p:nvPicPr>
                              <p:cNvPr id="3261" name="Picture 3260"/>
                              <p:cNvPicPr>
                                <a:picLocks noChangeAspect="1"/>
                              </p:cNvPicPr>
                              <p:nvPr/>
                            </p:nvPicPr>
                            <p:blipFill rotWithShape="1">
                              <a:blip r:embed="rId13" cstate="print">
                                <a:extLst>
                                  <a:ext uri="{28A0092B-C50C-407E-A947-70E740481C1C}">
                                    <a14:useLocalDpi xmlns:a14="http://schemas.microsoft.com/office/drawing/2010/main" val="0"/>
                                  </a:ext>
                                </a:extLst>
                              </a:blip>
                              <a:srcRect t="1712" b="59116"/>
                              <a:stretch/>
                            </p:blipFill>
                            <p:spPr>
                              <a:xfrm>
                                <a:off x="736600" y="2978150"/>
                                <a:ext cx="1336675" cy="941392"/>
                              </a:xfrm>
                              <a:prstGeom prst="rect">
                                <a:avLst/>
                              </a:prstGeom>
                            </p:spPr>
                          </p:pic>
                          <p:sp>
                            <p:nvSpPr>
                              <p:cNvPr id="3225" name="Freeform 173"/>
                              <p:cNvSpPr>
                                <a:spLocks/>
                              </p:cNvSpPr>
                              <p:nvPr/>
                            </p:nvSpPr>
                            <p:spPr bwMode="auto">
                              <a:xfrm>
                                <a:off x="736600" y="2978151"/>
                                <a:ext cx="1336675" cy="38100"/>
                              </a:xfrm>
                              <a:custGeom>
                                <a:avLst/>
                                <a:gdLst>
                                  <a:gd name="T0" fmla="*/ 1461 w 1461"/>
                                  <a:gd name="T1" fmla="*/ 42 h 42"/>
                                  <a:gd name="T2" fmla="*/ 1461 w 1461"/>
                                  <a:gd name="T3" fmla="*/ 42 h 42"/>
                                  <a:gd name="T4" fmla="*/ 0 w 1461"/>
                                  <a:gd name="T5" fmla="*/ 42 h 42"/>
                                  <a:gd name="T6" fmla="*/ 0 w 1461"/>
                                  <a:gd name="T7" fmla="*/ 0 h 42"/>
                                  <a:gd name="T8" fmla="*/ 1461 w 1461"/>
                                  <a:gd name="T9" fmla="*/ 0 h 42"/>
                                  <a:gd name="T10" fmla="*/ 1461 w 1461"/>
                                  <a:gd name="T11" fmla="*/ 42 h 42"/>
                                </a:gdLst>
                                <a:ahLst/>
                                <a:cxnLst>
                                  <a:cxn ang="0">
                                    <a:pos x="T0" y="T1"/>
                                  </a:cxn>
                                  <a:cxn ang="0">
                                    <a:pos x="T2" y="T3"/>
                                  </a:cxn>
                                  <a:cxn ang="0">
                                    <a:pos x="T4" y="T5"/>
                                  </a:cxn>
                                  <a:cxn ang="0">
                                    <a:pos x="T6" y="T7"/>
                                  </a:cxn>
                                  <a:cxn ang="0">
                                    <a:pos x="T8" y="T9"/>
                                  </a:cxn>
                                  <a:cxn ang="0">
                                    <a:pos x="T10" y="T11"/>
                                  </a:cxn>
                                </a:cxnLst>
                                <a:rect l="0" t="0" r="r" b="b"/>
                                <a:pathLst>
                                  <a:path w="1461" h="42">
                                    <a:moveTo>
                                      <a:pt x="1461" y="42"/>
                                    </a:moveTo>
                                    <a:lnTo>
                                      <a:pt x="1461" y="42"/>
                                    </a:lnTo>
                                    <a:lnTo>
                                      <a:pt x="0" y="42"/>
                                    </a:lnTo>
                                    <a:lnTo>
                                      <a:pt x="0" y="0"/>
                                    </a:lnTo>
                                    <a:lnTo>
                                      <a:pt x="1461" y="0"/>
                                    </a:lnTo>
                                    <a:lnTo>
                                      <a:pt x="1461" y="42"/>
                                    </a:lnTo>
                                    <a:close/>
                                  </a:path>
                                </a:pathLst>
                              </a:custGeom>
                              <a:solidFill>
                                <a:srgbClr val="5EC9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26" name="Freeform 174"/>
                              <p:cNvSpPr>
                                <a:spLocks/>
                              </p:cNvSpPr>
                              <p:nvPr/>
                            </p:nvSpPr>
                            <p:spPr bwMode="auto">
                              <a:xfrm>
                                <a:off x="736600" y="3919539"/>
                                <a:ext cx="1336675" cy="379413"/>
                              </a:xfrm>
                              <a:custGeom>
                                <a:avLst/>
                                <a:gdLst>
                                  <a:gd name="T0" fmla="*/ 1461 w 1461"/>
                                  <a:gd name="T1" fmla="*/ 415 h 415"/>
                                  <a:gd name="T2" fmla="*/ 1461 w 1461"/>
                                  <a:gd name="T3" fmla="*/ 415 h 415"/>
                                  <a:gd name="T4" fmla="*/ 0 w 1461"/>
                                  <a:gd name="T5" fmla="*/ 415 h 415"/>
                                  <a:gd name="T6" fmla="*/ 0 w 1461"/>
                                  <a:gd name="T7" fmla="*/ 0 h 415"/>
                                  <a:gd name="T8" fmla="*/ 1461 w 1461"/>
                                  <a:gd name="T9" fmla="*/ 0 h 415"/>
                                  <a:gd name="T10" fmla="*/ 1461 w 1461"/>
                                  <a:gd name="T11" fmla="*/ 415 h 415"/>
                                </a:gdLst>
                                <a:ahLst/>
                                <a:cxnLst>
                                  <a:cxn ang="0">
                                    <a:pos x="T0" y="T1"/>
                                  </a:cxn>
                                  <a:cxn ang="0">
                                    <a:pos x="T2" y="T3"/>
                                  </a:cxn>
                                  <a:cxn ang="0">
                                    <a:pos x="T4" y="T5"/>
                                  </a:cxn>
                                  <a:cxn ang="0">
                                    <a:pos x="T6" y="T7"/>
                                  </a:cxn>
                                  <a:cxn ang="0">
                                    <a:pos x="T8" y="T9"/>
                                  </a:cxn>
                                  <a:cxn ang="0">
                                    <a:pos x="T10" y="T11"/>
                                  </a:cxn>
                                </a:cxnLst>
                                <a:rect l="0" t="0" r="r" b="b"/>
                                <a:pathLst>
                                  <a:path w="1461" h="415">
                                    <a:moveTo>
                                      <a:pt x="1461" y="415"/>
                                    </a:moveTo>
                                    <a:lnTo>
                                      <a:pt x="1461" y="415"/>
                                    </a:lnTo>
                                    <a:lnTo>
                                      <a:pt x="0" y="415"/>
                                    </a:lnTo>
                                    <a:lnTo>
                                      <a:pt x="0" y="0"/>
                                    </a:lnTo>
                                    <a:lnTo>
                                      <a:pt x="1461" y="0"/>
                                    </a:lnTo>
                                    <a:lnTo>
                                      <a:pt x="1461" y="415"/>
                                    </a:lnTo>
                                    <a:close/>
                                  </a:path>
                                </a:pathLst>
                              </a:custGeom>
                              <a:solidFill>
                                <a:srgbClr val="5EC9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532" name="Group 3531"/>
                            <p:cNvGrpSpPr/>
                            <p:nvPr/>
                          </p:nvGrpSpPr>
                          <p:grpSpPr>
                            <a:xfrm>
                              <a:off x="5545138" y="2978151"/>
                              <a:ext cx="1335088" cy="1320801"/>
                              <a:chOff x="5545138" y="2978151"/>
                              <a:chExt cx="1335088" cy="1320801"/>
                            </a:xfrm>
                          </p:grpSpPr>
                          <p:pic>
                            <p:nvPicPr>
                              <p:cNvPr id="3315" name="Picture 243"/>
                              <p:cNvPicPr>
                                <a:picLocks noChangeAspect="1" noChangeArrowheads="1"/>
                              </p:cNvPicPr>
                              <p:nvPr/>
                            </p:nvPicPr>
                            <p:blipFill rotWithShape="1">
                              <a:blip r:embed="rId14">
                                <a:extLst>
                                  <a:ext uri="{28A0092B-C50C-407E-A947-70E740481C1C}">
                                    <a14:useLocalDpi xmlns:a14="http://schemas.microsoft.com/office/drawing/2010/main" val="0"/>
                                  </a:ext>
                                </a:extLst>
                              </a:blip>
                              <a:srcRect l="8147" r="6212"/>
                              <a:stretch/>
                            </p:blipFill>
                            <p:spPr bwMode="auto">
                              <a:xfrm>
                                <a:off x="5545138" y="2996952"/>
                                <a:ext cx="13350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 name="Freeform 244"/>
                              <p:cNvSpPr>
                                <a:spLocks/>
                              </p:cNvSpPr>
                              <p:nvPr/>
                            </p:nvSpPr>
                            <p:spPr bwMode="auto">
                              <a:xfrm>
                                <a:off x="5545138" y="2978151"/>
                                <a:ext cx="1335088" cy="38100"/>
                              </a:xfrm>
                              <a:custGeom>
                                <a:avLst/>
                                <a:gdLst>
                                  <a:gd name="T0" fmla="*/ 1460 w 1460"/>
                                  <a:gd name="T1" fmla="*/ 42 h 42"/>
                                  <a:gd name="T2" fmla="*/ 1460 w 1460"/>
                                  <a:gd name="T3" fmla="*/ 42 h 42"/>
                                  <a:gd name="T4" fmla="*/ 0 w 1460"/>
                                  <a:gd name="T5" fmla="*/ 42 h 42"/>
                                  <a:gd name="T6" fmla="*/ 0 w 1460"/>
                                  <a:gd name="T7" fmla="*/ 0 h 42"/>
                                  <a:gd name="T8" fmla="*/ 1460 w 1460"/>
                                  <a:gd name="T9" fmla="*/ 0 h 42"/>
                                  <a:gd name="T10" fmla="*/ 1460 w 1460"/>
                                  <a:gd name="T11" fmla="*/ 42 h 42"/>
                                </a:gdLst>
                                <a:ahLst/>
                                <a:cxnLst>
                                  <a:cxn ang="0">
                                    <a:pos x="T0" y="T1"/>
                                  </a:cxn>
                                  <a:cxn ang="0">
                                    <a:pos x="T2" y="T3"/>
                                  </a:cxn>
                                  <a:cxn ang="0">
                                    <a:pos x="T4" y="T5"/>
                                  </a:cxn>
                                  <a:cxn ang="0">
                                    <a:pos x="T6" y="T7"/>
                                  </a:cxn>
                                  <a:cxn ang="0">
                                    <a:pos x="T8" y="T9"/>
                                  </a:cxn>
                                  <a:cxn ang="0">
                                    <a:pos x="T10" y="T11"/>
                                  </a:cxn>
                                </a:cxnLst>
                                <a:rect l="0" t="0" r="r" b="b"/>
                                <a:pathLst>
                                  <a:path w="1460" h="42">
                                    <a:moveTo>
                                      <a:pt x="1460" y="42"/>
                                    </a:moveTo>
                                    <a:lnTo>
                                      <a:pt x="1460" y="42"/>
                                    </a:lnTo>
                                    <a:lnTo>
                                      <a:pt x="0" y="42"/>
                                    </a:lnTo>
                                    <a:lnTo>
                                      <a:pt x="0" y="0"/>
                                    </a:lnTo>
                                    <a:lnTo>
                                      <a:pt x="1460" y="0"/>
                                    </a:lnTo>
                                    <a:lnTo>
                                      <a:pt x="1460" y="42"/>
                                    </a:lnTo>
                                    <a:close/>
                                  </a:path>
                                </a:pathLst>
                              </a:custGeom>
                              <a:solidFill>
                                <a:srgbClr val="F9B10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9" name="Freeform 245"/>
                              <p:cNvSpPr>
                                <a:spLocks/>
                              </p:cNvSpPr>
                              <p:nvPr/>
                            </p:nvSpPr>
                            <p:spPr bwMode="auto">
                              <a:xfrm>
                                <a:off x="5545138" y="3919539"/>
                                <a:ext cx="1335088" cy="379413"/>
                              </a:xfrm>
                              <a:custGeom>
                                <a:avLst/>
                                <a:gdLst>
                                  <a:gd name="T0" fmla="*/ 1460 w 1460"/>
                                  <a:gd name="T1" fmla="*/ 415 h 415"/>
                                  <a:gd name="T2" fmla="*/ 1460 w 1460"/>
                                  <a:gd name="T3" fmla="*/ 415 h 415"/>
                                  <a:gd name="T4" fmla="*/ 0 w 1460"/>
                                  <a:gd name="T5" fmla="*/ 415 h 415"/>
                                  <a:gd name="T6" fmla="*/ 0 w 1460"/>
                                  <a:gd name="T7" fmla="*/ 0 h 415"/>
                                  <a:gd name="T8" fmla="*/ 1460 w 1460"/>
                                  <a:gd name="T9" fmla="*/ 0 h 415"/>
                                  <a:gd name="T10" fmla="*/ 1460 w 1460"/>
                                  <a:gd name="T11" fmla="*/ 415 h 415"/>
                                </a:gdLst>
                                <a:ahLst/>
                                <a:cxnLst>
                                  <a:cxn ang="0">
                                    <a:pos x="T0" y="T1"/>
                                  </a:cxn>
                                  <a:cxn ang="0">
                                    <a:pos x="T2" y="T3"/>
                                  </a:cxn>
                                  <a:cxn ang="0">
                                    <a:pos x="T4" y="T5"/>
                                  </a:cxn>
                                  <a:cxn ang="0">
                                    <a:pos x="T6" y="T7"/>
                                  </a:cxn>
                                  <a:cxn ang="0">
                                    <a:pos x="T8" y="T9"/>
                                  </a:cxn>
                                  <a:cxn ang="0">
                                    <a:pos x="T10" y="T11"/>
                                  </a:cxn>
                                </a:cxnLst>
                                <a:rect l="0" t="0" r="r" b="b"/>
                                <a:pathLst>
                                  <a:path w="1460" h="415">
                                    <a:moveTo>
                                      <a:pt x="1460" y="415"/>
                                    </a:moveTo>
                                    <a:lnTo>
                                      <a:pt x="1460" y="415"/>
                                    </a:lnTo>
                                    <a:lnTo>
                                      <a:pt x="0" y="415"/>
                                    </a:lnTo>
                                    <a:lnTo>
                                      <a:pt x="0" y="0"/>
                                    </a:lnTo>
                                    <a:lnTo>
                                      <a:pt x="1460" y="0"/>
                                    </a:lnTo>
                                    <a:lnTo>
                                      <a:pt x="1460" y="415"/>
                                    </a:lnTo>
                                    <a:close/>
                                  </a:path>
                                </a:pathLst>
                              </a:custGeom>
                              <a:solidFill>
                                <a:srgbClr val="F9B10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529" name="Group 3528"/>
                            <p:cNvGrpSpPr/>
                            <p:nvPr/>
                          </p:nvGrpSpPr>
                          <p:grpSpPr>
                            <a:xfrm>
                              <a:off x="7148512" y="2978150"/>
                              <a:ext cx="1335089" cy="1320802"/>
                              <a:chOff x="7148512" y="2978150"/>
                              <a:chExt cx="1335089" cy="1320802"/>
                            </a:xfrm>
                          </p:grpSpPr>
                          <p:pic>
                            <p:nvPicPr>
                              <p:cNvPr id="3351" name="Picture 279"/>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175" t="4993" r="21698" b="17083"/>
                              <a:stretch/>
                            </p:blipFill>
                            <p:spPr bwMode="auto">
                              <a:xfrm>
                                <a:off x="7148512" y="2978150"/>
                                <a:ext cx="1335089" cy="94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4" name="Freeform 280"/>
                              <p:cNvSpPr>
                                <a:spLocks/>
                              </p:cNvSpPr>
                              <p:nvPr/>
                            </p:nvSpPr>
                            <p:spPr bwMode="auto">
                              <a:xfrm>
                                <a:off x="7148512" y="2978151"/>
                                <a:ext cx="1335088" cy="38100"/>
                              </a:xfrm>
                              <a:custGeom>
                                <a:avLst/>
                                <a:gdLst>
                                  <a:gd name="T0" fmla="*/ 1460 w 1460"/>
                                  <a:gd name="T1" fmla="*/ 42 h 42"/>
                                  <a:gd name="T2" fmla="*/ 1460 w 1460"/>
                                  <a:gd name="T3" fmla="*/ 42 h 42"/>
                                  <a:gd name="T4" fmla="*/ 0 w 1460"/>
                                  <a:gd name="T5" fmla="*/ 42 h 42"/>
                                  <a:gd name="T6" fmla="*/ 0 w 1460"/>
                                  <a:gd name="T7" fmla="*/ 0 h 42"/>
                                  <a:gd name="T8" fmla="*/ 1460 w 1460"/>
                                  <a:gd name="T9" fmla="*/ 0 h 42"/>
                                  <a:gd name="T10" fmla="*/ 1460 w 1460"/>
                                  <a:gd name="T11" fmla="*/ 42 h 42"/>
                                </a:gdLst>
                                <a:ahLst/>
                                <a:cxnLst>
                                  <a:cxn ang="0">
                                    <a:pos x="T0" y="T1"/>
                                  </a:cxn>
                                  <a:cxn ang="0">
                                    <a:pos x="T2" y="T3"/>
                                  </a:cxn>
                                  <a:cxn ang="0">
                                    <a:pos x="T4" y="T5"/>
                                  </a:cxn>
                                  <a:cxn ang="0">
                                    <a:pos x="T6" y="T7"/>
                                  </a:cxn>
                                  <a:cxn ang="0">
                                    <a:pos x="T8" y="T9"/>
                                  </a:cxn>
                                  <a:cxn ang="0">
                                    <a:pos x="T10" y="T11"/>
                                  </a:cxn>
                                </a:cxnLst>
                                <a:rect l="0" t="0" r="r" b="b"/>
                                <a:pathLst>
                                  <a:path w="1460" h="42">
                                    <a:moveTo>
                                      <a:pt x="1460" y="42"/>
                                    </a:moveTo>
                                    <a:lnTo>
                                      <a:pt x="1460" y="42"/>
                                    </a:lnTo>
                                    <a:lnTo>
                                      <a:pt x="0" y="42"/>
                                    </a:lnTo>
                                    <a:lnTo>
                                      <a:pt x="0" y="0"/>
                                    </a:lnTo>
                                    <a:lnTo>
                                      <a:pt x="1460" y="0"/>
                                    </a:lnTo>
                                    <a:lnTo>
                                      <a:pt x="1460" y="42"/>
                                    </a:lnTo>
                                    <a:close/>
                                  </a:path>
                                </a:pathLst>
                              </a:custGeom>
                              <a:solidFill>
                                <a:srgbClr val="80CB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16" name="Freeform 281"/>
                              <p:cNvSpPr>
                                <a:spLocks/>
                              </p:cNvSpPr>
                              <p:nvPr/>
                            </p:nvSpPr>
                            <p:spPr bwMode="auto">
                              <a:xfrm>
                                <a:off x="7148512" y="3919539"/>
                                <a:ext cx="1335088" cy="379413"/>
                              </a:xfrm>
                              <a:custGeom>
                                <a:avLst/>
                                <a:gdLst>
                                  <a:gd name="T0" fmla="*/ 1460 w 1460"/>
                                  <a:gd name="T1" fmla="*/ 415 h 415"/>
                                  <a:gd name="T2" fmla="*/ 1460 w 1460"/>
                                  <a:gd name="T3" fmla="*/ 415 h 415"/>
                                  <a:gd name="T4" fmla="*/ 0 w 1460"/>
                                  <a:gd name="T5" fmla="*/ 415 h 415"/>
                                  <a:gd name="T6" fmla="*/ 0 w 1460"/>
                                  <a:gd name="T7" fmla="*/ 0 h 415"/>
                                  <a:gd name="T8" fmla="*/ 1460 w 1460"/>
                                  <a:gd name="T9" fmla="*/ 0 h 415"/>
                                  <a:gd name="T10" fmla="*/ 1460 w 1460"/>
                                  <a:gd name="T11" fmla="*/ 415 h 415"/>
                                </a:gdLst>
                                <a:ahLst/>
                                <a:cxnLst>
                                  <a:cxn ang="0">
                                    <a:pos x="T0" y="T1"/>
                                  </a:cxn>
                                  <a:cxn ang="0">
                                    <a:pos x="T2" y="T3"/>
                                  </a:cxn>
                                  <a:cxn ang="0">
                                    <a:pos x="T4" y="T5"/>
                                  </a:cxn>
                                  <a:cxn ang="0">
                                    <a:pos x="T6" y="T7"/>
                                  </a:cxn>
                                  <a:cxn ang="0">
                                    <a:pos x="T8" y="T9"/>
                                  </a:cxn>
                                  <a:cxn ang="0">
                                    <a:pos x="T10" y="T11"/>
                                  </a:cxn>
                                </a:cxnLst>
                                <a:rect l="0" t="0" r="r" b="b"/>
                                <a:pathLst>
                                  <a:path w="1460" h="415">
                                    <a:moveTo>
                                      <a:pt x="1460" y="415"/>
                                    </a:moveTo>
                                    <a:lnTo>
                                      <a:pt x="1460" y="415"/>
                                    </a:lnTo>
                                    <a:lnTo>
                                      <a:pt x="0" y="415"/>
                                    </a:lnTo>
                                    <a:lnTo>
                                      <a:pt x="0" y="0"/>
                                    </a:lnTo>
                                    <a:lnTo>
                                      <a:pt x="1460" y="0"/>
                                    </a:lnTo>
                                    <a:lnTo>
                                      <a:pt x="1460" y="415"/>
                                    </a:lnTo>
                                    <a:close/>
                                  </a:path>
                                </a:pathLst>
                              </a:custGeom>
                              <a:solidFill>
                                <a:srgbClr val="80CB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nvGrpSpPr>
                            <p:cNvPr id="3527" name="Group 3526"/>
                            <p:cNvGrpSpPr/>
                            <p:nvPr/>
                          </p:nvGrpSpPr>
                          <p:grpSpPr>
                            <a:xfrm>
                              <a:off x="3941763" y="2978151"/>
                              <a:ext cx="1336676" cy="1320801"/>
                              <a:chOff x="3941763" y="2978151"/>
                              <a:chExt cx="1336676" cy="1320801"/>
                            </a:xfrm>
                          </p:grpSpPr>
                          <p:pic>
                            <p:nvPicPr>
                              <p:cNvPr id="3376" name="Picture 304"/>
                              <p:cNvPicPr>
                                <a:picLocks noChangeAspect="1" noChangeArrowheads="1"/>
                              </p:cNvPicPr>
                              <p:nvPr/>
                            </p:nvPicPr>
                            <p:blipFill rotWithShape="1">
                              <a:blip r:embed="rId16">
                                <a:extLst>
                                  <a:ext uri="{28A0092B-C50C-407E-A947-70E740481C1C}">
                                    <a14:useLocalDpi xmlns:a14="http://schemas.microsoft.com/office/drawing/2010/main" val="0"/>
                                  </a:ext>
                                </a:extLst>
                              </a:blip>
                              <a:srcRect l="6061" t="8332" r="23064" b="19823"/>
                              <a:stretch/>
                            </p:blipFill>
                            <p:spPr bwMode="auto">
                              <a:xfrm>
                                <a:off x="3941763" y="3016251"/>
                                <a:ext cx="1336676" cy="90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9" name="Freeform 305"/>
                              <p:cNvSpPr>
                                <a:spLocks/>
                              </p:cNvSpPr>
                              <p:nvPr/>
                            </p:nvSpPr>
                            <p:spPr bwMode="auto">
                              <a:xfrm>
                                <a:off x="3941763" y="2978151"/>
                                <a:ext cx="1336675" cy="38100"/>
                              </a:xfrm>
                              <a:custGeom>
                                <a:avLst/>
                                <a:gdLst>
                                  <a:gd name="T0" fmla="*/ 1460 w 1460"/>
                                  <a:gd name="T1" fmla="*/ 42 h 42"/>
                                  <a:gd name="T2" fmla="*/ 1460 w 1460"/>
                                  <a:gd name="T3" fmla="*/ 42 h 42"/>
                                  <a:gd name="T4" fmla="*/ 0 w 1460"/>
                                  <a:gd name="T5" fmla="*/ 42 h 42"/>
                                  <a:gd name="T6" fmla="*/ 0 w 1460"/>
                                  <a:gd name="T7" fmla="*/ 0 h 42"/>
                                  <a:gd name="T8" fmla="*/ 1460 w 1460"/>
                                  <a:gd name="T9" fmla="*/ 0 h 42"/>
                                  <a:gd name="T10" fmla="*/ 1460 w 1460"/>
                                  <a:gd name="T11" fmla="*/ 42 h 42"/>
                                </a:gdLst>
                                <a:ahLst/>
                                <a:cxnLst>
                                  <a:cxn ang="0">
                                    <a:pos x="T0" y="T1"/>
                                  </a:cxn>
                                  <a:cxn ang="0">
                                    <a:pos x="T2" y="T3"/>
                                  </a:cxn>
                                  <a:cxn ang="0">
                                    <a:pos x="T4" y="T5"/>
                                  </a:cxn>
                                  <a:cxn ang="0">
                                    <a:pos x="T6" y="T7"/>
                                  </a:cxn>
                                  <a:cxn ang="0">
                                    <a:pos x="T8" y="T9"/>
                                  </a:cxn>
                                  <a:cxn ang="0">
                                    <a:pos x="T10" y="T11"/>
                                  </a:cxn>
                                </a:cxnLst>
                                <a:rect l="0" t="0" r="r" b="b"/>
                                <a:pathLst>
                                  <a:path w="1460" h="42">
                                    <a:moveTo>
                                      <a:pt x="1460" y="42"/>
                                    </a:moveTo>
                                    <a:lnTo>
                                      <a:pt x="1460" y="42"/>
                                    </a:lnTo>
                                    <a:lnTo>
                                      <a:pt x="0" y="42"/>
                                    </a:lnTo>
                                    <a:lnTo>
                                      <a:pt x="0" y="0"/>
                                    </a:lnTo>
                                    <a:lnTo>
                                      <a:pt x="1460" y="0"/>
                                    </a:lnTo>
                                    <a:lnTo>
                                      <a:pt x="1460" y="42"/>
                                    </a:lnTo>
                                    <a:close/>
                                  </a:path>
                                </a:pathLst>
                              </a:custGeom>
                              <a:solidFill>
                                <a:srgbClr val="009E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0" name="Freeform 306"/>
                              <p:cNvSpPr>
                                <a:spLocks/>
                              </p:cNvSpPr>
                              <p:nvPr/>
                            </p:nvSpPr>
                            <p:spPr bwMode="auto">
                              <a:xfrm>
                                <a:off x="3941763" y="3919539"/>
                                <a:ext cx="1336675" cy="379413"/>
                              </a:xfrm>
                              <a:custGeom>
                                <a:avLst/>
                                <a:gdLst>
                                  <a:gd name="T0" fmla="*/ 1460 w 1460"/>
                                  <a:gd name="T1" fmla="*/ 415 h 415"/>
                                  <a:gd name="T2" fmla="*/ 1460 w 1460"/>
                                  <a:gd name="T3" fmla="*/ 415 h 415"/>
                                  <a:gd name="T4" fmla="*/ 0 w 1460"/>
                                  <a:gd name="T5" fmla="*/ 415 h 415"/>
                                  <a:gd name="T6" fmla="*/ 0 w 1460"/>
                                  <a:gd name="T7" fmla="*/ 0 h 415"/>
                                  <a:gd name="T8" fmla="*/ 1460 w 1460"/>
                                  <a:gd name="T9" fmla="*/ 0 h 415"/>
                                  <a:gd name="T10" fmla="*/ 1460 w 1460"/>
                                  <a:gd name="T11" fmla="*/ 415 h 415"/>
                                </a:gdLst>
                                <a:ahLst/>
                                <a:cxnLst>
                                  <a:cxn ang="0">
                                    <a:pos x="T0" y="T1"/>
                                  </a:cxn>
                                  <a:cxn ang="0">
                                    <a:pos x="T2" y="T3"/>
                                  </a:cxn>
                                  <a:cxn ang="0">
                                    <a:pos x="T4" y="T5"/>
                                  </a:cxn>
                                  <a:cxn ang="0">
                                    <a:pos x="T6" y="T7"/>
                                  </a:cxn>
                                  <a:cxn ang="0">
                                    <a:pos x="T8" y="T9"/>
                                  </a:cxn>
                                  <a:cxn ang="0">
                                    <a:pos x="T10" y="T11"/>
                                  </a:cxn>
                                </a:cxnLst>
                                <a:rect l="0" t="0" r="r" b="b"/>
                                <a:pathLst>
                                  <a:path w="1460" h="415">
                                    <a:moveTo>
                                      <a:pt x="1460" y="415"/>
                                    </a:moveTo>
                                    <a:lnTo>
                                      <a:pt x="1460" y="415"/>
                                    </a:lnTo>
                                    <a:lnTo>
                                      <a:pt x="0" y="415"/>
                                    </a:lnTo>
                                    <a:lnTo>
                                      <a:pt x="0" y="0"/>
                                    </a:lnTo>
                                    <a:lnTo>
                                      <a:pt x="1460" y="0"/>
                                    </a:lnTo>
                                    <a:lnTo>
                                      <a:pt x="1460" y="415"/>
                                    </a:lnTo>
                                    <a:close/>
                                  </a:path>
                                </a:pathLst>
                              </a:custGeom>
                              <a:solidFill>
                                <a:srgbClr val="009E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grpSp>
                    <p:grpSp>
                      <p:nvGrpSpPr>
                        <p:cNvPr id="3539" name="Group 3538"/>
                        <p:cNvGrpSpPr/>
                        <p:nvPr/>
                      </p:nvGrpSpPr>
                      <p:grpSpPr>
                        <a:xfrm>
                          <a:off x="683568" y="2318148"/>
                          <a:ext cx="7848872" cy="3193654"/>
                          <a:chOff x="683568" y="2318148"/>
                          <a:chExt cx="7848872" cy="3193654"/>
                        </a:xfrm>
                      </p:grpSpPr>
                      <p:cxnSp>
                        <p:nvCxnSpPr>
                          <p:cNvPr id="521" name="Straight Connector 520"/>
                          <p:cNvCxnSpPr/>
                          <p:nvPr/>
                        </p:nvCxnSpPr>
                        <p:spPr>
                          <a:xfrm>
                            <a:off x="683568" y="2318148"/>
                            <a:ext cx="7848872"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683568" y="3907237"/>
                            <a:ext cx="7848872"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683568" y="5511802"/>
                            <a:ext cx="7848872"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077" name="Freeform 32"/>
                      <p:cNvSpPr>
                        <a:spLocks/>
                      </p:cNvSpPr>
                      <p:nvPr/>
                    </p:nvSpPr>
                    <p:spPr bwMode="auto">
                      <a:xfrm>
                        <a:off x="1087438" y="5591176"/>
                        <a:ext cx="41275" cy="88900"/>
                      </a:xfrm>
                      <a:custGeom>
                        <a:avLst/>
                        <a:gdLst>
                          <a:gd name="T0" fmla="*/ 46 w 46"/>
                          <a:gd name="T1" fmla="*/ 68 h 97"/>
                          <a:gd name="T2" fmla="*/ 46 w 46"/>
                          <a:gd name="T3" fmla="*/ 68 h 97"/>
                          <a:gd name="T4" fmla="*/ 45 w 46"/>
                          <a:gd name="T5" fmla="*/ 80 h 97"/>
                          <a:gd name="T6" fmla="*/ 41 w 46"/>
                          <a:gd name="T7" fmla="*/ 89 h 97"/>
                          <a:gd name="T8" fmla="*/ 34 w 46"/>
                          <a:gd name="T9" fmla="*/ 95 h 97"/>
                          <a:gd name="T10" fmla="*/ 22 w 46"/>
                          <a:gd name="T11" fmla="*/ 97 h 97"/>
                          <a:gd name="T12" fmla="*/ 5 w 46"/>
                          <a:gd name="T13" fmla="*/ 91 h 97"/>
                          <a:gd name="T14" fmla="*/ 0 w 46"/>
                          <a:gd name="T15" fmla="*/ 75 h 97"/>
                          <a:gd name="T16" fmla="*/ 0 w 46"/>
                          <a:gd name="T17" fmla="*/ 67 h 97"/>
                          <a:gd name="T18" fmla="*/ 11 w 46"/>
                          <a:gd name="T19" fmla="*/ 67 h 97"/>
                          <a:gd name="T20" fmla="*/ 11 w 46"/>
                          <a:gd name="T21" fmla="*/ 74 h 97"/>
                          <a:gd name="T22" fmla="*/ 14 w 46"/>
                          <a:gd name="T23" fmla="*/ 84 h 97"/>
                          <a:gd name="T24" fmla="*/ 22 w 46"/>
                          <a:gd name="T25" fmla="*/ 87 h 97"/>
                          <a:gd name="T26" fmla="*/ 32 w 46"/>
                          <a:gd name="T27" fmla="*/ 83 h 97"/>
                          <a:gd name="T28" fmla="*/ 34 w 46"/>
                          <a:gd name="T29" fmla="*/ 67 h 97"/>
                          <a:gd name="T30" fmla="*/ 34 w 46"/>
                          <a:gd name="T31" fmla="*/ 0 h 97"/>
                          <a:gd name="T32" fmla="*/ 46 w 46"/>
                          <a:gd name="T33" fmla="*/ 0 h 97"/>
                          <a:gd name="T34" fmla="*/ 46 w 46"/>
                          <a:gd name="T35" fmla="*/ 6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97">
                            <a:moveTo>
                              <a:pt x="46" y="68"/>
                            </a:moveTo>
                            <a:lnTo>
                              <a:pt x="46" y="68"/>
                            </a:lnTo>
                            <a:cubicBezTo>
                              <a:pt x="46" y="72"/>
                              <a:pt x="46" y="76"/>
                              <a:pt x="45" y="80"/>
                            </a:cubicBezTo>
                            <a:cubicBezTo>
                              <a:pt x="44" y="83"/>
                              <a:pt x="43" y="86"/>
                              <a:pt x="41" y="89"/>
                            </a:cubicBezTo>
                            <a:cubicBezTo>
                              <a:pt x="39" y="91"/>
                              <a:pt x="37" y="93"/>
                              <a:pt x="34" y="95"/>
                            </a:cubicBezTo>
                            <a:cubicBezTo>
                              <a:pt x="31" y="96"/>
                              <a:pt x="27" y="97"/>
                              <a:pt x="22" y="97"/>
                            </a:cubicBezTo>
                            <a:cubicBezTo>
                              <a:pt x="15" y="97"/>
                              <a:pt x="9" y="95"/>
                              <a:pt x="5" y="91"/>
                            </a:cubicBezTo>
                            <a:cubicBezTo>
                              <a:pt x="2" y="87"/>
                              <a:pt x="0" y="81"/>
                              <a:pt x="0" y="75"/>
                            </a:cubicBezTo>
                            <a:lnTo>
                              <a:pt x="0" y="67"/>
                            </a:lnTo>
                            <a:lnTo>
                              <a:pt x="11" y="67"/>
                            </a:lnTo>
                            <a:lnTo>
                              <a:pt x="11" y="74"/>
                            </a:lnTo>
                            <a:cubicBezTo>
                              <a:pt x="11" y="78"/>
                              <a:pt x="12" y="82"/>
                              <a:pt x="14" y="84"/>
                            </a:cubicBezTo>
                            <a:cubicBezTo>
                              <a:pt x="15" y="86"/>
                              <a:pt x="18" y="87"/>
                              <a:pt x="22" y="87"/>
                            </a:cubicBezTo>
                            <a:cubicBezTo>
                              <a:pt x="27" y="87"/>
                              <a:pt x="30" y="86"/>
                              <a:pt x="32" y="83"/>
                            </a:cubicBezTo>
                            <a:cubicBezTo>
                              <a:pt x="33" y="80"/>
                              <a:pt x="34" y="75"/>
                              <a:pt x="34" y="67"/>
                            </a:cubicBezTo>
                            <a:lnTo>
                              <a:pt x="34" y="0"/>
                            </a:lnTo>
                            <a:lnTo>
                              <a:pt x="46" y="0"/>
                            </a:lnTo>
                            <a:lnTo>
                              <a:pt x="46" y="68"/>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80" name="Freeform 33"/>
                      <p:cNvSpPr>
                        <a:spLocks noEditPoints="1"/>
                      </p:cNvSpPr>
                      <p:nvPr/>
                    </p:nvSpPr>
                    <p:spPr bwMode="auto">
                      <a:xfrm>
                        <a:off x="1139825" y="5611814"/>
                        <a:ext cx="49213" cy="68263"/>
                      </a:xfrm>
                      <a:custGeom>
                        <a:avLst/>
                        <a:gdLst>
                          <a:gd name="T0" fmla="*/ 37 w 54"/>
                          <a:gd name="T1" fmla="*/ 34 h 75"/>
                          <a:gd name="T2" fmla="*/ 37 w 54"/>
                          <a:gd name="T3" fmla="*/ 34 h 75"/>
                          <a:gd name="T4" fmla="*/ 33 w 54"/>
                          <a:gd name="T5" fmla="*/ 37 h 75"/>
                          <a:gd name="T6" fmla="*/ 26 w 54"/>
                          <a:gd name="T7" fmla="*/ 40 h 75"/>
                          <a:gd name="T8" fmla="*/ 18 w 54"/>
                          <a:gd name="T9" fmla="*/ 43 h 75"/>
                          <a:gd name="T10" fmla="*/ 14 w 54"/>
                          <a:gd name="T11" fmla="*/ 47 h 75"/>
                          <a:gd name="T12" fmla="*/ 12 w 54"/>
                          <a:gd name="T13" fmla="*/ 54 h 75"/>
                          <a:gd name="T14" fmla="*/ 15 w 54"/>
                          <a:gd name="T15" fmla="*/ 63 h 75"/>
                          <a:gd name="T16" fmla="*/ 22 w 54"/>
                          <a:gd name="T17" fmla="*/ 66 h 75"/>
                          <a:gd name="T18" fmla="*/ 32 w 54"/>
                          <a:gd name="T19" fmla="*/ 62 h 75"/>
                          <a:gd name="T20" fmla="*/ 37 w 54"/>
                          <a:gd name="T21" fmla="*/ 53 h 75"/>
                          <a:gd name="T22" fmla="*/ 37 w 54"/>
                          <a:gd name="T23" fmla="*/ 34 h 75"/>
                          <a:gd name="T24" fmla="*/ 2 w 54"/>
                          <a:gd name="T25" fmla="*/ 23 h 75"/>
                          <a:gd name="T26" fmla="*/ 2 w 54"/>
                          <a:gd name="T27" fmla="*/ 23 h 75"/>
                          <a:gd name="T28" fmla="*/ 8 w 54"/>
                          <a:gd name="T29" fmla="*/ 5 h 75"/>
                          <a:gd name="T30" fmla="*/ 26 w 54"/>
                          <a:gd name="T31" fmla="*/ 0 h 75"/>
                          <a:gd name="T32" fmla="*/ 39 w 54"/>
                          <a:gd name="T33" fmla="*/ 2 h 75"/>
                          <a:gd name="T34" fmla="*/ 45 w 54"/>
                          <a:gd name="T35" fmla="*/ 7 h 75"/>
                          <a:gd name="T36" fmla="*/ 48 w 54"/>
                          <a:gd name="T37" fmla="*/ 13 h 75"/>
                          <a:gd name="T38" fmla="*/ 48 w 54"/>
                          <a:gd name="T39" fmla="*/ 20 h 75"/>
                          <a:gd name="T40" fmla="*/ 48 w 54"/>
                          <a:gd name="T41" fmla="*/ 60 h 75"/>
                          <a:gd name="T42" fmla="*/ 49 w 54"/>
                          <a:gd name="T43" fmla="*/ 65 h 75"/>
                          <a:gd name="T44" fmla="*/ 51 w 54"/>
                          <a:gd name="T45" fmla="*/ 66 h 75"/>
                          <a:gd name="T46" fmla="*/ 54 w 54"/>
                          <a:gd name="T47" fmla="*/ 65 h 75"/>
                          <a:gd name="T48" fmla="*/ 54 w 54"/>
                          <a:gd name="T49" fmla="*/ 73 h 75"/>
                          <a:gd name="T50" fmla="*/ 54 w 54"/>
                          <a:gd name="T51" fmla="*/ 73 h 75"/>
                          <a:gd name="T52" fmla="*/ 51 w 54"/>
                          <a:gd name="T53" fmla="*/ 74 h 75"/>
                          <a:gd name="T54" fmla="*/ 48 w 54"/>
                          <a:gd name="T55" fmla="*/ 74 h 75"/>
                          <a:gd name="T56" fmla="*/ 44 w 54"/>
                          <a:gd name="T57" fmla="*/ 74 h 75"/>
                          <a:gd name="T58" fmla="*/ 41 w 54"/>
                          <a:gd name="T59" fmla="*/ 73 h 75"/>
                          <a:gd name="T60" fmla="*/ 39 w 54"/>
                          <a:gd name="T61" fmla="*/ 70 h 75"/>
                          <a:gd name="T62" fmla="*/ 37 w 54"/>
                          <a:gd name="T63" fmla="*/ 65 h 75"/>
                          <a:gd name="T64" fmla="*/ 37 w 54"/>
                          <a:gd name="T65" fmla="*/ 65 h 75"/>
                          <a:gd name="T66" fmla="*/ 30 w 54"/>
                          <a:gd name="T67" fmla="*/ 72 h 75"/>
                          <a:gd name="T68" fmla="*/ 20 w 54"/>
                          <a:gd name="T69" fmla="*/ 75 h 75"/>
                          <a:gd name="T70" fmla="*/ 5 w 54"/>
                          <a:gd name="T71" fmla="*/ 70 h 75"/>
                          <a:gd name="T72" fmla="*/ 0 w 54"/>
                          <a:gd name="T73" fmla="*/ 54 h 75"/>
                          <a:gd name="T74" fmla="*/ 4 w 54"/>
                          <a:gd name="T75" fmla="*/ 42 h 75"/>
                          <a:gd name="T76" fmla="*/ 14 w 54"/>
                          <a:gd name="T77" fmla="*/ 34 h 75"/>
                          <a:gd name="T78" fmla="*/ 29 w 54"/>
                          <a:gd name="T79" fmla="*/ 30 h 75"/>
                          <a:gd name="T80" fmla="*/ 36 w 54"/>
                          <a:gd name="T81" fmla="*/ 26 h 75"/>
                          <a:gd name="T82" fmla="*/ 37 w 54"/>
                          <a:gd name="T83" fmla="*/ 19 h 75"/>
                          <a:gd name="T84" fmla="*/ 26 w 54"/>
                          <a:gd name="T85" fmla="*/ 9 h 75"/>
                          <a:gd name="T86" fmla="*/ 19 w 54"/>
                          <a:gd name="T87" fmla="*/ 10 h 75"/>
                          <a:gd name="T88" fmla="*/ 15 w 54"/>
                          <a:gd name="T89" fmla="*/ 14 h 75"/>
                          <a:gd name="T90" fmla="*/ 14 w 54"/>
                          <a:gd name="T91" fmla="*/ 19 h 75"/>
                          <a:gd name="T92" fmla="*/ 13 w 54"/>
                          <a:gd name="T93" fmla="*/ 23 h 75"/>
                          <a:gd name="T94" fmla="*/ 13 w 54"/>
                          <a:gd name="T95" fmla="*/ 23 h 75"/>
                          <a:gd name="T96" fmla="*/ 2 w 54"/>
                          <a:gd name="T9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5">
                            <a:moveTo>
                              <a:pt x="37" y="34"/>
                            </a:moveTo>
                            <a:lnTo>
                              <a:pt x="37" y="34"/>
                            </a:lnTo>
                            <a:cubicBezTo>
                              <a:pt x="36" y="35"/>
                              <a:pt x="34" y="36"/>
                              <a:pt x="33" y="37"/>
                            </a:cubicBezTo>
                            <a:cubicBezTo>
                              <a:pt x="31" y="38"/>
                              <a:pt x="29" y="39"/>
                              <a:pt x="26" y="40"/>
                            </a:cubicBezTo>
                            <a:cubicBezTo>
                              <a:pt x="22" y="41"/>
                              <a:pt x="19" y="42"/>
                              <a:pt x="18" y="43"/>
                            </a:cubicBezTo>
                            <a:cubicBezTo>
                              <a:pt x="16" y="44"/>
                              <a:pt x="14" y="45"/>
                              <a:pt x="14" y="47"/>
                            </a:cubicBezTo>
                            <a:cubicBezTo>
                              <a:pt x="13" y="49"/>
                              <a:pt x="12" y="51"/>
                              <a:pt x="12" y="54"/>
                            </a:cubicBezTo>
                            <a:cubicBezTo>
                              <a:pt x="12" y="58"/>
                              <a:pt x="13" y="61"/>
                              <a:pt x="15" y="63"/>
                            </a:cubicBezTo>
                            <a:cubicBezTo>
                              <a:pt x="16" y="65"/>
                              <a:pt x="19" y="66"/>
                              <a:pt x="22" y="66"/>
                            </a:cubicBezTo>
                            <a:cubicBezTo>
                              <a:pt x="26" y="66"/>
                              <a:pt x="29" y="65"/>
                              <a:pt x="32" y="62"/>
                            </a:cubicBezTo>
                            <a:cubicBezTo>
                              <a:pt x="35" y="59"/>
                              <a:pt x="37" y="56"/>
                              <a:pt x="37" y="53"/>
                            </a:cubicBezTo>
                            <a:lnTo>
                              <a:pt x="37" y="34"/>
                            </a:lnTo>
                            <a:close/>
                            <a:moveTo>
                              <a:pt x="2" y="23"/>
                            </a:moveTo>
                            <a:lnTo>
                              <a:pt x="2" y="23"/>
                            </a:lnTo>
                            <a:cubicBezTo>
                              <a:pt x="2" y="15"/>
                              <a:pt x="4" y="9"/>
                              <a:pt x="8" y="5"/>
                            </a:cubicBezTo>
                            <a:cubicBezTo>
                              <a:pt x="12" y="2"/>
                              <a:pt x="18" y="0"/>
                              <a:pt x="26" y="0"/>
                            </a:cubicBezTo>
                            <a:cubicBezTo>
                              <a:pt x="31" y="0"/>
                              <a:pt x="35" y="0"/>
                              <a:pt x="39" y="2"/>
                            </a:cubicBezTo>
                            <a:cubicBezTo>
                              <a:pt x="42" y="3"/>
                              <a:pt x="44" y="5"/>
                              <a:pt x="45" y="7"/>
                            </a:cubicBezTo>
                            <a:cubicBezTo>
                              <a:pt x="46" y="9"/>
                              <a:pt x="47" y="11"/>
                              <a:pt x="48" y="13"/>
                            </a:cubicBezTo>
                            <a:cubicBezTo>
                              <a:pt x="48" y="15"/>
                              <a:pt x="48" y="18"/>
                              <a:pt x="48" y="20"/>
                            </a:cubicBezTo>
                            <a:lnTo>
                              <a:pt x="48" y="60"/>
                            </a:lnTo>
                            <a:cubicBezTo>
                              <a:pt x="48" y="62"/>
                              <a:pt x="48" y="64"/>
                              <a:pt x="49" y="65"/>
                            </a:cubicBezTo>
                            <a:cubicBezTo>
                              <a:pt x="49" y="65"/>
                              <a:pt x="50" y="66"/>
                              <a:pt x="51" y="66"/>
                            </a:cubicBezTo>
                            <a:cubicBezTo>
                              <a:pt x="53" y="66"/>
                              <a:pt x="53" y="66"/>
                              <a:pt x="54" y="65"/>
                            </a:cubicBezTo>
                            <a:lnTo>
                              <a:pt x="54" y="73"/>
                            </a:lnTo>
                            <a:lnTo>
                              <a:pt x="54" y="73"/>
                            </a:lnTo>
                            <a:cubicBezTo>
                              <a:pt x="53" y="73"/>
                              <a:pt x="52" y="74"/>
                              <a:pt x="51" y="74"/>
                            </a:cubicBezTo>
                            <a:cubicBezTo>
                              <a:pt x="50" y="74"/>
                              <a:pt x="49" y="74"/>
                              <a:pt x="48" y="74"/>
                            </a:cubicBezTo>
                            <a:cubicBezTo>
                              <a:pt x="46" y="74"/>
                              <a:pt x="45" y="74"/>
                              <a:pt x="44" y="74"/>
                            </a:cubicBezTo>
                            <a:cubicBezTo>
                              <a:pt x="43" y="74"/>
                              <a:pt x="42" y="73"/>
                              <a:pt x="41" y="73"/>
                            </a:cubicBezTo>
                            <a:cubicBezTo>
                              <a:pt x="40" y="72"/>
                              <a:pt x="39" y="71"/>
                              <a:pt x="39" y="70"/>
                            </a:cubicBezTo>
                            <a:cubicBezTo>
                              <a:pt x="38" y="69"/>
                              <a:pt x="38" y="67"/>
                              <a:pt x="37" y="65"/>
                            </a:cubicBezTo>
                            <a:lnTo>
                              <a:pt x="37" y="65"/>
                            </a:lnTo>
                            <a:cubicBezTo>
                              <a:pt x="35" y="68"/>
                              <a:pt x="33" y="70"/>
                              <a:pt x="30" y="72"/>
                            </a:cubicBezTo>
                            <a:cubicBezTo>
                              <a:pt x="27" y="74"/>
                              <a:pt x="23" y="75"/>
                              <a:pt x="20" y="75"/>
                            </a:cubicBezTo>
                            <a:cubicBezTo>
                              <a:pt x="13" y="75"/>
                              <a:pt x="9" y="73"/>
                              <a:pt x="5" y="70"/>
                            </a:cubicBezTo>
                            <a:cubicBezTo>
                              <a:pt x="2" y="66"/>
                              <a:pt x="0" y="61"/>
                              <a:pt x="0" y="54"/>
                            </a:cubicBezTo>
                            <a:cubicBezTo>
                              <a:pt x="0" y="49"/>
                              <a:pt x="2" y="45"/>
                              <a:pt x="4" y="42"/>
                            </a:cubicBezTo>
                            <a:cubicBezTo>
                              <a:pt x="6" y="38"/>
                              <a:pt x="9" y="36"/>
                              <a:pt x="14" y="34"/>
                            </a:cubicBezTo>
                            <a:lnTo>
                              <a:pt x="29" y="30"/>
                            </a:lnTo>
                            <a:cubicBezTo>
                              <a:pt x="33" y="29"/>
                              <a:pt x="35" y="28"/>
                              <a:pt x="36" y="26"/>
                            </a:cubicBezTo>
                            <a:cubicBezTo>
                              <a:pt x="37" y="25"/>
                              <a:pt x="37" y="23"/>
                              <a:pt x="37" y="19"/>
                            </a:cubicBezTo>
                            <a:cubicBezTo>
                              <a:pt x="37" y="12"/>
                              <a:pt x="33" y="9"/>
                              <a:pt x="26" y="9"/>
                            </a:cubicBezTo>
                            <a:cubicBezTo>
                              <a:pt x="23" y="9"/>
                              <a:pt x="21" y="9"/>
                              <a:pt x="19" y="10"/>
                            </a:cubicBezTo>
                            <a:cubicBezTo>
                              <a:pt x="17" y="11"/>
                              <a:pt x="16" y="13"/>
                              <a:pt x="15" y="14"/>
                            </a:cubicBezTo>
                            <a:cubicBezTo>
                              <a:pt x="14" y="16"/>
                              <a:pt x="14" y="17"/>
                              <a:pt x="14" y="19"/>
                            </a:cubicBezTo>
                            <a:cubicBezTo>
                              <a:pt x="14" y="20"/>
                              <a:pt x="13" y="21"/>
                              <a:pt x="13" y="23"/>
                            </a:cubicBezTo>
                            <a:lnTo>
                              <a:pt x="13" y="23"/>
                            </a:lnTo>
                            <a:lnTo>
                              <a:pt x="2" y="2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82" name="Freeform 34"/>
                      <p:cNvSpPr>
                        <a:spLocks noEditPoints="1"/>
                      </p:cNvSpPr>
                      <p:nvPr/>
                    </p:nvSpPr>
                    <p:spPr bwMode="auto">
                      <a:xfrm>
                        <a:off x="1198563" y="5591176"/>
                        <a:ext cx="9525" cy="87313"/>
                      </a:xfrm>
                      <a:custGeom>
                        <a:avLst/>
                        <a:gdLst>
                          <a:gd name="T0" fmla="*/ 0 w 11"/>
                          <a:gd name="T1" fmla="*/ 24 h 95"/>
                          <a:gd name="T2" fmla="*/ 0 w 11"/>
                          <a:gd name="T3" fmla="*/ 24 h 95"/>
                          <a:gd name="T4" fmla="*/ 11 w 11"/>
                          <a:gd name="T5" fmla="*/ 24 h 95"/>
                          <a:gd name="T6" fmla="*/ 11 w 11"/>
                          <a:gd name="T7" fmla="*/ 95 h 95"/>
                          <a:gd name="T8" fmla="*/ 0 w 11"/>
                          <a:gd name="T9" fmla="*/ 95 h 95"/>
                          <a:gd name="T10" fmla="*/ 0 w 11"/>
                          <a:gd name="T11" fmla="*/ 24 h 95"/>
                          <a:gd name="T12" fmla="*/ 0 w 11"/>
                          <a:gd name="T13" fmla="*/ 0 h 95"/>
                          <a:gd name="T14" fmla="*/ 0 w 11"/>
                          <a:gd name="T15" fmla="*/ 0 h 95"/>
                          <a:gd name="T16" fmla="*/ 11 w 11"/>
                          <a:gd name="T17" fmla="*/ 0 h 95"/>
                          <a:gd name="T18" fmla="*/ 11 w 11"/>
                          <a:gd name="T19" fmla="*/ 13 h 95"/>
                          <a:gd name="T20" fmla="*/ 0 w 11"/>
                          <a:gd name="T21" fmla="*/ 13 h 95"/>
                          <a:gd name="T22" fmla="*/ 0 w 11"/>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5">
                            <a:moveTo>
                              <a:pt x="0" y="24"/>
                            </a:moveTo>
                            <a:lnTo>
                              <a:pt x="0" y="24"/>
                            </a:lnTo>
                            <a:lnTo>
                              <a:pt x="11" y="24"/>
                            </a:lnTo>
                            <a:lnTo>
                              <a:pt x="11" y="95"/>
                            </a:lnTo>
                            <a:lnTo>
                              <a:pt x="0" y="95"/>
                            </a:lnTo>
                            <a:lnTo>
                              <a:pt x="0" y="24"/>
                            </a:lnTo>
                            <a:close/>
                            <a:moveTo>
                              <a:pt x="0" y="0"/>
                            </a:moveTo>
                            <a:lnTo>
                              <a:pt x="0" y="0"/>
                            </a:lnTo>
                            <a:lnTo>
                              <a:pt x="11" y="0"/>
                            </a:lnTo>
                            <a:lnTo>
                              <a:pt x="11" y="13"/>
                            </a:lnTo>
                            <a:lnTo>
                              <a:pt x="0" y="1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85" name="Freeform 35"/>
                      <p:cNvSpPr>
                        <a:spLocks/>
                      </p:cNvSpPr>
                      <p:nvPr/>
                    </p:nvSpPr>
                    <p:spPr bwMode="auto">
                      <a:xfrm>
                        <a:off x="1222375" y="5611814"/>
                        <a:ext cx="73025" cy="66675"/>
                      </a:xfrm>
                      <a:custGeom>
                        <a:avLst/>
                        <a:gdLst>
                          <a:gd name="T0" fmla="*/ 0 w 80"/>
                          <a:gd name="T1" fmla="*/ 2 h 73"/>
                          <a:gd name="T2" fmla="*/ 0 w 80"/>
                          <a:gd name="T3" fmla="*/ 2 h 73"/>
                          <a:gd name="T4" fmla="*/ 11 w 80"/>
                          <a:gd name="T5" fmla="*/ 2 h 73"/>
                          <a:gd name="T6" fmla="*/ 11 w 80"/>
                          <a:gd name="T7" fmla="*/ 10 h 73"/>
                          <a:gd name="T8" fmla="*/ 11 w 80"/>
                          <a:gd name="T9" fmla="*/ 10 h 73"/>
                          <a:gd name="T10" fmla="*/ 18 w 80"/>
                          <a:gd name="T11" fmla="*/ 3 h 73"/>
                          <a:gd name="T12" fmla="*/ 29 w 80"/>
                          <a:gd name="T13" fmla="*/ 0 h 73"/>
                          <a:gd name="T14" fmla="*/ 39 w 80"/>
                          <a:gd name="T15" fmla="*/ 2 h 73"/>
                          <a:gd name="T16" fmla="*/ 44 w 80"/>
                          <a:gd name="T17" fmla="*/ 11 h 73"/>
                          <a:gd name="T18" fmla="*/ 51 w 80"/>
                          <a:gd name="T19" fmla="*/ 3 h 73"/>
                          <a:gd name="T20" fmla="*/ 61 w 80"/>
                          <a:gd name="T21" fmla="*/ 0 h 73"/>
                          <a:gd name="T22" fmla="*/ 72 w 80"/>
                          <a:gd name="T23" fmla="*/ 2 h 73"/>
                          <a:gd name="T24" fmla="*/ 77 w 80"/>
                          <a:gd name="T25" fmla="*/ 8 h 73"/>
                          <a:gd name="T26" fmla="*/ 79 w 80"/>
                          <a:gd name="T27" fmla="*/ 14 h 73"/>
                          <a:gd name="T28" fmla="*/ 80 w 80"/>
                          <a:gd name="T29" fmla="*/ 22 h 73"/>
                          <a:gd name="T30" fmla="*/ 80 w 80"/>
                          <a:gd name="T31" fmla="*/ 73 h 73"/>
                          <a:gd name="T32" fmla="*/ 69 w 80"/>
                          <a:gd name="T33" fmla="*/ 73 h 73"/>
                          <a:gd name="T34" fmla="*/ 69 w 80"/>
                          <a:gd name="T35" fmla="*/ 24 h 73"/>
                          <a:gd name="T36" fmla="*/ 68 w 80"/>
                          <a:gd name="T37" fmla="*/ 19 h 73"/>
                          <a:gd name="T38" fmla="*/ 67 w 80"/>
                          <a:gd name="T39" fmla="*/ 14 h 73"/>
                          <a:gd name="T40" fmla="*/ 64 w 80"/>
                          <a:gd name="T41" fmla="*/ 11 h 73"/>
                          <a:gd name="T42" fmla="*/ 59 w 80"/>
                          <a:gd name="T43" fmla="*/ 9 h 73"/>
                          <a:gd name="T44" fmla="*/ 55 w 80"/>
                          <a:gd name="T45" fmla="*/ 10 h 73"/>
                          <a:gd name="T46" fmla="*/ 50 w 80"/>
                          <a:gd name="T47" fmla="*/ 13 h 73"/>
                          <a:gd name="T48" fmla="*/ 47 w 80"/>
                          <a:gd name="T49" fmla="*/ 17 h 73"/>
                          <a:gd name="T50" fmla="*/ 46 w 80"/>
                          <a:gd name="T51" fmla="*/ 24 h 73"/>
                          <a:gd name="T52" fmla="*/ 46 w 80"/>
                          <a:gd name="T53" fmla="*/ 73 h 73"/>
                          <a:gd name="T54" fmla="*/ 35 w 80"/>
                          <a:gd name="T55" fmla="*/ 73 h 73"/>
                          <a:gd name="T56" fmla="*/ 35 w 80"/>
                          <a:gd name="T57" fmla="*/ 24 h 73"/>
                          <a:gd name="T58" fmla="*/ 34 w 80"/>
                          <a:gd name="T59" fmla="*/ 19 h 73"/>
                          <a:gd name="T60" fmla="*/ 33 w 80"/>
                          <a:gd name="T61" fmla="*/ 14 h 73"/>
                          <a:gd name="T62" fmla="*/ 30 w 80"/>
                          <a:gd name="T63" fmla="*/ 11 h 73"/>
                          <a:gd name="T64" fmla="*/ 25 w 80"/>
                          <a:gd name="T65" fmla="*/ 9 h 73"/>
                          <a:gd name="T66" fmla="*/ 20 w 80"/>
                          <a:gd name="T67" fmla="*/ 10 h 73"/>
                          <a:gd name="T68" fmla="*/ 16 w 80"/>
                          <a:gd name="T69" fmla="*/ 13 h 73"/>
                          <a:gd name="T70" fmla="*/ 13 w 80"/>
                          <a:gd name="T71" fmla="*/ 17 h 73"/>
                          <a:gd name="T72" fmla="*/ 12 w 80"/>
                          <a:gd name="T73" fmla="*/ 24 h 73"/>
                          <a:gd name="T74" fmla="*/ 12 w 80"/>
                          <a:gd name="T75" fmla="*/ 73 h 73"/>
                          <a:gd name="T76" fmla="*/ 0 w 80"/>
                          <a:gd name="T77" fmla="*/ 73 h 73"/>
                          <a:gd name="T78" fmla="*/ 0 w 80"/>
                          <a:gd name="T79" fmla="*/ 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73">
                            <a:moveTo>
                              <a:pt x="0" y="2"/>
                            </a:moveTo>
                            <a:lnTo>
                              <a:pt x="0" y="2"/>
                            </a:lnTo>
                            <a:lnTo>
                              <a:pt x="11" y="2"/>
                            </a:lnTo>
                            <a:lnTo>
                              <a:pt x="11" y="10"/>
                            </a:lnTo>
                            <a:lnTo>
                              <a:pt x="11" y="10"/>
                            </a:lnTo>
                            <a:cubicBezTo>
                              <a:pt x="13" y="7"/>
                              <a:pt x="15" y="4"/>
                              <a:pt x="18" y="3"/>
                            </a:cubicBezTo>
                            <a:cubicBezTo>
                              <a:pt x="22" y="1"/>
                              <a:pt x="25" y="0"/>
                              <a:pt x="29" y="0"/>
                            </a:cubicBezTo>
                            <a:cubicBezTo>
                              <a:pt x="33" y="0"/>
                              <a:pt x="36" y="1"/>
                              <a:pt x="39" y="2"/>
                            </a:cubicBezTo>
                            <a:cubicBezTo>
                              <a:pt x="41" y="4"/>
                              <a:pt x="43" y="7"/>
                              <a:pt x="44" y="11"/>
                            </a:cubicBezTo>
                            <a:cubicBezTo>
                              <a:pt x="46" y="8"/>
                              <a:pt x="48" y="5"/>
                              <a:pt x="51" y="3"/>
                            </a:cubicBezTo>
                            <a:cubicBezTo>
                              <a:pt x="54" y="1"/>
                              <a:pt x="58" y="0"/>
                              <a:pt x="61" y="0"/>
                            </a:cubicBezTo>
                            <a:cubicBezTo>
                              <a:pt x="66" y="0"/>
                              <a:pt x="69" y="1"/>
                              <a:pt x="72" y="2"/>
                            </a:cubicBezTo>
                            <a:cubicBezTo>
                              <a:pt x="74" y="3"/>
                              <a:pt x="76" y="5"/>
                              <a:pt x="77" y="8"/>
                            </a:cubicBezTo>
                            <a:cubicBezTo>
                              <a:pt x="79" y="10"/>
                              <a:pt x="79" y="12"/>
                              <a:pt x="79" y="14"/>
                            </a:cubicBezTo>
                            <a:cubicBezTo>
                              <a:pt x="80" y="17"/>
                              <a:pt x="80" y="19"/>
                              <a:pt x="80" y="22"/>
                            </a:cubicBezTo>
                            <a:lnTo>
                              <a:pt x="80" y="73"/>
                            </a:lnTo>
                            <a:lnTo>
                              <a:pt x="69" y="73"/>
                            </a:lnTo>
                            <a:lnTo>
                              <a:pt x="69" y="24"/>
                            </a:lnTo>
                            <a:cubicBezTo>
                              <a:pt x="69" y="22"/>
                              <a:pt x="69" y="20"/>
                              <a:pt x="68" y="19"/>
                            </a:cubicBezTo>
                            <a:cubicBezTo>
                              <a:pt x="68" y="17"/>
                              <a:pt x="68" y="16"/>
                              <a:pt x="67" y="14"/>
                            </a:cubicBezTo>
                            <a:cubicBezTo>
                              <a:pt x="67" y="13"/>
                              <a:pt x="66" y="12"/>
                              <a:pt x="64" y="11"/>
                            </a:cubicBezTo>
                            <a:cubicBezTo>
                              <a:pt x="63" y="10"/>
                              <a:pt x="61" y="9"/>
                              <a:pt x="59" y="9"/>
                            </a:cubicBezTo>
                            <a:cubicBezTo>
                              <a:pt x="58" y="9"/>
                              <a:pt x="56" y="10"/>
                              <a:pt x="55" y="10"/>
                            </a:cubicBezTo>
                            <a:cubicBezTo>
                              <a:pt x="53" y="11"/>
                              <a:pt x="52" y="11"/>
                              <a:pt x="50" y="13"/>
                            </a:cubicBezTo>
                            <a:cubicBezTo>
                              <a:pt x="49" y="14"/>
                              <a:pt x="48" y="15"/>
                              <a:pt x="47" y="17"/>
                            </a:cubicBezTo>
                            <a:cubicBezTo>
                              <a:pt x="46" y="19"/>
                              <a:pt x="46" y="21"/>
                              <a:pt x="46" y="24"/>
                            </a:cubicBezTo>
                            <a:lnTo>
                              <a:pt x="46" y="73"/>
                            </a:lnTo>
                            <a:lnTo>
                              <a:pt x="35" y="73"/>
                            </a:lnTo>
                            <a:lnTo>
                              <a:pt x="35" y="24"/>
                            </a:lnTo>
                            <a:cubicBezTo>
                              <a:pt x="35" y="22"/>
                              <a:pt x="34" y="20"/>
                              <a:pt x="34" y="19"/>
                            </a:cubicBezTo>
                            <a:cubicBezTo>
                              <a:pt x="34" y="17"/>
                              <a:pt x="34" y="16"/>
                              <a:pt x="33" y="14"/>
                            </a:cubicBezTo>
                            <a:cubicBezTo>
                              <a:pt x="32" y="13"/>
                              <a:pt x="31" y="12"/>
                              <a:pt x="30" y="11"/>
                            </a:cubicBezTo>
                            <a:cubicBezTo>
                              <a:pt x="29" y="10"/>
                              <a:pt x="27" y="9"/>
                              <a:pt x="25" y="9"/>
                            </a:cubicBezTo>
                            <a:cubicBezTo>
                              <a:pt x="24" y="9"/>
                              <a:pt x="22" y="10"/>
                              <a:pt x="20" y="10"/>
                            </a:cubicBezTo>
                            <a:cubicBezTo>
                              <a:pt x="19" y="11"/>
                              <a:pt x="17" y="11"/>
                              <a:pt x="16" y="13"/>
                            </a:cubicBezTo>
                            <a:cubicBezTo>
                              <a:pt x="15" y="14"/>
                              <a:pt x="14" y="15"/>
                              <a:pt x="13" y="17"/>
                            </a:cubicBezTo>
                            <a:cubicBezTo>
                              <a:pt x="12" y="19"/>
                              <a:pt x="12" y="21"/>
                              <a:pt x="12" y="24"/>
                            </a:cubicBezTo>
                            <a:lnTo>
                              <a:pt x="12" y="73"/>
                            </a:lnTo>
                            <a:lnTo>
                              <a:pt x="0" y="73"/>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86" name="Freeform 36"/>
                      <p:cNvSpPr>
                        <a:spLocks noEditPoints="1"/>
                      </p:cNvSpPr>
                      <p:nvPr/>
                    </p:nvSpPr>
                    <p:spPr bwMode="auto">
                      <a:xfrm>
                        <a:off x="1308100" y="5611814"/>
                        <a:ext cx="46038" cy="68263"/>
                      </a:xfrm>
                      <a:custGeom>
                        <a:avLst/>
                        <a:gdLst>
                          <a:gd name="T0" fmla="*/ 38 w 50"/>
                          <a:gd name="T1" fmla="*/ 30 h 75"/>
                          <a:gd name="T2" fmla="*/ 38 w 50"/>
                          <a:gd name="T3" fmla="*/ 30 h 75"/>
                          <a:gd name="T4" fmla="*/ 38 w 50"/>
                          <a:gd name="T5" fmla="*/ 26 h 75"/>
                          <a:gd name="T6" fmla="*/ 37 w 50"/>
                          <a:gd name="T7" fmla="*/ 20 h 75"/>
                          <a:gd name="T8" fmla="*/ 35 w 50"/>
                          <a:gd name="T9" fmla="*/ 14 h 75"/>
                          <a:gd name="T10" fmla="*/ 31 w 50"/>
                          <a:gd name="T11" fmla="*/ 10 h 75"/>
                          <a:gd name="T12" fmla="*/ 25 w 50"/>
                          <a:gd name="T13" fmla="*/ 9 h 75"/>
                          <a:gd name="T14" fmla="*/ 19 w 50"/>
                          <a:gd name="T15" fmla="*/ 11 h 75"/>
                          <a:gd name="T16" fmla="*/ 15 w 50"/>
                          <a:gd name="T17" fmla="*/ 16 h 75"/>
                          <a:gd name="T18" fmla="*/ 13 w 50"/>
                          <a:gd name="T19" fmla="*/ 22 h 75"/>
                          <a:gd name="T20" fmla="*/ 12 w 50"/>
                          <a:gd name="T21" fmla="*/ 27 h 75"/>
                          <a:gd name="T22" fmla="*/ 12 w 50"/>
                          <a:gd name="T23" fmla="*/ 30 h 75"/>
                          <a:gd name="T24" fmla="*/ 38 w 50"/>
                          <a:gd name="T25" fmla="*/ 30 h 75"/>
                          <a:gd name="T26" fmla="*/ 12 w 50"/>
                          <a:gd name="T27" fmla="*/ 39 h 75"/>
                          <a:gd name="T28" fmla="*/ 12 w 50"/>
                          <a:gd name="T29" fmla="*/ 39 h 75"/>
                          <a:gd name="T30" fmla="*/ 12 w 50"/>
                          <a:gd name="T31" fmla="*/ 49 h 75"/>
                          <a:gd name="T32" fmla="*/ 14 w 50"/>
                          <a:gd name="T33" fmla="*/ 57 h 75"/>
                          <a:gd name="T34" fmla="*/ 18 w 50"/>
                          <a:gd name="T35" fmla="*/ 64 h 75"/>
                          <a:gd name="T36" fmla="*/ 26 w 50"/>
                          <a:gd name="T37" fmla="*/ 66 h 75"/>
                          <a:gd name="T38" fmla="*/ 32 w 50"/>
                          <a:gd name="T39" fmla="*/ 64 h 75"/>
                          <a:gd name="T40" fmla="*/ 36 w 50"/>
                          <a:gd name="T41" fmla="*/ 60 h 75"/>
                          <a:gd name="T42" fmla="*/ 37 w 50"/>
                          <a:gd name="T43" fmla="*/ 55 h 75"/>
                          <a:gd name="T44" fmla="*/ 38 w 50"/>
                          <a:gd name="T45" fmla="*/ 50 h 75"/>
                          <a:gd name="T46" fmla="*/ 49 w 50"/>
                          <a:gd name="T47" fmla="*/ 50 h 75"/>
                          <a:gd name="T48" fmla="*/ 48 w 50"/>
                          <a:gd name="T49" fmla="*/ 57 h 75"/>
                          <a:gd name="T50" fmla="*/ 44 w 50"/>
                          <a:gd name="T51" fmla="*/ 66 h 75"/>
                          <a:gd name="T52" fmla="*/ 37 w 50"/>
                          <a:gd name="T53" fmla="*/ 72 h 75"/>
                          <a:gd name="T54" fmla="*/ 25 w 50"/>
                          <a:gd name="T55" fmla="*/ 75 h 75"/>
                          <a:gd name="T56" fmla="*/ 6 w 50"/>
                          <a:gd name="T57" fmla="*/ 66 h 75"/>
                          <a:gd name="T58" fmla="*/ 0 w 50"/>
                          <a:gd name="T59" fmla="*/ 38 h 75"/>
                          <a:gd name="T60" fmla="*/ 1 w 50"/>
                          <a:gd name="T61" fmla="*/ 24 h 75"/>
                          <a:gd name="T62" fmla="*/ 5 w 50"/>
                          <a:gd name="T63" fmla="*/ 12 h 75"/>
                          <a:gd name="T64" fmla="*/ 13 w 50"/>
                          <a:gd name="T65" fmla="*/ 3 h 75"/>
                          <a:gd name="T66" fmla="*/ 26 w 50"/>
                          <a:gd name="T67" fmla="*/ 0 h 75"/>
                          <a:gd name="T68" fmla="*/ 38 w 50"/>
                          <a:gd name="T69" fmla="*/ 3 h 75"/>
                          <a:gd name="T70" fmla="*/ 46 w 50"/>
                          <a:gd name="T71" fmla="*/ 11 h 75"/>
                          <a:gd name="T72" fmla="*/ 49 w 50"/>
                          <a:gd name="T73" fmla="*/ 21 h 75"/>
                          <a:gd name="T74" fmla="*/ 50 w 50"/>
                          <a:gd name="T75" fmla="*/ 34 h 75"/>
                          <a:gd name="T76" fmla="*/ 50 w 50"/>
                          <a:gd name="T77" fmla="*/ 39 h 75"/>
                          <a:gd name="T78" fmla="*/ 12 w 50"/>
                          <a:gd name="T7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75">
                            <a:moveTo>
                              <a:pt x="38" y="30"/>
                            </a:moveTo>
                            <a:lnTo>
                              <a:pt x="38" y="30"/>
                            </a:lnTo>
                            <a:lnTo>
                              <a:pt x="38" y="26"/>
                            </a:lnTo>
                            <a:cubicBezTo>
                              <a:pt x="38" y="24"/>
                              <a:pt x="38" y="22"/>
                              <a:pt x="37" y="20"/>
                            </a:cubicBezTo>
                            <a:cubicBezTo>
                              <a:pt x="37" y="18"/>
                              <a:pt x="36" y="16"/>
                              <a:pt x="35" y="14"/>
                            </a:cubicBezTo>
                            <a:cubicBezTo>
                              <a:pt x="34" y="13"/>
                              <a:pt x="33" y="11"/>
                              <a:pt x="31" y="10"/>
                            </a:cubicBezTo>
                            <a:cubicBezTo>
                              <a:pt x="30" y="9"/>
                              <a:pt x="28" y="9"/>
                              <a:pt x="25" y="9"/>
                            </a:cubicBezTo>
                            <a:cubicBezTo>
                              <a:pt x="23" y="9"/>
                              <a:pt x="20" y="9"/>
                              <a:pt x="19" y="11"/>
                            </a:cubicBezTo>
                            <a:cubicBezTo>
                              <a:pt x="17" y="12"/>
                              <a:pt x="16" y="14"/>
                              <a:pt x="15" y="16"/>
                            </a:cubicBezTo>
                            <a:cubicBezTo>
                              <a:pt x="14" y="18"/>
                              <a:pt x="13" y="20"/>
                              <a:pt x="13" y="22"/>
                            </a:cubicBezTo>
                            <a:cubicBezTo>
                              <a:pt x="13" y="24"/>
                              <a:pt x="12" y="26"/>
                              <a:pt x="12" y="27"/>
                            </a:cubicBezTo>
                            <a:lnTo>
                              <a:pt x="12" y="30"/>
                            </a:lnTo>
                            <a:lnTo>
                              <a:pt x="38" y="30"/>
                            </a:lnTo>
                            <a:close/>
                            <a:moveTo>
                              <a:pt x="12" y="39"/>
                            </a:moveTo>
                            <a:lnTo>
                              <a:pt x="12" y="39"/>
                            </a:lnTo>
                            <a:cubicBezTo>
                              <a:pt x="12" y="43"/>
                              <a:pt x="12" y="46"/>
                              <a:pt x="12" y="49"/>
                            </a:cubicBezTo>
                            <a:cubicBezTo>
                              <a:pt x="12" y="52"/>
                              <a:pt x="13" y="54"/>
                              <a:pt x="14" y="57"/>
                            </a:cubicBezTo>
                            <a:cubicBezTo>
                              <a:pt x="15" y="60"/>
                              <a:pt x="16" y="62"/>
                              <a:pt x="18" y="64"/>
                            </a:cubicBezTo>
                            <a:cubicBezTo>
                              <a:pt x="20" y="65"/>
                              <a:pt x="22" y="66"/>
                              <a:pt x="26" y="66"/>
                            </a:cubicBezTo>
                            <a:cubicBezTo>
                              <a:pt x="28" y="66"/>
                              <a:pt x="30" y="66"/>
                              <a:pt x="32" y="64"/>
                            </a:cubicBezTo>
                            <a:cubicBezTo>
                              <a:pt x="34" y="63"/>
                              <a:pt x="35" y="62"/>
                              <a:pt x="36" y="60"/>
                            </a:cubicBezTo>
                            <a:cubicBezTo>
                              <a:pt x="36" y="59"/>
                              <a:pt x="37" y="57"/>
                              <a:pt x="37" y="55"/>
                            </a:cubicBezTo>
                            <a:cubicBezTo>
                              <a:pt x="38" y="53"/>
                              <a:pt x="38" y="51"/>
                              <a:pt x="38" y="50"/>
                            </a:cubicBezTo>
                            <a:lnTo>
                              <a:pt x="49" y="50"/>
                            </a:lnTo>
                            <a:cubicBezTo>
                              <a:pt x="49" y="52"/>
                              <a:pt x="49" y="54"/>
                              <a:pt x="48" y="57"/>
                            </a:cubicBezTo>
                            <a:cubicBezTo>
                              <a:pt x="47" y="60"/>
                              <a:pt x="46" y="63"/>
                              <a:pt x="44" y="66"/>
                            </a:cubicBezTo>
                            <a:cubicBezTo>
                              <a:pt x="42" y="68"/>
                              <a:pt x="40" y="71"/>
                              <a:pt x="37" y="72"/>
                            </a:cubicBezTo>
                            <a:cubicBezTo>
                              <a:pt x="34" y="74"/>
                              <a:pt x="30" y="75"/>
                              <a:pt x="25" y="75"/>
                            </a:cubicBezTo>
                            <a:cubicBezTo>
                              <a:pt x="16" y="75"/>
                              <a:pt x="10" y="72"/>
                              <a:pt x="6" y="66"/>
                            </a:cubicBezTo>
                            <a:cubicBezTo>
                              <a:pt x="2" y="60"/>
                              <a:pt x="0" y="51"/>
                              <a:pt x="0" y="38"/>
                            </a:cubicBezTo>
                            <a:cubicBezTo>
                              <a:pt x="0" y="33"/>
                              <a:pt x="1" y="28"/>
                              <a:pt x="1" y="24"/>
                            </a:cubicBezTo>
                            <a:cubicBezTo>
                              <a:pt x="2" y="20"/>
                              <a:pt x="3" y="16"/>
                              <a:pt x="5" y="12"/>
                            </a:cubicBezTo>
                            <a:cubicBezTo>
                              <a:pt x="7" y="8"/>
                              <a:pt x="9" y="5"/>
                              <a:pt x="13" y="3"/>
                            </a:cubicBezTo>
                            <a:cubicBezTo>
                              <a:pt x="16" y="1"/>
                              <a:pt x="20" y="0"/>
                              <a:pt x="26" y="0"/>
                            </a:cubicBezTo>
                            <a:cubicBezTo>
                              <a:pt x="31" y="0"/>
                              <a:pt x="35" y="1"/>
                              <a:pt x="38" y="3"/>
                            </a:cubicBezTo>
                            <a:cubicBezTo>
                              <a:pt x="42" y="5"/>
                              <a:pt x="44" y="7"/>
                              <a:pt x="46" y="11"/>
                            </a:cubicBezTo>
                            <a:cubicBezTo>
                              <a:pt x="47" y="14"/>
                              <a:pt x="48" y="18"/>
                              <a:pt x="49" y="21"/>
                            </a:cubicBezTo>
                            <a:cubicBezTo>
                              <a:pt x="49" y="25"/>
                              <a:pt x="50" y="30"/>
                              <a:pt x="50" y="34"/>
                            </a:cubicBezTo>
                            <a:lnTo>
                              <a:pt x="50"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87" name="Freeform 37"/>
                      <p:cNvSpPr>
                        <a:spLocks noEditPoints="1"/>
                      </p:cNvSpPr>
                      <p:nvPr/>
                    </p:nvSpPr>
                    <p:spPr bwMode="auto">
                      <a:xfrm>
                        <a:off x="1393825" y="5591176"/>
                        <a:ext cx="49213" cy="87313"/>
                      </a:xfrm>
                      <a:custGeom>
                        <a:avLst/>
                        <a:gdLst>
                          <a:gd name="T0" fmla="*/ 12 w 54"/>
                          <a:gd name="T1" fmla="*/ 45 h 95"/>
                          <a:gd name="T2" fmla="*/ 12 w 54"/>
                          <a:gd name="T3" fmla="*/ 45 h 95"/>
                          <a:gd name="T4" fmla="*/ 26 w 54"/>
                          <a:gd name="T5" fmla="*/ 45 h 95"/>
                          <a:gd name="T6" fmla="*/ 37 w 54"/>
                          <a:gd name="T7" fmla="*/ 41 h 95"/>
                          <a:gd name="T8" fmla="*/ 42 w 54"/>
                          <a:gd name="T9" fmla="*/ 27 h 95"/>
                          <a:gd name="T10" fmla="*/ 38 w 54"/>
                          <a:gd name="T11" fmla="*/ 14 h 95"/>
                          <a:gd name="T12" fmla="*/ 25 w 54"/>
                          <a:gd name="T13" fmla="*/ 10 h 95"/>
                          <a:gd name="T14" fmla="*/ 12 w 54"/>
                          <a:gd name="T15" fmla="*/ 10 h 95"/>
                          <a:gd name="T16" fmla="*/ 12 w 54"/>
                          <a:gd name="T17" fmla="*/ 45 h 95"/>
                          <a:gd name="T18" fmla="*/ 0 w 54"/>
                          <a:gd name="T19" fmla="*/ 0 h 95"/>
                          <a:gd name="T20" fmla="*/ 0 w 54"/>
                          <a:gd name="T21" fmla="*/ 0 h 95"/>
                          <a:gd name="T22" fmla="*/ 24 w 54"/>
                          <a:gd name="T23" fmla="*/ 0 h 95"/>
                          <a:gd name="T24" fmla="*/ 34 w 54"/>
                          <a:gd name="T25" fmla="*/ 1 h 95"/>
                          <a:gd name="T26" fmla="*/ 43 w 54"/>
                          <a:gd name="T27" fmla="*/ 4 h 95"/>
                          <a:gd name="T28" fmla="*/ 51 w 54"/>
                          <a:gd name="T29" fmla="*/ 12 h 95"/>
                          <a:gd name="T30" fmla="*/ 54 w 54"/>
                          <a:gd name="T31" fmla="*/ 27 h 95"/>
                          <a:gd name="T32" fmla="*/ 46 w 54"/>
                          <a:gd name="T33" fmla="*/ 48 h 95"/>
                          <a:gd name="T34" fmla="*/ 26 w 54"/>
                          <a:gd name="T35" fmla="*/ 55 h 95"/>
                          <a:gd name="T36" fmla="*/ 12 w 54"/>
                          <a:gd name="T37" fmla="*/ 55 h 95"/>
                          <a:gd name="T38" fmla="*/ 12 w 54"/>
                          <a:gd name="T39" fmla="*/ 95 h 95"/>
                          <a:gd name="T40" fmla="*/ 0 w 54"/>
                          <a:gd name="T41" fmla="*/ 95 h 95"/>
                          <a:gd name="T42" fmla="*/ 0 w 54"/>
                          <a:gd name="T4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95">
                            <a:moveTo>
                              <a:pt x="12" y="45"/>
                            </a:moveTo>
                            <a:lnTo>
                              <a:pt x="12" y="45"/>
                            </a:lnTo>
                            <a:lnTo>
                              <a:pt x="26" y="45"/>
                            </a:lnTo>
                            <a:cubicBezTo>
                              <a:pt x="30" y="45"/>
                              <a:pt x="34" y="44"/>
                              <a:pt x="37" y="41"/>
                            </a:cubicBezTo>
                            <a:cubicBezTo>
                              <a:pt x="40" y="37"/>
                              <a:pt x="42" y="33"/>
                              <a:pt x="42" y="27"/>
                            </a:cubicBezTo>
                            <a:cubicBezTo>
                              <a:pt x="42" y="21"/>
                              <a:pt x="40" y="17"/>
                              <a:pt x="38" y="14"/>
                            </a:cubicBezTo>
                            <a:cubicBezTo>
                              <a:pt x="35" y="11"/>
                              <a:pt x="31" y="10"/>
                              <a:pt x="25" y="10"/>
                            </a:cubicBezTo>
                            <a:lnTo>
                              <a:pt x="12" y="10"/>
                            </a:lnTo>
                            <a:lnTo>
                              <a:pt x="12" y="45"/>
                            </a:lnTo>
                            <a:close/>
                            <a:moveTo>
                              <a:pt x="0" y="0"/>
                            </a:moveTo>
                            <a:lnTo>
                              <a:pt x="0" y="0"/>
                            </a:lnTo>
                            <a:lnTo>
                              <a:pt x="24" y="0"/>
                            </a:lnTo>
                            <a:cubicBezTo>
                              <a:pt x="28" y="0"/>
                              <a:pt x="31" y="0"/>
                              <a:pt x="34" y="1"/>
                            </a:cubicBezTo>
                            <a:cubicBezTo>
                              <a:pt x="37" y="1"/>
                              <a:pt x="40" y="2"/>
                              <a:pt x="43" y="4"/>
                            </a:cubicBezTo>
                            <a:cubicBezTo>
                              <a:pt x="46" y="5"/>
                              <a:pt x="49" y="8"/>
                              <a:pt x="51" y="12"/>
                            </a:cubicBezTo>
                            <a:cubicBezTo>
                              <a:pt x="53" y="16"/>
                              <a:pt x="54" y="21"/>
                              <a:pt x="54" y="27"/>
                            </a:cubicBezTo>
                            <a:cubicBezTo>
                              <a:pt x="54" y="36"/>
                              <a:pt x="51" y="43"/>
                              <a:pt x="46" y="48"/>
                            </a:cubicBezTo>
                            <a:cubicBezTo>
                              <a:pt x="41" y="52"/>
                              <a:pt x="35" y="55"/>
                              <a:pt x="26" y="55"/>
                            </a:cubicBezTo>
                            <a:lnTo>
                              <a:pt x="12" y="55"/>
                            </a:lnTo>
                            <a:lnTo>
                              <a:pt x="12"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88" name="Freeform 38"/>
                      <p:cNvSpPr>
                        <a:spLocks noEditPoints="1"/>
                      </p:cNvSpPr>
                      <p:nvPr/>
                    </p:nvSpPr>
                    <p:spPr bwMode="auto">
                      <a:xfrm>
                        <a:off x="1447800" y="5611814"/>
                        <a:ext cx="46038" cy="68263"/>
                      </a:xfrm>
                      <a:custGeom>
                        <a:avLst/>
                        <a:gdLst>
                          <a:gd name="T0" fmla="*/ 38 w 50"/>
                          <a:gd name="T1" fmla="*/ 30 h 75"/>
                          <a:gd name="T2" fmla="*/ 38 w 50"/>
                          <a:gd name="T3" fmla="*/ 30 h 75"/>
                          <a:gd name="T4" fmla="*/ 38 w 50"/>
                          <a:gd name="T5" fmla="*/ 26 h 75"/>
                          <a:gd name="T6" fmla="*/ 37 w 50"/>
                          <a:gd name="T7" fmla="*/ 20 h 75"/>
                          <a:gd name="T8" fmla="*/ 35 w 50"/>
                          <a:gd name="T9" fmla="*/ 14 h 75"/>
                          <a:gd name="T10" fmla="*/ 31 w 50"/>
                          <a:gd name="T11" fmla="*/ 10 h 75"/>
                          <a:gd name="T12" fmla="*/ 25 w 50"/>
                          <a:gd name="T13" fmla="*/ 9 h 75"/>
                          <a:gd name="T14" fmla="*/ 19 w 50"/>
                          <a:gd name="T15" fmla="*/ 11 h 75"/>
                          <a:gd name="T16" fmla="*/ 15 w 50"/>
                          <a:gd name="T17" fmla="*/ 16 h 75"/>
                          <a:gd name="T18" fmla="*/ 13 w 50"/>
                          <a:gd name="T19" fmla="*/ 22 h 75"/>
                          <a:gd name="T20" fmla="*/ 12 w 50"/>
                          <a:gd name="T21" fmla="*/ 27 h 75"/>
                          <a:gd name="T22" fmla="*/ 12 w 50"/>
                          <a:gd name="T23" fmla="*/ 30 h 75"/>
                          <a:gd name="T24" fmla="*/ 38 w 50"/>
                          <a:gd name="T25" fmla="*/ 30 h 75"/>
                          <a:gd name="T26" fmla="*/ 12 w 50"/>
                          <a:gd name="T27" fmla="*/ 39 h 75"/>
                          <a:gd name="T28" fmla="*/ 12 w 50"/>
                          <a:gd name="T29" fmla="*/ 39 h 75"/>
                          <a:gd name="T30" fmla="*/ 12 w 50"/>
                          <a:gd name="T31" fmla="*/ 49 h 75"/>
                          <a:gd name="T32" fmla="*/ 14 w 50"/>
                          <a:gd name="T33" fmla="*/ 57 h 75"/>
                          <a:gd name="T34" fmla="*/ 18 w 50"/>
                          <a:gd name="T35" fmla="*/ 64 h 75"/>
                          <a:gd name="T36" fmla="*/ 26 w 50"/>
                          <a:gd name="T37" fmla="*/ 66 h 75"/>
                          <a:gd name="T38" fmla="*/ 32 w 50"/>
                          <a:gd name="T39" fmla="*/ 64 h 75"/>
                          <a:gd name="T40" fmla="*/ 36 w 50"/>
                          <a:gd name="T41" fmla="*/ 60 h 75"/>
                          <a:gd name="T42" fmla="*/ 37 w 50"/>
                          <a:gd name="T43" fmla="*/ 55 h 75"/>
                          <a:gd name="T44" fmla="*/ 38 w 50"/>
                          <a:gd name="T45" fmla="*/ 50 h 75"/>
                          <a:gd name="T46" fmla="*/ 49 w 50"/>
                          <a:gd name="T47" fmla="*/ 50 h 75"/>
                          <a:gd name="T48" fmla="*/ 48 w 50"/>
                          <a:gd name="T49" fmla="*/ 57 h 75"/>
                          <a:gd name="T50" fmla="*/ 44 w 50"/>
                          <a:gd name="T51" fmla="*/ 66 h 75"/>
                          <a:gd name="T52" fmla="*/ 37 w 50"/>
                          <a:gd name="T53" fmla="*/ 72 h 75"/>
                          <a:gd name="T54" fmla="*/ 25 w 50"/>
                          <a:gd name="T55" fmla="*/ 75 h 75"/>
                          <a:gd name="T56" fmla="*/ 6 w 50"/>
                          <a:gd name="T57" fmla="*/ 66 h 75"/>
                          <a:gd name="T58" fmla="*/ 0 w 50"/>
                          <a:gd name="T59" fmla="*/ 38 h 75"/>
                          <a:gd name="T60" fmla="*/ 1 w 50"/>
                          <a:gd name="T61" fmla="*/ 24 h 75"/>
                          <a:gd name="T62" fmla="*/ 5 w 50"/>
                          <a:gd name="T63" fmla="*/ 12 h 75"/>
                          <a:gd name="T64" fmla="*/ 13 w 50"/>
                          <a:gd name="T65" fmla="*/ 3 h 75"/>
                          <a:gd name="T66" fmla="*/ 26 w 50"/>
                          <a:gd name="T67" fmla="*/ 0 h 75"/>
                          <a:gd name="T68" fmla="*/ 38 w 50"/>
                          <a:gd name="T69" fmla="*/ 3 h 75"/>
                          <a:gd name="T70" fmla="*/ 46 w 50"/>
                          <a:gd name="T71" fmla="*/ 11 h 75"/>
                          <a:gd name="T72" fmla="*/ 49 w 50"/>
                          <a:gd name="T73" fmla="*/ 21 h 75"/>
                          <a:gd name="T74" fmla="*/ 50 w 50"/>
                          <a:gd name="T75" fmla="*/ 34 h 75"/>
                          <a:gd name="T76" fmla="*/ 50 w 50"/>
                          <a:gd name="T77" fmla="*/ 39 h 75"/>
                          <a:gd name="T78" fmla="*/ 12 w 50"/>
                          <a:gd name="T7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75">
                            <a:moveTo>
                              <a:pt x="38" y="30"/>
                            </a:moveTo>
                            <a:lnTo>
                              <a:pt x="38" y="30"/>
                            </a:lnTo>
                            <a:lnTo>
                              <a:pt x="38" y="26"/>
                            </a:lnTo>
                            <a:cubicBezTo>
                              <a:pt x="38" y="24"/>
                              <a:pt x="38" y="22"/>
                              <a:pt x="37" y="20"/>
                            </a:cubicBezTo>
                            <a:cubicBezTo>
                              <a:pt x="37" y="18"/>
                              <a:pt x="36" y="16"/>
                              <a:pt x="35" y="14"/>
                            </a:cubicBezTo>
                            <a:cubicBezTo>
                              <a:pt x="34" y="13"/>
                              <a:pt x="33" y="11"/>
                              <a:pt x="31" y="10"/>
                            </a:cubicBezTo>
                            <a:cubicBezTo>
                              <a:pt x="30" y="9"/>
                              <a:pt x="28" y="9"/>
                              <a:pt x="25" y="9"/>
                            </a:cubicBezTo>
                            <a:cubicBezTo>
                              <a:pt x="23" y="9"/>
                              <a:pt x="20" y="9"/>
                              <a:pt x="19" y="11"/>
                            </a:cubicBezTo>
                            <a:cubicBezTo>
                              <a:pt x="17" y="12"/>
                              <a:pt x="16" y="14"/>
                              <a:pt x="15" y="16"/>
                            </a:cubicBezTo>
                            <a:cubicBezTo>
                              <a:pt x="14" y="18"/>
                              <a:pt x="13" y="20"/>
                              <a:pt x="13" y="22"/>
                            </a:cubicBezTo>
                            <a:cubicBezTo>
                              <a:pt x="13" y="24"/>
                              <a:pt x="12" y="26"/>
                              <a:pt x="12" y="27"/>
                            </a:cubicBezTo>
                            <a:lnTo>
                              <a:pt x="12" y="30"/>
                            </a:lnTo>
                            <a:lnTo>
                              <a:pt x="38" y="30"/>
                            </a:lnTo>
                            <a:close/>
                            <a:moveTo>
                              <a:pt x="12" y="39"/>
                            </a:moveTo>
                            <a:lnTo>
                              <a:pt x="12" y="39"/>
                            </a:lnTo>
                            <a:cubicBezTo>
                              <a:pt x="12" y="43"/>
                              <a:pt x="12" y="46"/>
                              <a:pt x="12" y="49"/>
                            </a:cubicBezTo>
                            <a:cubicBezTo>
                              <a:pt x="12" y="52"/>
                              <a:pt x="13" y="54"/>
                              <a:pt x="14" y="57"/>
                            </a:cubicBezTo>
                            <a:cubicBezTo>
                              <a:pt x="15" y="60"/>
                              <a:pt x="16" y="62"/>
                              <a:pt x="18" y="64"/>
                            </a:cubicBezTo>
                            <a:cubicBezTo>
                              <a:pt x="20" y="65"/>
                              <a:pt x="23" y="66"/>
                              <a:pt x="26" y="66"/>
                            </a:cubicBezTo>
                            <a:cubicBezTo>
                              <a:pt x="28" y="66"/>
                              <a:pt x="30" y="66"/>
                              <a:pt x="32" y="64"/>
                            </a:cubicBezTo>
                            <a:cubicBezTo>
                              <a:pt x="34" y="63"/>
                              <a:pt x="35" y="62"/>
                              <a:pt x="36" y="60"/>
                            </a:cubicBezTo>
                            <a:cubicBezTo>
                              <a:pt x="37" y="59"/>
                              <a:pt x="37" y="57"/>
                              <a:pt x="37" y="55"/>
                            </a:cubicBezTo>
                            <a:cubicBezTo>
                              <a:pt x="38" y="53"/>
                              <a:pt x="38" y="51"/>
                              <a:pt x="38" y="50"/>
                            </a:cubicBezTo>
                            <a:lnTo>
                              <a:pt x="49" y="50"/>
                            </a:lnTo>
                            <a:cubicBezTo>
                              <a:pt x="49" y="52"/>
                              <a:pt x="49" y="54"/>
                              <a:pt x="48" y="57"/>
                            </a:cubicBezTo>
                            <a:cubicBezTo>
                              <a:pt x="47" y="60"/>
                              <a:pt x="46" y="63"/>
                              <a:pt x="44" y="66"/>
                            </a:cubicBezTo>
                            <a:cubicBezTo>
                              <a:pt x="42" y="68"/>
                              <a:pt x="40" y="71"/>
                              <a:pt x="37" y="72"/>
                            </a:cubicBezTo>
                            <a:cubicBezTo>
                              <a:pt x="34" y="74"/>
                              <a:pt x="30" y="75"/>
                              <a:pt x="25" y="75"/>
                            </a:cubicBezTo>
                            <a:cubicBezTo>
                              <a:pt x="16" y="75"/>
                              <a:pt x="10" y="72"/>
                              <a:pt x="6" y="66"/>
                            </a:cubicBezTo>
                            <a:cubicBezTo>
                              <a:pt x="2" y="60"/>
                              <a:pt x="0" y="51"/>
                              <a:pt x="0" y="38"/>
                            </a:cubicBezTo>
                            <a:cubicBezTo>
                              <a:pt x="0" y="33"/>
                              <a:pt x="1" y="28"/>
                              <a:pt x="1" y="24"/>
                            </a:cubicBezTo>
                            <a:cubicBezTo>
                              <a:pt x="2" y="20"/>
                              <a:pt x="3" y="16"/>
                              <a:pt x="5" y="12"/>
                            </a:cubicBezTo>
                            <a:cubicBezTo>
                              <a:pt x="7" y="8"/>
                              <a:pt x="9" y="5"/>
                              <a:pt x="13" y="3"/>
                            </a:cubicBezTo>
                            <a:cubicBezTo>
                              <a:pt x="16" y="1"/>
                              <a:pt x="21" y="0"/>
                              <a:pt x="26" y="0"/>
                            </a:cubicBezTo>
                            <a:cubicBezTo>
                              <a:pt x="31" y="0"/>
                              <a:pt x="35" y="1"/>
                              <a:pt x="38" y="3"/>
                            </a:cubicBezTo>
                            <a:cubicBezTo>
                              <a:pt x="42" y="5"/>
                              <a:pt x="44" y="7"/>
                              <a:pt x="46" y="11"/>
                            </a:cubicBezTo>
                            <a:cubicBezTo>
                              <a:pt x="47" y="14"/>
                              <a:pt x="48" y="18"/>
                              <a:pt x="49" y="21"/>
                            </a:cubicBezTo>
                            <a:cubicBezTo>
                              <a:pt x="49" y="25"/>
                              <a:pt x="50" y="30"/>
                              <a:pt x="50" y="34"/>
                            </a:cubicBezTo>
                            <a:lnTo>
                              <a:pt x="50"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89" name="Freeform 39"/>
                      <p:cNvSpPr>
                        <a:spLocks/>
                      </p:cNvSpPr>
                      <p:nvPr/>
                    </p:nvSpPr>
                    <p:spPr bwMode="auto">
                      <a:xfrm>
                        <a:off x="1504950" y="5611814"/>
                        <a:ext cx="42863" cy="66675"/>
                      </a:xfrm>
                      <a:custGeom>
                        <a:avLst/>
                        <a:gdLst>
                          <a:gd name="T0" fmla="*/ 0 w 47"/>
                          <a:gd name="T1" fmla="*/ 2 h 73"/>
                          <a:gd name="T2" fmla="*/ 0 w 47"/>
                          <a:gd name="T3" fmla="*/ 2 h 73"/>
                          <a:gd name="T4" fmla="*/ 11 w 47"/>
                          <a:gd name="T5" fmla="*/ 2 h 73"/>
                          <a:gd name="T6" fmla="*/ 11 w 47"/>
                          <a:gd name="T7" fmla="*/ 10 h 73"/>
                          <a:gd name="T8" fmla="*/ 11 w 47"/>
                          <a:gd name="T9" fmla="*/ 10 h 73"/>
                          <a:gd name="T10" fmla="*/ 18 w 47"/>
                          <a:gd name="T11" fmla="*/ 3 h 73"/>
                          <a:gd name="T12" fmla="*/ 28 w 47"/>
                          <a:gd name="T13" fmla="*/ 0 h 73"/>
                          <a:gd name="T14" fmla="*/ 39 w 47"/>
                          <a:gd name="T15" fmla="*/ 2 h 73"/>
                          <a:gd name="T16" fmla="*/ 44 w 47"/>
                          <a:gd name="T17" fmla="*/ 8 h 73"/>
                          <a:gd name="T18" fmla="*/ 47 w 47"/>
                          <a:gd name="T19" fmla="*/ 14 h 73"/>
                          <a:gd name="T20" fmla="*/ 47 w 47"/>
                          <a:gd name="T21" fmla="*/ 22 h 73"/>
                          <a:gd name="T22" fmla="*/ 47 w 47"/>
                          <a:gd name="T23" fmla="*/ 73 h 73"/>
                          <a:gd name="T24" fmla="*/ 36 w 47"/>
                          <a:gd name="T25" fmla="*/ 73 h 73"/>
                          <a:gd name="T26" fmla="*/ 36 w 47"/>
                          <a:gd name="T27" fmla="*/ 24 h 73"/>
                          <a:gd name="T28" fmla="*/ 35 w 47"/>
                          <a:gd name="T29" fmla="*/ 19 h 73"/>
                          <a:gd name="T30" fmla="*/ 34 w 47"/>
                          <a:gd name="T31" fmla="*/ 14 h 73"/>
                          <a:gd name="T32" fmla="*/ 31 w 47"/>
                          <a:gd name="T33" fmla="*/ 11 h 73"/>
                          <a:gd name="T34" fmla="*/ 25 w 47"/>
                          <a:gd name="T35" fmla="*/ 9 h 73"/>
                          <a:gd name="T36" fmla="*/ 15 w 47"/>
                          <a:gd name="T37" fmla="*/ 13 h 73"/>
                          <a:gd name="T38" fmla="*/ 11 w 47"/>
                          <a:gd name="T39" fmla="*/ 24 h 73"/>
                          <a:gd name="T40" fmla="*/ 11 w 47"/>
                          <a:gd name="T41" fmla="*/ 73 h 73"/>
                          <a:gd name="T42" fmla="*/ 0 w 47"/>
                          <a:gd name="T43" fmla="*/ 73 h 73"/>
                          <a:gd name="T44" fmla="*/ 0 w 47"/>
                          <a:gd name="T45" fmla="*/ 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73">
                            <a:moveTo>
                              <a:pt x="0" y="2"/>
                            </a:moveTo>
                            <a:lnTo>
                              <a:pt x="0" y="2"/>
                            </a:lnTo>
                            <a:lnTo>
                              <a:pt x="11" y="2"/>
                            </a:lnTo>
                            <a:lnTo>
                              <a:pt x="11" y="10"/>
                            </a:lnTo>
                            <a:lnTo>
                              <a:pt x="11" y="10"/>
                            </a:lnTo>
                            <a:cubicBezTo>
                              <a:pt x="12" y="7"/>
                              <a:pt x="15" y="4"/>
                              <a:pt x="18" y="3"/>
                            </a:cubicBezTo>
                            <a:cubicBezTo>
                              <a:pt x="21" y="1"/>
                              <a:pt x="25" y="0"/>
                              <a:pt x="28" y="0"/>
                            </a:cubicBezTo>
                            <a:cubicBezTo>
                              <a:pt x="33" y="0"/>
                              <a:pt x="36" y="1"/>
                              <a:pt x="39" y="2"/>
                            </a:cubicBezTo>
                            <a:cubicBezTo>
                              <a:pt x="41" y="3"/>
                              <a:pt x="43" y="5"/>
                              <a:pt x="44" y="8"/>
                            </a:cubicBezTo>
                            <a:cubicBezTo>
                              <a:pt x="46" y="10"/>
                              <a:pt x="46" y="12"/>
                              <a:pt x="47" y="14"/>
                            </a:cubicBezTo>
                            <a:cubicBezTo>
                              <a:pt x="47" y="17"/>
                              <a:pt x="47" y="19"/>
                              <a:pt x="47" y="22"/>
                            </a:cubicBezTo>
                            <a:lnTo>
                              <a:pt x="47" y="73"/>
                            </a:lnTo>
                            <a:lnTo>
                              <a:pt x="36" y="73"/>
                            </a:lnTo>
                            <a:lnTo>
                              <a:pt x="36" y="24"/>
                            </a:lnTo>
                            <a:cubicBezTo>
                              <a:pt x="36" y="22"/>
                              <a:pt x="36" y="20"/>
                              <a:pt x="35" y="19"/>
                            </a:cubicBezTo>
                            <a:cubicBezTo>
                              <a:pt x="35" y="17"/>
                              <a:pt x="35" y="16"/>
                              <a:pt x="34" y="14"/>
                            </a:cubicBezTo>
                            <a:cubicBezTo>
                              <a:pt x="34" y="13"/>
                              <a:pt x="32" y="12"/>
                              <a:pt x="31" y="11"/>
                            </a:cubicBezTo>
                            <a:cubicBezTo>
                              <a:pt x="30" y="10"/>
                              <a:pt x="28" y="9"/>
                              <a:pt x="25" y="9"/>
                            </a:cubicBezTo>
                            <a:cubicBezTo>
                              <a:pt x="22" y="9"/>
                              <a:pt x="18" y="11"/>
                              <a:pt x="15" y="13"/>
                            </a:cubicBezTo>
                            <a:cubicBezTo>
                              <a:pt x="13" y="15"/>
                              <a:pt x="11" y="19"/>
                              <a:pt x="11" y="24"/>
                            </a:cubicBezTo>
                            <a:lnTo>
                              <a:pt x="11" y="73"/>
                            </a:lnTo>
                            <a:lnTo>
                              <a:pt x="0" y="73"/>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90" name="Freeform 40"/>
                      <p:cNvSpPr>
                        <a:spLocks noEditPoints="1"/>
                      </p:cNvSpPr>
                      <p:nvPr/>
                    </p:nvSpPr>
                    <p:spPr bwMode="auto">
                      <a:xfrm>
                        <a:off x="1558925" y="5611814"/>
                        <a:ext cx="44450" cy="68263"/>
                      </a:xfrm>
                      <a:custGeom>
                        <a:avLst/>
                        <a:gdLst>
                          <a:gd name="T0" fmla="*/ 38 w 50"/>
                          <a:gd name="T1" fmla="*/ 30 h 75"/>
                          <a:gd name="T2" fmla="*/ 38 w 50"/>
                          <a:gd name="T3" fmla="*/ 30 h 75"/>
                          <a:gd name="T4" fmla="*/ 38 w 50"/>
                          <a:gd name="T5" fmla="*/ 26 h 75"/>
                          <a:gd name="T6" fmla="*/ 37 w 50"/>
                          <a:gd name="T7" fmla="*/ 20 h 75"/>
                          <a:gd name="T8" fmla="*/ 35 w 50"/>
                          <a:gd name="T9" fmla="*/ 14 h 75"/>
                          <a:gd name="T10" fmla="*/ 31 w 50"/>
                          <a:gd name="T11" fmla="*/ 10 h 75"/>
                          <a:gd name="T12" fmla="*/ 25 w 50"/>
                          <a:gd name="T13" fmla="*/ 9 h 75"/>
                          <a:gd name="T14" fmla="*/ 19 w 50"/>
                          <a:gd name="T15" fmla="*/ 11 h 75"/>
                          <a:gd name="T16" fmla="*/ 15 w 50"/>
                          <a:gd name="T17" fmla="*/ 16 h 75"/>
                          <a:gd name="T18" fmla="*/ 13 w 50"/>
                          <a:gd name="T19" fmla="*/ 22 h 75"/>
                          <a:gd name="T20" fmla="*/ 12 w 50"/>
                          <a:gd name="T21" fmla="*/ 27 h 75"/>
                          <a:gd name="T22" fmla="*/ 12 w 50"/>
                          <a:gd name="T23" fmla="*/ 30 h 75"/>
                          <a:gd name="T24" fmla="*/ 38 w 50"/>
                          <a:gd name="T25" fmla="*/ 30 h 75"/>
                          <a:gd name="T26" fmla="*/ 12 w 50"/>
                          <a:gd name="T27" fmla="*/ 39 h 75"/>
                          <a:gd name="T28" fmla="*/ 12 w 50"/>
                          <a:gd name="T29" fmla="*/ 39 h 75"/>
                          <a:gd name="T30" fmla="*/ 12 w 50"/>
                          <a:gd name="T31" fmla="*/ 49 h 75"/>
                          <a:gd name="T32" fmla="*/ 14 w 50"/>
                          <a:gd name="T33" fmla="*/ 57 h 75"/>
                          <a:gd name="T34" fmla="*/ 18 w 50"/>
                          <a:gd name="T35" fmla="*/ 64 h 75"/>
                          <a:gd name="T36" fmla="*/ 26 w 50"/>
                          <a:gd name="T37" fmla="*/ 66 h 75"/>
                          <a:gd name="T38" fmla="*/ 32 w 50"/>
                          <a:gd name="T39" fmla="*/ 64 h 75"/>
                          <a:gd name="T40" fmla="*/ 36 w 50"/>
                          <a:gd name="T41" fmla="*/ 60 h 75"/>
                          <a:gd name="T42" fmla="*/ 37 w 50"/>
                          <a:gd name="T43" fmla="*/ 55 h 75"/>
                          <a:gd name="T44" fmla="*/ 38 w 50"/>
                          <a:gd name="T45" fmla="*/ 50 h 75"/>
                          <a:gd name="T46" fmla="*/ 49 w 50"/>
                          <a:gd name="T47" fmla="*/ 50 h 75"/>
                          <a:gd name="T48" fmla="*/ 48 w 50"/>
                          <a:gd name="T49" fmla="*/ 57 h 75"/>
                          <a:gd name="T50" fmla="*/ 44 w 50"/>
                          <a:gd name="T51" fmla="*/ 66 h 75"/>
                          <a:gd name="T52" fmla="*/ 37 w 50"/>
                          <a:gd name="T53" fmla="*/ 72 h 75"/>
                          <a:gd name="T54" fmla="*/ 25 w 50"/>
                          <a:gd name="T55" fmla="*/ 75 h 75"/>
                          <a:gd name="T56" fmla="*/ 6 w 50"/>
                          <a:gd name="T57" fmla="*/ 66 h 75"/>
                          <a:gd name="T58" fmla="*/ 0 w 50"/>
                          <a:gd name="T59" fmla="*/ 38 h 75"/>
                          <a:gd name="T60" fmla="*/ 1 w 50"/>
                          <a:gd name="T61" fmla="*/ 24 h 75"/>
                          <a:gd name="T62" fmla="*/ 5 w 50"/>
                          <a:gd name="T63" fmla="*/ 12 h 75"/>
                          <a:gd name="T64" fmla="*/ 13 w 50"/>
                          <a:gd name="T65" fmla="*/ 3 h 75"/>
                          <a:gd name="T66" fmla="*/ 26 w 50"/>
                          <a:gd name="T67" fmla="*/ 0 h 75"/>
                          <a:gd name="T68" fmla="*/ 38 w 50"/>
                          <a:gd name="T69" fmla="*/ 3 h 75"/>
                          <a:gd name="T70" fmla="*/ 46 w 50"/>
                          <a:gd name="T71" fmla="*/ 11 h 75"/>
                          <a:gd name="T72" fmla="*/ 49 w 50"/>
                          <a:gd name="T73" fmla="*/ 21 h 75"/>
                          <a:gd name="T74" fmla="*/ 50 w 50"/>
                          <a:gd name="T75" fmla="*/ 34 h 75"/>
                          <a:gd name="T76" fmla="*/ 50 w 50"/>
                          <a:gd name="T77" fmla="*/ 39 h 75"/>
                          <a:gd name="T78" fmla="*/ 12 w 50"/>
                          <a:gd name="T7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75">
                            <a:moveTo>
                              <a:pt x="38" y="30"/>
                            </a:moveTo>
                            <a:lnTo>
                              <a:pt x="38" y="30"/>
                            </a:lnTo>
                            <a:lnTo>
                              <a:pt x="38" y="26"/>
                            </a:lnTo>
                            <a:cubicBezTo>
                              <a:pt x="38" y="24"/>
                              <a:pt x="38" y="22"/>
                              <a:pt x="37" y="20"/>
                            </a:cubicBezTo>
                            <a:cubicBezTo>
                              <a:pt x="37" y="18"/>
                              <a:pt x="36" y="16"/>
                              <a:pt x="35" y="14"/>
                            </a:cubicBezTo>
                            <a:cubicBezTo>
                              <a:pt x="34" y="13"/>
                              <a:pt x="33" y="11"/>
                              <a:pt x="31" y="10"/>
                            </a:cubicBezTo>
                            <a:cubicBezTo>
                              <a:pt x="30" y="9"/>
                              <a:pt x="28" y="9"/>
                              <a:pt x="25" y="9"/>
                            </a:cubicBezTo>
                            <a:cubicBezTo>
                              <a:pt x="23" y="9"/>
                              <a:pt x="20" y="9"/>
                              <a:pt x="19" y="11"/>
                            </a:cubicBezTo>
                            <a:cubicBezTo>
                              <a:pt x="17" y="12"/>
                              <a:pt x="16" y="14"/>
                              <a:pt x="15" y="16"/>
                            </a:cubicBezTo>
                            <a:cubicBezTo>
                              <a:pt x="14" y="18"/>
                              <a:pt x="13" y="20"/>
                              <a:pt x="13" y="22"/>
                            </a:cubicBezTo>
                            <a:cubicBezTo>
                              <a:pt x="13" y="24"/>
                              <a:pt x="12" y="26"/>
                              <a:pt x="12" y="27"/>
                            </a:cubicBezTo>
                            <a:lnTo>
                              <a:pt x="12" y="30"/>
                            </a:lnTo>
                            <a:lnTo>
                              <a:pt x="38" y="30"/>
                            </a:lnTo>
                            <a:close/>
                            <a:moveTo>
                              <a:pt x="12" y="39"/>
                            </a:moveTo>
                            <a:lnTo>
                              <a:pt x="12" y="39"/>
                            </a:lnTo>
                            <a:cubicBezTo>
                              <a:pt x="12" y="43"/>
                              <a:pt x="12" y="46"/>
                              <a:pt x="12" y="49"/>
                            </a:cubicBezTo>
                            <a:cubicBezTo>
                              <a:pt x="12" y="52"/>
                              <a:pt x="13" y="54"/>
                              <a:pt x="14" y="57"/>
                            </a:cubicBezTo>
                            <a:cubicBezTo>
                              <a:pt x="15" y="60"/>
                              <a:pt x="16" y="62"/>
                              <a:pt x="18" y="64"/>
                            </a:cubicBezTo>
                            <a:cubicBezTo>
                              <a:pt x="20" y="65"/>
                              <a:pt x="22" y="66"/>
                              <a:pt x="26" y="66"/>
                            </a:cubicBezTo>
                            <a:cubicBezTo>
                              <a:pt x="28" y="66"/>
                              <a:pt x="30" y="66"/>
                              <a:pt x="32" y="64"/>
                            </a:cubicBezTo>
                            <a:cubicBezTo>
                              <a:pt x="34" y="63"/>
                              <a:pt x="35" y="62"/>
                              <a:pt x="36" y="60"/>
                            </a:cubicBezTo>
                            <a:cubicBezTo>
                              <a:pt x="36" y="59"/>
                              <a:pt x="37" y="57"/>
                              <a:pt x="37" y="55"/>
                            </a:cubicBezTo>
                            <a:cubicBezTo>
                              <a:pt x="38" y="53"/>
                              <a:pt x="38" y="51"/>
                              <a:pt x="38" y="50"/>
                            </a:cubicBezTo>
                            <a:lnTo>
                              <a:pt x="49" y="50"/>
                            </a:lnTo>
                            <a:cubicBezTo>
                              <a:pt x="49" y="52"/>
                              <a:pt x="49" y="54"/>
                              <a:pt x="48" y="57"/>
                            </a:cubicBezTo>
                            <a:cubicBezTo>
                              <a:pt x="47" y="60"/>
                              <a:pt x="46" y="63"/>
                              <a:pt x="44" y="66"/>
                            </a:cubicBezTo>
                            <a:cubicBezTo>
                              <a:pt x="42" y="68"/>
                              <a:pt x="40" y="71"/>
                              <a:pt x="37" y="72"/>
                            </a:cubicBezTo>
                            <a:cubicBezTo>
                              <a:pt x="34" y="74"/>
                              <a:pt x="30" y="75"/>
                              <a:pt x="25" y="75"/>
                            </a:cubicBezTo>
                            <a:cubicBezTo>
                              <a:pt x="16" y="75"/>
                              <a:pt x="10" y="72"/>
                              <a:pt x="6" y="66"/>
                            </a:cubicBezTo>
                            <a:cubicBezTo>
                              <a:pt x="2" y="60"/>
                              <a:pt x="0" y="51"/>
                              <a:pt x="0" y="38"/>
                            </a:cubicBezTo>
                            <a:cubicBezTo>
                              <a:pt x="0" y="33"/>
                              <a:pt x="1" y="28"/>
                              <a:pt x="1" y="24"/>
                            </a:cubicBezTo>
                            <a:cubicBezTo>
                              <a:pt x="2" y="20"/>
                              <a:pt x="3" y="16"/>
                              <a:pt x="5" y="12"/>
                            </a:cubicBezTo>
                            <a:cubicBezTo>
                              <a:pt x="7" y="8"/>
                              <a:pt x="9" y="5"/>
                              <a:pt x="13" y="3"/>
                            </a:cubicBezTo>
                            <a:cubicBezTo>
                              <a:pt x="16" y="1"/>
                              <a:pt x="20" y="0"/>
                              <a:pt x="26" y="0"/>
                            </a:cubicBezTo>
                            <a:cubicBezTo>
                              <a:pt x="31" y="0"/>
                              <a:pt x="35" y="1"/>
                              <a:pt x="38" y="3"/>
                            </a:cubicBezTo>
                            <a:cubicBezTo>
                              <a:pt x="42" y="5"/>
                              <a:pt x="44" y="7"/>
                              <a:pt x="46" y="11"/>
                            </a:cubicBezTo>
                            <a:cubicBezTo>
                              <a:pt x="47" y="14"/>
                              <a:pt x="48" y="18"/>
                              <a:pt x="49" y="21"/>
                            </a:cubicBezTo>
                            <a:cubicBezTo>
                              <a:pt x="49" y="25"/>
                              <a:pt x="50" y="30"/>
                              <a:pt x="50" y="34"/>
                            </a:cubicBezTo>
                            <a:lnTo>
                              <a:pt x="50"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91" name="Freeform 41"/>
                      <p:cNvSpPr>
                        <a:spLocks noEditPoints="1"/>
                      </p:cNvSpPr>
                      <p:nvPr/>
                    </p:nvSpPr>
                    <p:spPr bwMode="auto">
                      <a:xfrm>
                        <a:off x="1612900" y="5591176"/>
                        <a:ext cx="44450" cy="88900"/>
                      </a:xfrm>
                      <a:custGeom>
                        <a:avLst/>
                        <a:gdLst>
                          <a:gd name="T0" fmla="*/ 15 w 50"/>
                          <a:gd name="T1" fmla="*/ 80 h 97"/>
                          <a:gd name="T2" fmla="*/ 15 w 50"/>
                          <a:gd name="T3" fmla="*/ 80 h 97"/>
                          <a:gd name="T4" fmla="*/ 25 w 50"/>
                          <a:gd name="T5" fmla="*/ 87 h 97"/>
                          <a:gd name="T6" fmla="*/ 32 w 50"/>
                          <a:gd name="T7" fmla="*/ 85 h 97"/>
                          <a:gd name="T8" fmla="*/ 37 w 50"/>
                          <a:gd name="T9" fmla="*/ 80 h 97"/>
                          <a:gd name="T10" fmla="*/ 39 w 50"/>
                          <a:gd name="T11" fmla="*/ 71 h 97"/>
                          <a:gd name="T12" fmla="*/ 39 w 50"/>
                          <a:gd name="T13" fmla="*/ 59 h 97"/>
                          <a:gd name="T14" fmla="*/ 39 w 50"/>
                          <a:gd name="T15" fmla="*/ 49 h 97"/>
                          <a:gd name="T16" fmla="*/ 37 w 50"/>
                          <a:gd name="T17" fmla="*/ 40 h 97"/>
                          <a:gd name="T18" fmla="*/ 32 w 50"/>
                          <a:gd name="T19" fmla="*/ 34 h 97"/>
                          <a:gd name="T20" fmla="*/ 25 w 50"/>
                          <a:gd name="T21" fmla="*/ 31 h 97"/>
                          <a:gd name="T22" fmla="*/ 15 w 50"/>
                          <a:gd name="T23" fmla="*/ 38 h 97"/>
                          <a:gd name="T24" fmla="*/ 12 w 50"/>
                          <a:gd name="T25" fmla="*/ 59 h 97"/>
                          <a:gd name="T26" fmla="*/ 15 w 50"/>
                          <a:gd name="T27" fmla="*/ 80 h 97"/>
                          <a:gd name="T28" fmla="*/ 50 w 50"/>
                          <a:gd name="T29" fmla="*/ 95 h 97"/>
                          <a:gd name="T30" fmla="*/ 50 w 50"/>
                          <a:gd name="T31" fmla="*/ 95 h 97"/>
                          <a:gd name="T32" fmla="*/ 39 w 50"/>
                          <a:gd name="T33" fmla="*/ 95 h 97"/>
                          <a:gd name="T34" fmla="*/ 39 w 50"/>
                          <a:gd name="T35" fmla="*/ 86 h 97"/>
                          <a:gd name="T36" fmla="*/ 39 w 50"/>
                          <a:gd name="T37" fmla="*/ 86 h 97"/>
                          <a:gd name="T38" fmla="*/ 33 w 50"/>
                          <a:gd name="T39" fmla="*/ 94 h 97"/>
                          <a:gd name="T40" fmla="*/ 23 w 50"/>
                          <a:gd name="T41" fmla="*/ 97 h 97"/>
                          <a:gd name="T42" fmla="*/ 6 w 50"/>
                          <a:gd name="T43" fmla="*/ 87 h 97"/>
                          <a:gd name="T44" fmla="*/ 0 w 50"/>
                          <a:gd name="T45" fmla="*/ 59 h 97"/>
                          <a:gd name="T46" fmla="*/ 1 w 50"/>
                          <a:gd name="T47" fmla="*/ 46 h 97"/>
                          <a:gd name="T48" fmla="*/ 4 w 50"/>
                          <a:gd name="T49" fmla="*/ 34 h 97"/>
                          <a:gd name="T50" fmla="*/ 11 w 50"/>
                          <a:gd name="T51" fmla="*/ 25 h 97"/>
                          <a:gd name="T52" fmla="*/ 23 w 50"/>
                          <a:gd name="T53" fmla="*/ 22 h 97"/>
                          <a:gd name="T54" fmla="*/ 32 w 50"/>
                          <a:gd name="T55" fmla="*/ 25 h 97"/>
                          <a:gd name="T56" fmla="*/ 38 w 50"/>
                          <a:gd name="T57" fmla="*/ 32 h 97"/>
                          <a:gd name="T58" fmla="*/ 39 w 50"/>
                          <a:gd name="T59" fmla="*/ 32 h 97"/>
                          <a:gd name="T60" fmla="*/ 39 w 50"/>
                          <a:gd name="T61" fmla="*/ 0 h 97"/>
                          <a:gd name="T62" fmla="*/ 50 w 50"/>
                          <a:gd name="T63" fmla="*/ 0 h 97"/>
                          <a:gd name="T64" fmla="*/ 50 w 50"/>
                          <a:gd name="T65"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97">
                            <a:moveTo>
                              <a:pt x="15" y="80"/>
                            </a:moveTo>
                            <a:lnTo>
                              <a:pt x="15" y="80"/>
                            </a:lnTo>
                            <a:cubicBezTo>
                              <a:pt x="17" y="85"/>
                              <a:pt x="20" y="87"/>
                              <a:pt x="25" y="87"/>
                            </a:cubicBezTo>
                            <a:cubicBezTo>
                              <a:pt x="28" y="87"/>
                              <a:pt x="30" y="87"/>
                              <a:pt x="32" y="85"/>
                            </a:cubicBezTo>
                            <a:cubicBezTo>
                              <a:pt x="34" y="84"/>
                              <a:pt x="36" y="82"/>
                              <a:pt x="37" y="80"/>
                            </a:cubicBezTo>
                            <a:cubicBezTo>
                              <a:pt x="38" y="77"/>
                              <a:pt x="38" y="74"/>
                              <a:pt x="39" y="71"/>
                            </a:cubicBezTo>
                            <a:cubicBezTo>
                              <a:pt x="39" y="68"/>
                              <a:pt x="39" y="64"/>
                              <a:pt x="39" y="59"/>
                            </a:cubicBezTo>
                            <a:cubicBezTo>
                              <a:pt x="39" y="56"/>
                              <a:pt x="39" y="52"/>
                              <a:pt x="39" y="49"/>
                            </a:cubicBezTo>
                            <a:cubicBezTo>
                              <a:pt x="38" y="45"/>
                              <a:pt x="38" y="43"/>
                              <a:pt x="37" y="40"/>
                            </a:cubicBezTo>
                            <a:cubicBezTo>
                              <a:pt x="35" y="37"/>
                              <a:pt x="34" y="35"/>
                              <a:pt x="32" y="34"/>
                            </a:cubicBezTo>
                            <a:cubicBezTo>
                              <a:pt x="30" y="32"/>
                              <a:pt x="28" y="31"/>
                              <a:pt x="25" y="31"/>
                            </a:cubicBezTo>
                            <a:cubicBezTo>
                              <a:pt x="20" y="31"/>
                              <a:pt x="17" y="34"/>
                              <a:pt x="15" y="38"/>
                            </a:cubicBezTo>
                            <a:cubicBezTo>
                              <a:pt x="13" y="43"/>
                              <a:pt x="12" y="50"/>
                              <a:pt x="12" y="59"/>
                            </a:cubicBezTo>
                            <a:cubicBezTo>
                              <a:pt x="12" y="69"/>
                              <a:pt x="13" y="76"/>
                              <a:pt x="15" y="80"/>
                            </a:cubicBezTo>
                            <a:close/>
                            <a:moveTo>
                              <a:pt x="50" y="95"/>
                            </a:moveTo>
                            <a:lnTo>
                              <a:pt x="50" y="95"/>
                            </a:lnTo>
                            <a:lnTo>
                              <a:pt x="39" y="95"/>
                            </a:lnTo>
                            <a:lnTo>
                              <a:pt x="39" y="86"/>
                            </a:lnTo>
                            <a:lnTo>
                              <a:pt x="39" y="86"/>
                            </a:lnTo>
                            <a:cubicBezTo>
                              <a:pt x="38" y="89"/>
                              <a:pt x="36" y="92"/>
                              <a:pt x="33" y="94"/>
                            </a:cubicBezTo>
                            <a:cubicBezTo>
                              <a:pt x="31" y="96"/>
                              <a:pt x="27" y="97"/>
                              <a:pt x="23" y="97"/>
                            </a:cubicBezTo>
                            <a:cubicBezTo>
                              <a:pt x="15" y="97"/>
                              <a:pt x="9" y="94"/>
                              <a:pt x="6" y="87"/>
                            </a:cubicBezTo>
                            <a:cubicBezTo>
                              <a:pt x="2" y="81"/>
                              <a:pt x="0" y="71"/>
                              <a:pt x="0" y="59"/>
                            </a:cubicBezTo>
                            <a:cubicBezTo>
                              <a:pt x="0" y="55"/>
                              <a:pt x="0" y="51"/>
                              <a:pt x="1" y="46"/>
                            </a:cubicBezTo>
                            <a:cubicBezTo>
                              <a:pt x="1" y="42"/>
                              <a:pt x="3" y="38"/>
                              <a:pt x="4" y="34"/>
                            </a:cubicBezTo>
                            <a:cubicBezTo>
                              <a:pt x="6" y="31"/>
                              <a:pt x="8" y="28"/>
                              <a:pt x="11" y="25"/>
                            </a:cubicBezTo>
                            <a:cubicBezTo>
                              <a:pt x="14" y="23"/>
                              <a:pt x="18" y="22"/>
                              <a:pt x="23" y="22"/>
                            </a:cubicBezTo>
                            <a:cubicBezTo>
                              <a:pt x="26" y="22"/>
                              <a:pt x="29" y="23"/>
                              <a:pt x="32" y="25"/>
                            </a:cubicBezTo>
                            <a:cubicBezTo>
                              <a:pt x="35" y="26"/>
                              <a:pt x="37" y="29"/>
                              <a:pt x="38" y="32"/>
                            </a:cubicBezTo>
                            <a:lnTo>
                              <a:pt x="39" y="32"/>
                            </a:lnTo>
                            <a:lnTo>
                              <a:pt x="39" y="0"/>
                            </a:lnTo>
                            <a:lnTo>
                              <a:pt x="50" y="0"/>
                            </a:lnTo>
                            <a:lnTo>
                              <a:pt x="50" y="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92" name="Freeform 42"/>
                      <p:cNvSpPr>
                        <a:spLocks noEditPoints="1"/>
                      </p:cNvSpPr>
                      <p:nvPr/>
                    </p:nvSpPr>
                    <p:spPr bwMode="auto">
                      <a:xfrm>
                        <a:off x="1668463" y="5611814"/>
                        <a:ext cx="47625" cy="68263"/>
                      </a:xfrm>
                      <a:custGeom>
                        <a:avLst/>
                        <a:gdLst>
                          <a:gd name="T0" fmla="*/ 33 w 52"/>
                          <a:gd name="T1" fmla="*/ 64 h 75"/>
                          <a:gd name="T2" fmla="*/ 33 w 52"/>
                          <a:gd name="T3" fmla="*/ 64 h 75"/>
                          <a:gd name="T4" fmla="*/ 37 w 52"/>
                          <a:gd name="T5" fmla="*/ 58 h 75"/>
                          <a:gd name="T6" fmla="*/ 39 w 52"/>
                          <a:gd name="T7" fmla="*/ 49 h 75"/>
                          <a:gd name="T8" fmla="*/ 40 w 52"/>
                          <a:gd name="T9" fmla="*/ 37 h 75"/>
                          <a:gd name="T10" fmla="*/ 39 w 52"/>
                          <a:gd name="T11" fmla="*/ 26 h 75"/>
                          <a:gd name="T12" fmla="*/ 37 w 52"/>
                          <a:gd name="T13" fmla="*/ 17 h 75"/>
                          <a:gd name="T14" fmla="*/ 33 w 52"/>
                          <a:gd name="T15" fmla="*/ 11 h 75"/>
                          <a:gd name="T16" fmla="*/ 26 w 52"/>
                          <a:gd name="T17" fmla="*/ 9 h 75"/>
                          <a:gd name="T18" fmla="*/ 19 w 52"/>
                          <a:gd name="T19" fmla="*/ 11 h 75"/>
                          <a:gd name="T20" fmla="*/ 15 w 52"/>
                          <a:gd name="T21" fmla="*/ 17 h 75"/>
                          <a:gd name="T22" fmla="*/ 12 w 52"/>
                          <a:gd name="T23" fmla="*/ 26 h 75"/>
                          <a:gd name="T24" fmla="*/ 12 w 52"/>
                          <a:gd name="T25" fmla="*/ 37 h 75"/>
                          <a:gd name="T26" fmla="*/ 12 w 52"/>
                          <a:gd name="T27" fmla="*/ 49 h 75"/>
                          <a:gd name="T28" fmla="*/ 15 w 52"/>
                          <a:gd name="T29" fmla="*/ 58 h 75"/>
                          <a:gd name="T30" fmla="*/ 19 w 52"/>
                          <a:gd name="T31" fmla="*/ 64 h 75"/>
                          <a:gd name="T32" fmla="*/ 26 w 52"/>
                          <a:gd name="T33" fmla="*/ 66 h 75"/>
                          <a:gd name="T34" fmla="*/ 33 w 52"/>
                          <a:gd name="T35" fmla="*/ 64 h 75"/>
                          <a:gd name="T36" fmla="*/ 1 w 52"/>
                          <a:gd name="T37" fmla="*/ 23 h 75"/>
                          <a:gd name="T38" fmla="*/ 1 w 52"/>
                          <a:gd name="T39" fmla="*/ 23 h 75"/>
                          <a:gd name="T40" fmla="*/ 5 w 52"/>
                          <a:gd name="T41" fmla="*/ 11 h 75"/>
                          <a:gd name="T42" fmla="*/ 13 w 52"/>
                          <a:gd name="T43" fmla="*/ 3 h 75"/>
                          <a:gd name="T44" fmla="*/ 26 w 52"/>
                          <a:gd name="T45" fmla="*/ 0 h 75"/>
                          <a:gd name="T46" fmla="*/ 38 w 52"/>
                          <a:gd name="T47" fmla="*/ 3 h 75"/>
                          <a:gd name="T48" fmla="*/ 46 w 52"/>
                          <a:gd name="T49" fmla="*/ 11 h 75"/>
                          <a:gd name="T50" fmla="*/ 50 w 52"/>
                          <a:gd name="T51" fmla="*/ 23 h 75"/>
                          <a:gd name="T52" fmla="*/ 52 w 52"/>
                          <a:gd name="T53" fmla="*/ 37 h 75"/>
                          <a:gd name="T54" fmla="*/ 50 w 52"/>
                          <a:gd name="T55" fmla="*/ 52 h 75"/>
                          <a:gd name="T56" fmla="*/ 46 w 52"/>
                          <a:gd name="T57" fmla="*/ 64 h 75"/>
                          <a:gd name="T58" fmla="*/ 38 w 52"/>
                          <a:gd name="T59" fmla="*/ 72 h 75"/>
                          <a:gd name="T60" fmla="*/ 26 w 52"/>
                          <a:gd name="T61" fmla="*/ 75 h 75"/>
                          <a:gd name="T62" fmla="*/ 13 w 52"/>
                          <a:gd name="T63" fmla="*/ 72 h 75"/>
                          <a:gd name="T64" fmla="*/ 5 w 52"/>
                          <a:gd name="T65" fmla="*/ 64 h 75"/>
                          <a:gd name="T66" fmla="*/ 1 w 52"/>
                          <a:gd name="T67" fmla="*/ 52 h 75"/>
                          <a:gd name="T68" fmla="*/ 0 w 52"/>
                          <a:gd name="T69" fmla="*/ 37 h 75"/>
                          <a:gd name="T70" fmla="*/ 1 w 52"/>
                          <a:gd name="T71"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75">
                            <a:moveTo>
                              <a:pt x="33" y="64"/>
                            </a:moveTo>
                            <a:lnTo>
                              <a:pt x="33" y="64"/>
                            </a:lnTo>
                            <a:cubicBezTo>
                              <a:pt x="35" y="63"/>
                              <a:pt x="36" y="60"/>
                              <a:pt x="37" y="58"/>
                            </a:cubicBezTo>
                            <a:cubicBezTo>
                              <a:pt x="38" y="55"/>
                              <a:pt x="39" y="52"/>
                              <a:pt x="39" y="49"/>
                            </a:cubicBezTo>
                            <a:cubicBezTo>
                              <a:pt x="40" y="45"/>
                              <a:pt x="40" y="42"/>
                              <a:pt x="40" y="37"/>
                            </a:cubicBezTo>
                            <a:cubicBezTo>
                              <a:pt x="40" y="33"/>
                              <a:pt x="40" y="29"/>
                              <a:pt x="39" y="26"/>
                            </a:cubicBezTo>
                            <a:cubicBezTo>
                              <a:pt x="39" y="23"/>
                              <a:pt x="38" y="20"/>
                              <a:pt x="37" y="17"/>
                            </a:cubicBezTo>
                            <a:cubicBezTo>
                              <a:pt x="36" y="14"/>
                              <a:pt x="35" y="12"/>
                              <a:pt x="33" y="11"/>
                            </a:cubicBezTo>
                            <a:cubicBezTo>
                              <a:pt x="31" y="9"/>
                              <a:pt x="28" y="9"/>
                              <a:pt x="26" y="9"/>
                            </a:cubicBezTo>
                            <a:cubicBezTo>
                              <a:pt x="23" y="9"/>
                              <a:pt x="21" y="9"/>
                              <a:pt x="19" y="11"/>
                            </a:cubicBezTo>
                            <a:cubicBezTo>
                              <a:pt x="17" y="12"/>
                              <a:pt x="15" y="14"/>
                              <a:pt x="15" y="17"/>
                            </a:cubicBezTo>
                            <a:cubicBezTo>
                              <a:pt x="14" y="20"/>
                              <a:pt x="13" y="23"/>
                              <a:pt x="12" y="26"/>
                            </a:cubicBezTo>
                            <a:cubicBezTo>
                              <a:pt x="12" y="29"/>
                              <a:pt x="12" y="33"/>
                              <a:pt x="12" y="37"/>
                            </a:cubicBezTo>
                            <a:cubicBezTo>
                              <a:pt x="12" y="42"/>
                              <a:pt x="12" y="45"/>
                              <a:pt x="12" y="49"/>
                            </a:cubicBezTo>
                            <a:cubicBezTo>
                              <a:pt x="13" y="52"/>
                              <a:pt x="14" y="55"/>
                              <a:pt x="15" y="58"/>
                            </a:cubicBezTo>
                            <a:cubicBezTo>
                              <a:pt x="15" y="60"/>
                              <a:pt x="17" y="62"/>
                              <a:pt x="19" y="64"/>
                            </a:cubicBezTo>
                            <a:cubicBezTo>
                              <a:pt x="21" y="65"/>
                              <a:pt x="23" y="66"/>
                              <a:pt x="26" y="66"/>
                            </a:cubicBezTo>
                            <a:cubicBezTo>
                              <a:pt x="28" y="66"/>
                              <a:pt x="31" y="65"/>
                              <a:pt x="33" y="64"/>
                            </a:cubicBezTo>
                            <a:close/>
                            <a:moveTo>
                              <a:pt x="1" y="23"/>
                            </a:moveTo>
                            <a:lnTo>
                              <a:pt x="1" y="23"/>
                            </a:lnTo>
                            <a:cubicBezTo>
                              <a:pt x="2" y="18"/>
                              <a:pt x="3" y="14"/>
                              <a:pt x="5" y="11"/>
                            </a:cubicBezTo>
                            <a:cubicBezTo>
                              <a:pt x="7" y="7"/>
                              <a:pt x="10" y="5"/>
                              <a:pt x="13" y="3"/>
                            </a:cubicBezTo>
                            <a:cubicBezTo>
                              <a:pt x="17" y="1"/>
                              <a:pt x="21" y="0"/>
                              <a:pt x="26" y="0"/>
                            </a:cubicBezTo>
                            <a:cubicBezTo>
                              <a:pt x="31" y="0"/>
                              <a:pt x="35" y="1"/>
                              <a:pt x="38" y="3"/>
                            </a:cubicBezTo>
                            <a:cubicBezTo>
                              <a:pt x="42" y="5"/>
                              <a:pt x="44" y="7"/>
                              <a:pt x="46" y="11"/>
                            </a:cubicBezTo>
                            <a:cubicBezTo>
                              <a:pt x="48" y="14"/>
                              <a:pt x="50" y="18"/>
                              <a:pt x="50" y="23"/>
                            </a:cubicBezTo>
                            <a:cubicBezTo>
                              <a:pt x="51" y="27"/>
                              <a:pt x="52" y="32"/>
                              <a:pt x="52" y="37"/>
                            </a:cubicBezTo>
                            <a:cubicBezTo>
                              <a:pt x="52" y="43"/>
                              <a:pt x="51" y="48"/>
                              <a:pt x="50" y="52"/>
                            </a:cubicBezTo>
                            <a:cubicBezTo>
                              <a:pt x="50" y="57"/>
                              <a:pt x="48" y="61"/>
                              <a:pt x="46" y="64"/>
                            </a:cubicBezTo>
                            <a:cubicBezTo>
                              <a:pt x="44" y="67"/>
                              <a:pt x="42" y="70"/>
                              <a:pt x="38" y="72"/>
                            </a:cubicBezTo>
                            <a:cubicBezTo>
                              <a:pt x="35" y="74"/>
                              <a:pt x="31" y="75"/>
                              <a:pt x="26" y="75"/>
                            </a:cubicBezTo>
                            <a:cubicBezTo>
                              <a:pt x="21" y="75"/>
                              <a:pt x="17" y="74"/>
                              <a:pt x="13" y="72"/>
                            </a:cubicBezTo>
                            <a:cubicBezTo>
                              <a:pt x="10" y="70"/>
                              <a:pt x="7" y="67"/>
                              <a:pt x="5" y="64"/>
                            </a:cubicBezTo>
                            <a:cubicBezTo>
                              <a:pt x="3" y="61"/>
                              <a:pt x="2" y="57"/>
                              <a:pt x="1" y="52"/>
                            </a:cubicBezTo>
                            <a:cubicBezTo>
                              <a:pt x="0" y="48"/>
                              <a:pt x="0" y="43"/>
                              <a:pt x="0" y="37"/>
                            </a:cubicBezTo>
                            <a:cubicBezTo>
                              <a:pt x="0" y="32"/>
                              <a:pt x="0" y="27"/>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93" name="Freeform 43"/>
                      <p:cNvSpPr>
                        <a:spLocks/>
                      </p:cNvSpPr>
                      <p:nvPr/>
                    </p:nvSpPr>
                    <p:spPr bwMode="auto">
                      <a:xfrm>
                        <a:off x="1087438" y="5734051"/>
                        <a:ext cx="38100" cy="79375"/>
                      </a:xfrm>
                      <a:custGeom>
                        <a:avLst/>
                        <a:gdLst>
                          <a:gd name="T0" fmla="*/ 0 w 42"/>
                          <a:gd name="T1" fmla="*/ 86 h 86"/>
                          <a:gd name="T2" fmla="*/ 0 w 42"/>
                          <a:gd name="T3" fmla="*/ 86 h 86"/>
                          <a:gd name="T4" fmla="*/ 0 w 42"/>
                          <a:gd name="T5" fmla="*/ 0 h 86"/>
                          <a:gd name="T6" fmla="*/ 42 w 42"/>
                          <a:gd name="T7" fmla="*/ 0 h 86"/>
                          <a:gd name="T8" fmla="*/ 42 w 42"/>
                          <a:gd name="T9" fmla="*/ 7 h 86"/>
                          <a:gd name="T10" fmla="*/ 8 w 42"/>
                          <a:gd name="T11" fmla="*/ 7 h 86"/>
                          <a:gd name="T12" fmla="*/ 8 w 42"/>
                          <a:gd name="T13" fmla="*/ 38 h 86"/>
                          <a:gd name="T14" fmla="*/ 40 w 42"/>
                          <a:gd name="T15" fmla="*/ 38 h 86"/>
                          <a:gd name="T16" fmla="*/ 40 w 42"/>
                          <a:gd name="T17" fmla="*/ 44 h 86"/>
                          <a:gd name="T18" fmla="*/ 8 w 42"/>
                          <a:gd name="T19" fmla="*/ 44 h 86"/>
                          <a:gd name="T20" fmla="*/ 8 w 42"/>
                          <a:gd name="T21" fmla="*/ 86 h 86"/>
                          <a:gd name="T22" fmla="*/ 0 w 42"/>
                          <a:gd name="T2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86">
                            <a:moveTo>
                              <a:pt x="0" y="86"/>
                            </a:moveTo>
                            <a:lnTo>
                              <a:pt x="0" y="86"/>
                            </a:lnTo>
                            <a:lnTo>
                              <a:pt x="0" y="0"/>
                            </a:lnTo>
                            <a:lnTo>
                              <a:pt x="42" y="0"/>
                            </a:lnTo>
                            <a:lnTo>
                              <a:pt x="42" y="7"/>
                            </a:lnTo>
                            <a:lnTo>
                              <a:pt x="8" y="7"/>
                            </a:lnTo>
                            <a:lnTo>
                              <a:pt x="8" y="38"/>
                            </a:lnTo>
                            <a:lnTo>
                              <a:pt x="40" y="38"/>
                            </a:lnTo>
                            <a:lnTo>
                              <a:pt x="40" y="44"/>
                            </a:lnTo>
                            <a:lnTo>
                              <a:pt x="8" y="44"/>
                            </a:lnTo>
                            <a:lnTo>
                              <a:pt x="8" y="86"/>
                            </a:lnTo>
                            <a:lnTo>
                              <a:pt x="0" y="8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94" name="Freeform 44"/>
                      <p:cNvSpPr>
                        <a:spLocks noEditPoints="1"/>
                      </p:cNvSpPr>
                      <p:nvPr/>
                    </p:nvSpPr>
                    <p:spPr bwMode="auto">
                      <a:xfrm>
                        <a:off x="1133475" y="5730876"/>
                        <a:ext cx="36513" cy="82550"/>
                      </a:xfrm>
                      <a:custGeom>
                        <a:avLst/>
                        <a:gdLst>
                          <a:gd name="T0" fmla="*/ 24 w 40"/>
                          <a:gd name="T1" fmla="*/ 0 h 90"/>
                          <a:gd name="T2" fmla="*/ 24 w 40"/>
                          <a:gd name="T3" fmla="*/ 0 h 90"/>
                          <a:gd name="T4" fmla="*/ 32 w 40"/>
                          <a:gd name="T5" fmla="*/ 0 h 90"/>
                          <a:gd name="T6" fmla="*/ 21 w 40"/>
                          <a:gd name="T7" fmla="*/ 17 h 90"/>
                          <a:gd name="T8" fmla="*/ 15 w 40"/>
                          <a:gd name="T9" fmla="*/ 17 h 90"/>
                          <a:gd name="T10" fmla="*/ 24 w 40"/>
                          <a:gd name="T11" fmla="*/ 0 h 90"/>
                          <a:gd name="T12" fmla="*/ 0 w 40"/>
                          <a:gd name="T13" fmla="*/ 73 h 90"/>
                          <a:gd name="T14" fmla="*/ 0 w 40"/>
                          <a:gd name="T15" fmla="*/ 73 h 90"/>
                          <a:gd name="T16" fmla="*/ 0 w 40"/>
                          <a:gd name="T17" fmla="*/ 25 h 90"/>
                          <a:gd name="T18" fmla="*/ 8 w 40"/>
                          <a:gd name="T19" fmla="*/ 25 h 90"/>
                          <a:gd name="T20" fmla="*/ 8 w 40"/>
                          <a:gd name="T21" fmla="*/ 70 h 90"/>
                          <a:gd name="T22" fmla="*/ 10 w 40"/>
                          <a:gd name="T23" fmla="*/ 81 h 90"/>
                          <a:gd name="T24" fmla="*/ 19 w 40"/>
                          <a:gd name="T25" fmla="*/ 84 h 90"/>
                          <a:gd name="T26" fmla="*/ 29 w 40"/>
                          <a:gd name="T27" fmla="*/ 80 h 90"/>
                          <a:gd name="T28" fmla="*/ 33 w 40"/>
                          <a:gd name="T29" fmla="*/ 68 h 90"/>
                          <a:gd name="T30" fmla="*/ 33 w 40"/>
                          <a:gd name="T31" fmla="*/ 25 h 90"/>
                          <a:gd name="T32" fmla="*/ 40 w 40"/>
                          <a:gd name="T33" fmla="*/ 25 h 90"/>
                          <a:gd name="T34" fmla="*/ 40 w 40"/>
                          <a:gd name="T35" fmla="*/ 89 h 90"/>
                          <a:gd name="T36" fmla="*/ 33 w 40"/>
                          <a:gd name="T37" fmla="*/ 89 h 90"/>
                          <a:gd name="T38" fmla="*/ 33 w 40"/>
                          <a:gd name="T39" fmla="*/ 80 h 90"/>
                          <a:gd name="T40" fmla="*/ 33 w 40"/>
                          <a:gd name="T41" fmla="*/ 80 h 90"/>
                          <a:gd name="T42" fmla="*/ 17 w 40"/>
                          <a:gd name="T43" fmla="*/ 90 h 90"/>
                          <a:gd name="T44" fmla="*/ 0 w 40"/>
                          <a:gd name="T45"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90">
                            <a:moveTo>
                              <a:pt x="24" y="0"/>
                            </a:moveTo>
                            <a:lnTo>
                              <a:pt x="24" y="0"/>
                            </a:lnTo>
                            <a:lnTo>
                              <a:pt x="32" y="0"/>
                            </a:lnTo>
                            <a:lnTo>
                              <a:pt x="21" y="17"/>
                            </a:lnTo>
                            <a:lnTo>
                              <a:pt x="15" y="17"/>
                            </a:lnTo>
                            <a:lnTo>
                              <a:pt x="24" y="0"/>
                            </a:lnTo>
                            <a:close/>
                            <a:moveTo>
                              <a:pt x="0" y="73"/>
                            </a:moveTo>
                            <a:lnTo>
                              <a:pt x="0" y="73"/>
                            </a:lnTo>
                            <a:lnTo>
                              <a:pt x="0" y="25"/>
                            </a:lnTo>
                            <a:lnTo>
                              <a:pt x="8" y="25"/>
                            </a:lnTo>
                            <a:lnTo>
                              <a:pt x="8" y="70"/>
                            </a:lnTo>
                            <a:cubicBezTo>
                              <a:pt x="8" y="75"/>
                              <a:pt x="8" y="79"/>
                              <a:pt x="10" y="81"/>
                            </a:cubicBezTo>
                            <a:cubicBezTo>
                              <a:pt x="12" y="83"/>
                              <a:pt x="15" y="84"/>
                              <a:pt x="19" y="84"/>
                            </a:cubicBezTo>
                            <a:cubicBezTo>
                              <a:pt x="23" y="84"/>
                              <a:pt x="26" y="83"/>
                              <a:pt x="29" y="80"/>
                            </a:cubicBezTo>
                            <a:cubicBezTo>
                              <a:pt x="31" y="77"/>
                              <a:pt x="33" y="73"/>
                              <a:pt x="33" y="68"/>
                            </a:cubicBezTo>
                            <a:lnTo>
                              <a:pt x="33" y="25"/>
                            </a:lnTo>
                            <a:lnTo>
                              <a:pt x="40" y="25"/>
                            </a:lnTo>
                            <a:lnTo>
                              <a:pt x="40" y="89"/>
                            </a:lnTo>
                            <a:lnTo>
                              <a:pt x="33" y="89"/>
                            </a:lnTo>
                            <a:lnTo>
                              <a:pt x="33" y="80"/>
                            </a:lnTo>
                            <a:lnTo>
                              <a:pt x="33" y="80"/>
                            </a:lnTo>
                            <a:cubicBezTo>
                              <a:pt x="29" y="87"/>
                              <a:pt x="24" y="90"/>
                              <a:pt x="17" y="90"/>
                            </a:cubicBezTo>
                            <a:cubicBezTo>
                              <a:pt x="6" y="90"/>
                              <a:pt x="0" y="85"/>
                              <a:pt x="0" y="7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98" name="Freeform 45"/>
                      <p:cNvSpPr>
                        <a:spLocks/>
                      </p:cNvSpPr>
                      <p:nvPr/>
                    </p:nvSpPr>
                    <p:spPr bwMode="auto">
                      <a:xfrm>
                        <a:off x="1177925" y="5737226"/>
                        <a:ext cx="23813" cy="76200"/>
                      </a:xfrm>
                      <a:custGeom>
                        <a:avLst/>
                        <a:gdLst>
                          <a:gd name="T0" fmla="*/ 8 w 27"/>
                          <a:gd name="T1" fmla="*/ 71 h 83"/>
                          <a:gd name="T2" fmla="*/ 8 w 27"/>
                          <a:gd name="T3" fmla="*/ 71 h 83"/>
                          <a:gd name="T4" fmla="*/ 8 w 27"/>
                          <a:gd name="T5" fmla="*/ 24 h 83"/>
                          <a:gd name="T6" fmla="*/ 0 w 27"/>
                          <a:gd name="T7" fmla="*/ 24 h 83"/>
                          <a:gd name="T8" fmla="*/ 0 w 27"/>
                          <a:gd name="T9" fmla="*/ 18 h 83"/>
                          <a:gd name="T10" fmla="*/ 8 w 27"/>
                          <a:gd name="T11" fmla="*/ 18 h 83"/>
                          <a:gd name="T12" fmla="*/ 8 w 27"/>
                          <a:gd name="T13" fmla="*/ 0 h 83"/>
                          <a:gd name="T14" fmla="*/ 15 w 27"/>
                          <a:gd name="T15" fmla="*/ 0 h 83"/>
                          <a:gd name="T16" fmla="*/ 15 w 27"/>
                          <a:gd name="T17" fmla="*/ 18 h 83"/>
                          <a:gd name="T18" fmla="*/ 27 w 27"/>
                          <a:gd name="T19" fmla="*/ 18 h 83"/>
                          <a:gd name="T20" fmla="*/ 27 w 27"/>
                          <a:gd name="T21" fmla="*/ 24 h 83"/>
                          <a:gd name="T22" fmla="*/ 15 w 27"/>
                          <a:gd name="T23" fmla="*/ 24 h 83"/>
                          <a:gd name="T24" fmla="*/ 15 w 27"/>
                          <a:gd name="T25" fmla="*/ 70 h 83"/>
                          <a:gd name="T26" fmla="*/ 22 w 27"/>
                          <a:gd name="T27" fmla="*/ 77 h 83"/>
                          <a:gd name="T28" fmla="*/ 27 w 27"/>
                          <a:gd name="T29" fmla="*/ 76 h 83"/>
                          <a:gd name="T30" fmla="*/ 27 w 27"/>
                          <a:gd name="T31" fmla="*/ 82 h 83"/>
                          <a:gd name="T32" fmla="*/ 22 w 27"/>
                          <a:gd name="T33" fmla="*/ 83 h 83"/>
                          <a:gd name="T34" fmla="*/ 11 w 27"/>
                          <a:gd name="T35" fmla="*/ 80 h 83"/>
                          <a:gd name="T36" fmla="*/ 8 w 27"/>
                          <a:gd name="T37" fmla="*/ 7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83">
                            <a:moveTo>
                              <a:pt x="8" y="71"/>
                            </a:moveTo>
                            <a:lnTo>
                              <a:pt x="8" y="71"/>
                            </a:lnTo>
                            <a:lnTo>
                              <a:pt x="8" y="24"/>
                            </a:lnTo>
                            <a:lnTo>
                              <a:pt x="0" y="24"/>
                            </a:lnTo>
                            <a:lnTo>
                              <a:pt x="0" y="18"/>
                            </a:lnTo>
                            <a:lnTo>
                              <a:pt x="8" y="18"/>
                            </a:lnTo>
                            <a:lnTo>
                              <a:pt x="8" y="0"/>
                            </a:lnTo>
                            <a:lnTo>
                              <a:pt x="15" y="0"/>
                            </a:lnTo>
                            <a:lnTo>
                              <a:pt x="15" y="18"/>
                            </a:lnTo>
                            <a:lnTo>
                              <a:pt x="27" y="18"/>
                            </a:lnTo>
                            <a:lnTo>
                              <a:pt x="27" y="24"/>
                            </a:lnTo>
                            <a:lnTo>
                              <a:pt x="15" y="24"/>
                            </a:lnTo>
                            <a:lnTo>
                              <a:pt x="15" y="70"/>
                            </a:lnTo>
                            <a:cubicBezTo>
                              <a:pt x="15" y="74"/>
                              <a:pt x="18" y="77"/>
                              <a:pt x="22" y="77"/>
                            </a:cubicBezTo>
                            <a:cubicBezTo>
                              <a:pt x="24" y="77"/>
                              <a:pt x="25" y="76"/>
                              <a:pt x="27" y="76"/>
                            </a:cubicBezTo>
                            <a:lnTo>
                              <a:pt x="27" y="82"/>
                            </a:lnTo>
                            <a:cubicBezTo>
                              <a:pt x="26" y="82"/>
                              <a:pt x="24" y="83"/>
                              <a:pt x="22" y="83"/>
                            </a:cubicBezTo>
                            <a:cubicBezTo>
                              <a:pt x="17" y="83"/>
                              <a:pt x="13" y="82"/>
                              <a:pt x="11" y="80"/>
                            </a:cubicBezTo>
                            <a:cubicBezTo>
                              <a:pt x="9" y="79"/>
                              <a:pt x="8" y="76"/>
                              <a:pt x="8" y="7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99" name="Freeform 46"/>
                      <p:cNvSpPr>
                        <a:spLocks noEditPoints="1"/>
                      </p:cNvSpPr>
                      <p:nvPr/>
                    </p:nvSpPr>
                    <p:spPr bwMode="auto">
                      <a:xfrm>
                        <a:off x="1208088" y="5734051"/>
                        <a:ext cx="39688" cy="79375"/>
                      </a:xfrm>
                      <a:custGeom>
                        <a:avLst/>
                        <a:gdLst>
                          <a:gd name="T0" fmla="*/ 7 w 43"/>
                          <a:gd name="T1" fmla="*/ 54 h 87"/>
                          <a:gd name="T2" fmla="*/ 7 w 43"/>
                          <a:gd name="T3" fmla="*/ 54 h 87"/>
                          <a:gd name="T4" fmla="*/ 11 w 43"/>
                          <a:gd name="T5" fmla="*/ 76 h 87"/>
                          <a:gd name="T6" fmla="*/ 21 w 43"/>
                          <a:gd name="T7" fmla="*/ 81 h 87"/>
                          <a:gd name="T8" fmla="*/ 31 w 43"/>
                          <a:gd name="T9" fmla="*/ 76 h 87"/>
                          <a:gd name="T10" fmla="*/ 35 w 43"/>
                          <a:gd name="T11" fmla="*/ 54 h 87"/>
                          <a:gd name="T12" fmla="*/ 31 w 43"/>
                          <a:gd name="T13" fmla="*/ 31 h 87"/>
                          <a:gd name="T14" fmla="*/ 21 w 43"/>
                          <a:gd name="T15" fmla="*/ 27 h 87"/>
                          <a:gd name="T16" fmla="*/ 11 w 43"/>
                          <a:gd name="T17" fmla="*/ 31 h 87"/>
                          <a:gd name="T18" fmla="*/ 7 w 43"/>
                          <a:gd name="T19" fmla="*/ 54 h 87"/>
                          <a:gd name="T20" fmla="*/ 0 w 43"/>
                          <a:gd name="T21" fmla="*/ 86 h 87"/>
                          <a:gd name="T22" fmla="*/ 0 w 43"/>
                          <a:gd name="T23" fmla="*/ 86 h 87"/>
                          <a:gd name="T24" fmla="*/ 0 w 43"/>
                          <a:gd name="T25" fmla="*/ 0 h 87"/>
                          <a:gd name="T26" fmla="*/ 7 w 43"/>
                          <a:gd name="T27" fmla="*/ 0 h 87"/>
                          <a:gd name="T28" fmla="*/ 7 w 43"/>
                          <a:gd name="T29" fmla="*/ 32 h 87"/>
                          <a:gd name="T30" fmla="*/ 22 w 43"/>
                          <a:gd name="T31" fmla="*/ 21 h 87"/>
                          <a:gd name="T32" fmla="*/ 43 w 43"/>
                          <a:gd name="T33" fmla="*/ 54 h 87"/>
                          <a:gd name="T34" fmla="*/ 22 w 43"/>
                          <a:gd name="T35" fmla="*/ 87 h 87"/>
                          <a:gd name="T36" fmla="*/ 12 w 43"/>
                          <a:gd name="T37" fmla="*/ 84 h 87"/>
                          <a:gd name="T38" fmla="*/ 7 w 43"/>
                          <a:gd name="T39" fmla="*/ 75 h 87"/>
                          <a:gd name="T40" fmla="*/ 6 w 43"/>
                          <a:gd name="T41" fmla="*/ 75 h 87"/>
                          <a:gd name="T42" fmla="*/ 6 w 43"/>
                          <a:gd name="T43" fmla="*/ 86 h 87"/>
                          <a:gd name="T44" fmla="*/ 0 w 43"/>
                          <a:gd name="T45"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87">
                            <a:moveTo>
                              <a:pt x="7" y="54"/>
                            </a:moveTo>
                            <a:lnTo>
                              <a:pt x="7" y="54"/>
                            </a:lnTo>
                            <a:cubicBezTo>
                              <a:pt x="7" y="65"/>
                              <a:pt x="8" y="72"/>
                              <a:pt x="11" y="76"/>
                            </a:cubicBezTo>
                            <a:cubicBezTo>
                              <a:pt x="13" y="80"/>
                              <a:pt x="17" y="81"/>
                              <a:pt x="21" y="81"/>
                            </a:cubicBezTo>
                            <a:cubicBezTo>
                              <a:pt x="25" y="81"/>
                              <a:pt x="29" y="80"/>
                              <a:pt x="31" y="76"/>
                            </a:cubicBezTo>
                            <a:cubicBezTo>
                              <a:pt x="33" y="72"/>
                              <a:pt x="35" y="65"/>
                              <a:pt x="35" y="54"/>
                            </a:cubicBezTo>
                            <a:cubicBezTo>
                              <a:pt x="35" y="43"/>
                              <a:pt x="33" y="36"/>
                              <a:pt x="31" y="31"/>
                            </a:cubicBezTo>
                            <a:cubicBezTo>
                              <a:pt x="29" y="28"/>
                              <a:pt x="25" y="27"/>
                              <a:pt x="21" y="27"/>
                            </a:cubicBezTo>
                            <a:cubicBezTo>
                              <a:pt x="17" y="27"/>
                              <a:pt x="13" y="28"/>
                              <a:pt x="11" y="31"/>
                            </a:cubicBezTo>
                            <a:cubicBezTo>
                              <a:pt x="8" y="36"/>
                              <a:pt x="7" y="43"/>
                              <a:pt x="7" y="54"/>
                            </a:cubicBezTo>
                            <a:close/>
                            <a:moveTo>
                              <a:pt x="0" y="86"/>
                            </a:moveTo>
                            <a:lnTo>
                              <a:pt x="0" y="86"/>
                            </a:lnTo>
                            <a:lnTo>
                              <a:pt x="0" y="0"/>
                            </a:lnTo>
                            <a:lnTo>
                              <a:pt x="7" y="0"/>
                            </a:lnTo>
                            <a:lnTo>
                              <a:pt x="7" y="32"/>
                            </a:lnTo>
                            <a:cubicBezTo>
                              <a:pt x="9" y="24"/>
                              <a:pt x="14" y="21"/>
                              <a:pt x="22" y="21"/>
                            </a:cubicBezTo>
                            <a:cubicBezTo>
                              <a:pt x="36" y="21"/>
                              <a:pt x="43" y="32"/>
                              <a:pt x="43" y="54"/>
                            </a:cubicBezTo>
                            <a:cubicBezTo>
                              <a:pt x="43" y="76"/>
                              <a:pt x="36" y="87"/>
                              <a:pt x="22" y="87"/>
                            </a:cubicBezTo>
                            <a:cubicBezTo>
                              <a:pt x="18" y="87"/>
                              <a:pt x="15" y="86"/>
                              <a:pt x="12" y="84"/>
                            </a:cubicBezTo>
                            <a:cubicBezTo>
                              <a:pt x="9" y="82"/>
                              <a:pt x="8" y="79"/>
                              <a:pt x="7" y="75"/>
                            </a:cubicBezTo>
                            <a:lnTo>
                              <a:pt x="6" y="75"/>
                            </a:lnTo>
                            <a:lnTo>
                              <a:pt x="6" y="86"/>
                            </a:lnTo>
                            <a:lnTo>
                              <a:pt x="0" y="8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00" name="Freeform 47"/>
                      <p:cNvSpPr>
                        <a:spLocks noEditPoints="1"/>
                      </p:cNvSpPr>
                      <p:nvPr/>
                    </p:nvSpPr>
                    <p:spPr bwMode="auto">
                      <a:xfrm>
                        <a:off x="1254125" y="5753101"/>
                        <a:ext cx="41275" cy="60325"/>
                      </a:xfrm>
                      <a:custGeom>
                        <a:avLst/>
                        <a:gdLst>
                          <a:gd name="T0" fmla="*/ 8 w 44"/>
                          <a:gd name="T1" fmla="*/ 33 h 66"/>
                          <a:gd name="T2" fmla="*/ 8 w 44"/>
                          <a:gd name="T3" fmla="*/ 33 h 66"/>
                          <a:gd name="T4" fmla="*/ 22 w 44"/>
                          <a:gd name="T5" fmla="*/ 60 h 66"/>
                          <a:gd name="T6" fmla="*/ 37 w 44"/>
                          <a:gd name="T7" fmla="*/ 33 h 66"/>
                          <a:gd name="T8" fmla="*/ 22 w 44"/>
                          <a:gd name="T9" fmla="*/ 6 h 66"/>
                          <a:gd name="T10" fmla="*/ 8 w 44"/>
                          <a:gd name="T11" fmla="*/ 33 h 66"/>
                          <a:gd name="T12" fmla="*/ 0 w 44"/>
                          <a:gd name="T13" fmla="*/ 33 h 66"/>
                          <a:gd name="T14" fmla="*/ 0 w 44"/>
                          <a:gd name="T15" fmla="*/ 33 h 66"/>
                          <a:gd name="T16" fmla="*/ 22 w 44"/>
                          <a:gd name="T17" fmla="*/ 0 h 66"/>
                          <a:gd name="T18" fmla="*/ 44 w 44"/>
                          <a:gd name="T19" fmla="*/ 33 h 66"/>
                          <a:gd name="T20" fmla="*/ 22 w 44"/>
                          <a:gd name="T21" fmla="*/ 66 h 66"/>
                          <a:gd name="T22" fmla="*/ 0 w 44"/>
                          <a:gd name="T2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6">
                            <a:moveTo>
                              <a:pt x="8" y="33"/>
                            </a:moveTo>
                            <a:lnTo>
                              <a:pt x="8" y="33"/>
                            </a:lnTo>
                            <a:cubicBezTo>
                              <a:pt x="8" y="51"/>
                              <a:pt x="13" y="60"/>
                              <a:pt x="22" y="60"/>
                            </a:cubicBezTo>
                            <a:cubicBezTo>
                              <a:pt x="32" y="60"/>
                              <a:pt x="37" y="51"/>
                              <a:pt x="37" y="33"/>
                            </a:cubicBezTo>
                            <a:cubicBezTo>
                              <a:pt x="37" y="15"/>
                              <a:pt x="32" y="6"/>
                              <a:pt x="22" y="6"/>
                            </a:cubicBezTo>
                            <a:cubicBezTo>
                              <a:pt x="13" y="6"/>
                              <a:pt x="8" y="15"/>
                              <a:pt x="8" y="33"/>
                            </a:cubicBezTo>
                            <a:close/>
                            <a:moveTo>
                              <a:pt x="0" y="33"/>
                            </a:moveTo>
                            <a:lnTo>
                              <a:pt x="0" y="33"/>
                            </a:lnTo>
                            <a:cubicBezTo>
                              <a:pt x="0" y="11"/>
                              <a:pt x="8" y="0"/>
                              <a:pt x="22" y="0"/>
                            </a:cubicBezTo>
                            <a:cubicBezTo>
                              <a:pt x="37" y="0"/>
                              <a:pt x="44" y="11"/>
                              <a:pt x="44" y="33"/>
                            </a:cubicBezTo>
                            <a:cubicBezTo>
                              <a:pt x="44" y="55"/>
                              <a:pt x="37" y="66"/>
                              <a:pt x="22" y="66"/>
                            </a:cubicBezTo>
                            <a:cubicBezTo>
                              <a:pt x="8" y="66"/>
                              <a:pt x="0" y="55"/>
                              <a:pt x="0" y="3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01" name="Freeform 48"/>
                      <p:cNvSpPr>
                        <a:spLocks/>
                      </p:cNvSpPr>
                      <p:nvPr/>
                    </p:nvSpPr>
                    <p:spPr bwMode="auto">
                      <a:xfrm>
                        <a:off x="1304925" y="5734051"/>
                        <a:ext cx="7938" cy="79375"/>
                      </a:xfrm>
                      <a:custGeom>
                        <a:avLst/>
                        <a:gdLst>
                          <a:gd name="T0" fmla="*/ 0 w 8"/>
                          <a:gd name="T1" fmla="*/ 0 h 86"/>
                          <a:gd name="T2" fmla="*/ 0 w 8"/>
                          <a:gd name="T3" fmla="*/ 0 h 86"/>
                          <a:gd name="T4" fmla="*/ 8 w 8"/>
                          <a:gd name="T5" fmla="*/ 0 h 86"/>
                          <a:gd name="T6" fmla="*/ 8 w 8"/>
                          <a:gd name="T7" fmla="*/ 86 h 86"/>
                          <a:gd name="T8" fmla="*/ 0 w 8"/>
                          <a:gd name="T9" fmla="*/ 86 h 86"/>
                          <a:gd name="T10" fmla="*/ 0 w 8"/>
                          <a:gd name="T11" fmla="*/ 0 h 86"/>
                        </a:gdLst>
                        <a:ahLst/>
                        <a:cxnLst>
                          <a:cxn ang="0">
                            <a:pos x="T0" y="T1"/>
                          </a:cxn>
                          <a:cxn ang="0">
                            <a:pos x="T2" y="T3"/>
                          </a:cxn>
                          <a:cxn ang="0">
                            <a:pos x="T4" y="T5"/>
                          </a:cxn>
                          <a:cxn ang="0">
                            <a:pos x="T6" y="T7"/>
                          </a:cxn>
                          <a:cxn ang="0">
                            <a:pos x="T8" y="T9"/>
                          </a:cxn>
                          <a:cxn ang="0">
                            <a:pos x="T10" y="T11"/>
                          </a:cxn>
                        </a:cxnLst>
                        <a:rect l="0" t="0" r="r" b="b"/>
                        <a:pathLst>
                          <a:path w="8" h="86">
                            <a:moveTo>
                              <a:pt x="0" y="0"/>
                            </a:moveTo>
                            <a:lnTo>
                              <a:pt x="0" y="0"/>
                            </a:lnTo>
                            <a:lnTo>
                              <a:pt x="8" y="0"/>
                            </a:lnTo>
                            <a:lnTo>
                              <a:pt x="8" y="86"/>
                            </a:lnTo>
                            <a:lnTo>
                              <a:pt x="0" y="8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02" name="Freeform 49"/>
                      <p:cNvSpPr>
                        <a:spLocks/>
                      </p:cNvSpPr>
                      <p:nvPr/>
                    </p:nvSpPr>
                    <p:spPr bwMode="auto">
                      <a:xfrm>
                        <a:off x="1350963" y="5778501"/>
                        <a:ext cx="23813" cy="6350"/>
                      </a:xfrm>
                      <a:custGeom>
                        <a:avLst/>
                        <a:gdLst>
                          <a:gd name="T0" fmla="*/ 0 w 26"/>
                          <a:gd name="T1" fmla="*/ 0 h 7"/>
                          <a:gd name="T2" fmla="*/ 0 w 26"/>
                          <a:gd name="T3" fmla="*/ 0 h 7"/>
                          <a:gd name="T4" fmla="*/ 26 w 26"/>
                          <a:gd name="T5" fmla="*/ 0 h 7"/>
                          <a:gd name="T6" fmla="*/ 26 w 26"/>
                          <a:gd name="T7" fmla="*/ 7 h 7"/>
                          <a:gd name="T8" fmla="*/ 0 w 26"/>
                          <a:gd name="T9" fmla="*/ 7 h 7"/>
                          <a:gd name="T10" fmla="*/ 0 w 26"/>
                          <a:gd name="T11" fmla="*/ 0 h 7"/>
                        </a:gdLst>
                        <a:ahLst/>
                        <a:cxnLst>
                          <a:cxn ang="0">
                            <a:pos x="T0" y="T1"/>
                          </a:cxn>
                          <a:cxn ang="0">
                            <a:pos x="T2" y="T3"/>
                          </a:cxn>
                          <a:cxn ang="0">
                            <a:pos x="T4" y="T5"/>
                          </a:cxn>
                          <a:cxn ang="0">
                            <a:pos x="T6" y="T7"/>
                          </a:cxn>
                          <a:cxn ang="0">
                            <a:pos x="T8" y="T9"/>
                          </a:cxn>
                          <a:cxn ang="0">
                            <a:pos x="T10" y="T11"/>
                          </a:cxn>
                        </a:cxnLst>
                        <a:rect l="0" t="0" r="r" b="b"/>
                        <a:pathLst>
                          <a:path w="26" h="7">
                            <a:moveTo>
                              <a:pt x="0" y="0"/>
                            </a:moveTo>
                            <a:lnTo>
                              <a:pt x="0" y="0"/>
                            </a:lnTo>
                            <a:lnTo>
                              <a:pt x="26" y="0"/>
                            </a:lnTo>
                            <a:lnTo>
                              <a:pt x="26" y="7"/>
                            </a:lnTo>
                            <a:lnTo>
                              <a:pt x="0" y="7"/>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03" name="Freeform 50"/>
                      <p:cNvSpPr>
                        <a:spLocks noEditPoints="1"/>
                      </p:cNvSpPr>
                      <p:nvPr/>
                    </p:nvSpPr>
                    <p:spPr bwMode="auto">
                      <a:xfrm>
                        <a:off x="1414463" y="5734051"/>
                        <a:ext cx="42863" cy="79375"/>
                      </a:xfrm>
                      <a:custGeom>
                        <a:avLst/>
                        <a:gdLst>
                          <a:gd name="T0" fmla="*/ 8 w 47"/>
                          <a:gd name="T1" fmla="*/ 7 h 86"/>
                          <a:gd name="T2" fmla="*/ 8 w 47"/>
                          <a:gd name="T3" fmla="*/ 7 h 86"/>
                          <a:gd name="T4" fmla="*/ 8 w 47"/>
                          <a:gd name="T5" fmla="*/ 42 h 86"/>
                          <a:gd name="T6" fmla="*/ 21 w 47"/>
                          <a:gd name="T7" fmla="*/ 42 h 86"/>
                          <a:gd name="T8" fmla="*/ 39 w 47"/>
                          <a:gd name="T9" fmla="*/ 24 h 86"/>
                          <a:gd name="T10" fmla="*/ 21 w 47"/>
                          <a:gd name="T11" fmla="*/ 7 h 86"/>
                          <a:gd name="T12" fmla="*/ 8 w 47"/>
                          <a:gd name="T13" fmla="*/ 7 h 86"/>
                          <a:gd name="T14" fmla="*/ 0 w 47"/>
                          <a:gd name="T15" fmla="*/ 86 h 86"/>
                          <a:gd name="T16" fmla="*/ 0 w 47"/>
                          <a:gd name="T17" fmla="*/ 86 h 86"/>
                          <a:gd name="T18" fmla="*/ 0 w 47"/>
                          <a:gd name="T19" fmla="*/ 0 h 86"/>
                          <a:gd name="T20" fmla="*/ 24 w 47"/>
                          <a:gd name="T21" fmla="*/ 0 h 86"/>
                          <a:gd name="T22" fmla="*/ 47 w 47"/>
                          <a:gd name="T23" fmla="*/ 24 h 86"/>
                          <a:gd name="T24" fmla="*/ 21 w 47"/>
                          <a:gd name="T25" fmla="*/ 49 h 86"/>
                          <a:gd name="T26" fmla="*/ 8 w 47"/>
                          <a:gd name="T27" fmla="*/ 49 h 86"/>
                          <a:gd name="T28" fmla="*/ 8 w 47"/>
                          <a:gd name="T29" fmla="*/ 86 h 86"/>
                          <a:gd name="T30" fmla="*/ 0 w 47"/>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6">
                            <a:moveTo>
                              <a:pt x="8" y="7"/>
                            </a:moveTo>
                            <a:lnTo>
                              <a:pt x="8" y="7"/>
                            </a:lnTo>
                            <a:lnTo>
                              <a:pt x="8" y="42"/>
                            </a:lnTo>
                            <a:lnTo>
                              <a:pt x="21" y="42"/>
                            </a:lnTo>
                            <a:cubicBezTo>
                              <a:pt x="33" y="42"/>
                              <a:pt x="39" y="36"/>
                              <a:pt x="39" y="24"/>
                            </a:cubicBezTo>
                            <a:cubicBezTo>
                              <a:pt x="39" y="13"/>
                              <a:pt x="33" y="7"/>
                              <a:pt x="21" y="7"/>
                            </a:cubicBezTo>
                            <a:lnTo>
                              <a:pt x="8" y="7"/>
                            </a:lnTo>
                            <a:close/>
                            <a:moveTo>
                              <a:pt x="0" y="86"/>
                            </a:moveTo>
                            <a:lnTo>
                              <a:pt x="0" y="86"/>
                            </a:lnTo>
                            <a:lnTo>
                              <a:pt x="0" y="0"/>
                            </a:lnTo>
                            <a:lnTo>
                              <a:pt x="24" y="0"/>
                            </a:lnTo>
                            <a:cubicBezTo>
                              <a:pt x="39" y="0"/>
                              <a:pt x="47" y="8"/>
                              <a:pt x="47" y="24"/>
                            </a:cubicBezTo>
                            <a:cubicBezTo>
                              <a:pt x="47" y="41"/>
                              <a:pt x="38" y="49"/>
                              <a:pt x="21" y="49"/>
                            </a:cubicBezTo>
                            <a:lnTo>
                              <a:pt x="8" y="49"/>
                            </a:lnTo>
                            <a:lnTo>
                              <a:pt x="8" y="86"/>
                            </a:lnTo>
                            <a:lnTo>
                              <a:pt x="0" y="8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56" name="Freeform 51"/>
                      <p:cNvSpPr>
                        <a:spLocks noEditPoints="1"/>
                      </p:cNvSpPr>
                      <p:nvPr/>
                    </p:nvSpPr>
                    <p:spPr bwMode="auto">
                      <a:xfrm>
                        <a:off x="1463675" y="5753101"/>
                        <a:ext cx="41275" cy="60325"/>
                      </a:xfrm>
                      <a:custGeom>
                        <a:avLst/>
                        <a:gdLst>
                          <a:gd name="T0" fmla="*/ 32 w 45"/>
                          <a:gd name="T1" fmla="*/ 42 h 66"/>
                          <a:gd name="T2" fmla="*/ 32 w 45"/>
                          <a:gd name="T3" fmla="*/ 42 h 66"/>
                          <a:gd name="T4" fmla="*/ 32 w 45"/>
                          <a:gd name="T5" fmla="*/ 29 h 66"/>
                          <a:gd name="T6" fmla="*/ 32 w 45"/>
                          <a:gd name="T7" fmla="*/ 29 h 66"/>
                          <a:gd name="T8" fmla="*/ 24 w 45"/>
                          <a:gd name="T9" fmla="*/ 33 h 66"/>
                          <a:gd name="T10" fmla="*/ 18 w 45"/>
                          <a:gd name="T11" fmla="*/ 35 h 66"/>
                          <a:gd name="T12" fmla="*/ 8 w 45"/>
                          <a:gd name="T13" fmla="*/ 48 h 66"/>
                          <a:gd name="T14" fmla="*/ 10 w 45"/>
                          <a:gd name="T15" fmla="*/ 57 h 66"/>
                          <a:gd name="T16" fmla="*/ 18 w 45"/>
                          <a:gd name="T17" fmla="*/ 60 h 66"/>
                          <a:gd name="T18" fmla="*/ 28 w 45"/>
                          <a:gd name="T19" fmla="*/ 55 h 66"/>
                          <a:gd name="T20" fmla="*/ 32 w 45"/>
                          <a:gd name="T21" fmla="*/ 42 h 66"/>
                          <a:gd name="T22" fmla="*/ 9 w 45"/>
                          <a:gd name="T23" fmla="*/ 20 h 66"/>
                          <a:gd name="T24" fmla="*/ 9 w 45"/>
                          <a:gd name="T25" fmla="*/ 20 h 66"/>
                          <a:gd name="T26" fmla="*/ 2 w 45"/>
                          <a:gd name="T27" fmla="*/ 20 h 66"/>
                          <a:gd name="T28" fmla="*/ 22 w 45"/>
                          <a:gd name="T29" fmla="*/ 0 h 66"/>
                          <a:gd name="T30" fmla="*/ 40 w 45"/>
                          <a:gd name="T31" fmla="*/ 17 h 66"/>
                          <a:gd name="T32" fmla="*/ 40 w 45"/>
                          <a:gd name="T33" fmla="*/ 54 h 66"/>
                          <a:gd name="T34" fmla="*/ 43 w 45"/>
                          <a:gd name="T35" fmla="*/ 60 h 66"/>
                          <a:gd name="T36" fmla="*/ 45 w 45"/>
                          <a:gd name="T37" fmla="*/ 60 h 66"/>
                          <a:gd name="T38" fmla="*/ 45 w 45"/>
                          <a:gd name="T39" fmla="*/ 65 h 66"/>
                          <a:gd name="T40" fmla="*/ 42 w 45"/>
                          <a:gd name="T41" fmla="*/ 66 h 66"/>
                          <a:gd name="T42" fmla="*/ 35 w 45"/>
                          <a:gd name="T43" fmla="*/ 64 h 66"/>
                          <a:gd name="T44" fmla="*/ 33 w 45"/>
                          <a:gd name="T45" fmla="*/ 58 h 66"/>
                          <a:gd name="T46" fmla="*/ 33 w 45"/>
                          <a:gd name="T47" fmla="*/ 55 h 66"/>
                          <a:gd name="T48" fmla="*/ 32 w 45"/>
                          <a:gd name="T49" fmla="*/ 55 h 66"/>
                          <a:gd name="T50" fmla="*/ 16 w 45"/>
                          <a:gd name="T51" fmla="*/ 66 h 66"/>
                          <a:gd name="T52" fmla="*/ 0 w 45"/>
                          <a:gd name="T53" fmla="*/ 48 h 66"/>
                          <a:gd name="T54" fmla="*/ 13 w 45"/>
                          <a:gd name="T55" fmla="*/ 31 h 66"/>
                          <a:gd name="T56" fmla="*/ 26 w 45"/>
                          <a:gd name="T57" fmla="*/ 27 h 66"/>
                          <a:gd name="T58" fmla="*/ 32 w 45"/>
                          <a:gd name="T59" fmla="*/ 23 h 66"/>
                          <a:gd name="T60" fmla="*/ 32 w 45"/>
                          <a:gd name="T61" fmla="*/ 17 h 66"/>
                          <a:gd name="T62" fmla="*/ 21 w 45"/>
                          <a:gd name="T63" fmla="*/ 6 h 66"/>
                          <a:gd name="T64" fmla="*/ 9 w 45"/>
                          <a:gd name="T65"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6">
                            <a:moveTo>
                              <a:pt x="32" y="42"/>
                            </a:moveTo>
                            <a:lnTo>
                              <a:pt x="32" y="42"/>
                            </a:lnTo>
                            <a:lnTo>
                              <a:pt x="32" y="29"/>
                            </a:lnTo>
                            <a:lnTo>
                              <a:pt x="32" y="29"/>
                            </a:lnTo>
                            <a:cubicBezTo>
                              <a:pt x="32" y="30"/>
                              <a:pt x="29" y="32"/>
                              <a:pt x="24" y="33"/>
                            </a:cubicBezTo>
                            <a:lnTo>
                              <a:pt x="18" y="35"/>
                            </a:lnTo>
                            <a:cubicBezTo>
                              <a:pt x="11" y="36"/>
                              <a:pt x="8" y="41"/>
                              <a:pt x="8" y="48"/>
                            </a:cubicBezTo>
                            <a:cubicBezTo>
                              <a:pt x="8" y="52"/>
                              <a:pt x="8" y="55"/>
                              <a:pt x="10" y="57"/>
                            </a:cubicBezTo>
                            <a:cubicBezTo>
                              <a:pt x="12" y="59"/>
                              <a:pt x="14" y="60"/>
                              <a:pt x="18" y="60"/>
                            </a:cubicBezTo>
                            <a:cubicBezTo>
                              <a:pt x="22" y="60"/>
                              <a:pt x="26" y="59"/>
                              <a:pt x="28" y="55"/>
                            </a:cubicBezTo>
                            <a:cubicBezTo>
                              <a:pt x="31" y="52"/>
                              <a:pt x="32" y="48"/>
                              <a:pt x="32" y="42"/>
                            </a:cubicBezTo>
                            <a:close/>
                            <a:moveTo>
                              <a:pt x="9" y="20"/>
                            </a:moveTo>
                            <a:lnTo>
                              <a:pt x="9" y="20"/>
                            </a:lnTo>
                            <a:lnTo>
                              <a:pt x="2" y="20"/>
                            </a:lnTo>
                            <a:cubicBezTo>
                              <a:pt x="2" y="6"/>
                              <a:pt x="8" y="0"/>
                              <a:pt x="22" y="0"/>
                            </a:cubicBezTo>
                            <a:cubicBezTo>
                              <a:pt x="34" y="0"/>
                              <a:pt x="40" y="5"/>
                              <a:pt x="40" y="17"/>
                            </a:cubicBezTo>
                            <a:lnTo>
                              <a:pt x="40" y="54"/>
                            </a:lnTo>
                            <a:cubicBezTo>
                              <a:pt x="40" y="58"/>
                              <a:pt x="41" y="60"/>
                              <a:pt x="43" y="60"/>
                            </a:cubicBezTo>
                            <a:lnTo>
                              <a:pt x="45" y="60"/>
                            </a:lnTo>
                            <a:lnTo>
                              <a:pt x="45" y="65"/>
                            </a:lnTo>
                            <a:cubicBezTo>
                              <a:pt x="44" y="65"/>
                              <a:pt x="43" y="66"/>
                              <a:pt x="42" y="66"/>
                            </a:cubicBezTo>
                            <a:cubicBezTo>
                              <a:pt x="39" y="66"/>
                              <a:pt x="37" y="65"/>
                              <a:pt x="35" y="64"/>
                            </a:cubicBezTo>
                            <a:cubicBezTo>
                              <a:pt x="34" y="63"/>
                              <a:pt x="33" y="61"/>
                              <a:pt x="33" y="58"/>
                            </a:cubicBezTo>
                            <a:lnTo>
                              <a:pt x="33" y="55"/>
                            </a:lnTo>
                            <a:lnTo>
                              <a:pt x="32" y="55"/>
                            </a:lnTo>
                            <a:cubicBezTo>
                              <a:pt x="30" y="63"/>
                              <a:pt x="25" y="66"/>
                              <a:pt x="16" y="66"/>
                            </a:cubicBezTo>
                            <a:cubicBezTo>
                              <a:pt x="5" y="66"/>
                              <a:pt x="0" y="60"/>
                              <a:pt x="0" y="48"/>
                            </a:cubicBezTo>
                            <a:cubicBezTo>
                              <a:pt x="0" y="39"/>
                              <a:pt x="4" y="33"/>
                              <a:pt x="13" y="31"/>
                            </a:cubicBezTo>
                            <a:lnTo>
                              <a:pt x="26" y="27"/>
                            </a:lnTo>
                            <a:cubicBezTo>
                              <a:pt x="29" y="26"/>
                              <a:pt x="31" y="25"/>
                              <a:pt x="32" y="23"/>
                            </a:cubicBezTo>
                            <a:cubicBezTo>
                              <a:pt x="32" y="22"/>
                              <a:pt x="32" y="20"/>
                              <a:pt x="32" y="17"/>
                            </a:cubicBezTo>
                            <a:cubicBezTo>
                              <a:pt x="32" y="9"/>
                              <a:pt x="29" y="6"/>
                              <a:pt x="21" y="6"/>
                            </a:cubicBezTo>
                            <a:cubicBezTo>
                              <a:pt x="13" y="6"/>
                              <a:pt x="9" y="10"/>
                              <a:pt x="9" y="2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57" name="Freeform 52"/>
                      <p:cNvSpPr>
                        <a:spLocks/>
                      </p:cNvSpPr>
                      <p:nvPr/>
                    </p:nvSpPr>
                    <p:spPr bwMode="auto">
                      <a:xfrm>
                        <a:off x="1512888" y="5753101"/>
                        <a:ext cx="36513" cy="60325"/>
                      </a:xfrm>
                      <a:custGeom>
                        <a:avLst/>
                        <a:gdLst>
                          <a:gd name="T0" fmla="*/ 0 w 40"/>
                          <a:gd name="T1" fmla="*/ 65 h 65"/>
                          <a:gd name="T2" fmla="*/ 0 w 40"/>
                          <a:gd name="T3" fmla="*/ 65 h 65"/>
                          <a:gd name="T4" fmla="*/ 0 w 40"/>
                          <a:gd name="T5" fmla="*/ 1 h 65"/>
                          <a:gd name="T6" fmla="*/ 7 w 40"/>
                          <a:gd name="T7" fmla="*/ 1 h 65"/>
                          <a:gd name="T8" fmla="*/ 7 w 40"/>
                          <a:gd name="T9" fmla="*/ 10 h 65"/>
                          <a:gd name="T10" fmla="*/ 7 w 40"/>
                          <a:gd name="T11" fmla="*/ 10 h 65"/>
                          <a:gd name="T12" fmla="*/ 23 w 40"/>
                          <a:gd name="T13" fmla="*/ 0 h 65"/>
                          <a:gd name="T14" fmla="*/ 40 w 40"/>
                          <a:gd name="T15" fmla="*/ 17 h 65"/>
                          <a:gd name="T16" fmla="*/ 40 w 40"/>
                          <a:gd name="T17" fmla="*/ 65 h 65"/>
                          <a:gd name="T18" fmla="*/ 32 w 40"/>
                          <a:gd name="T19" fmla="*/ 65 h 65"/>
                          <a:gd name="T20" fmla="*/ 32 w 40"/>
                          <a:gd name="T21" fmla="*/ 19 h 65"/>
                          <a:gd name="T22" fmla="*/ 22 w 40"/>
                          <a:gd name="T23" fmla="*/ 6 h 65"/>
                          <a:gd name="T24" fmla="*/ 11 w 40"/>
                          <a:gd name="T25" fmla="*/ 10 h 65"/>
                          <a:gd name="T26" fmla="*/ 8 w 40"/>
                          <a:gd name="T27" fmla="*/ 22 h 65"/>
                          <a:gd name="T28" fmla="*/ 8 w 40"/>
                          <a:gd name="T29" fmla="*/ 65 h 65"/>
                          <a:gd name="T30" fmla="*/ 0 w 40"/>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65">
                            <a:moveTo>
                              <a:pt x="0" y="65"/>
                            </a:moveTo>
                            <a:lnTo>
                              <a:pt x="0" y="65"/>
                            </a:lnTo>
                            <a:lnTo>
                              <a:pt x="0" y="1"/>
                            </a:lnTo>
                            <a:lnTo>
                              <a:pt x="7" y="1"/>
                            </a:lnTo>
                            <a:lnTo>
                              <a:pt x="7" y="10"/>
                            </a:lnTo>
                            <a:lnTo>
                              <a:pt x="7" y="10"/>
                            </a:lnTo>
                            <a:cubicBezTo>
                              <a:pt x="11" y="3"/>
                              <a:pt x="16" y="0"/>
                              <a:pt x="23" y="0"/>
                            </a:cubicBezTo>
                            <a:cubicBezTo>
                              <a:pt x="34" y="0"/>
                              <a:pt x="40" y="5"/>
                              <a:pt x="40" y="17"/>
                            </a:cubicBezTo>
                            <a:lnTo>
                              <a:pt x="40" y="65"/>
                            </a:lnTo>
                            <a:lnTo>
                              <a:pt x="32" y="65"/>
                            </a:lnTo>
                            <a:lnTo>
                              <a:pt x="32" y="19"/>
                            </a:lnTo>
                            <a:cubicBezTo>
                              <a:pt x="32" y="10"/>
                              <a:pt x="29" y="6"/>
                              <a:pt x="22" y="6"/>
                            </a:cubicBezTo>
                            <a:cubicBezTo>
                              <a:pt x="17" y="6"/>
                              <a:pt x="14" y="7"/>
                              <a:pt x="11" y="10"/>
                            </a:cubicBezTo>
                            <a:cubicBezTo>
                              <a:pt x="9" y="13"/>
                              <a:pt x="8" y="17"/>
                              <a:pt x="8" y="22"/>
                            </a:cubicBezTo>
                            <a:lnTo>
                              <a:pt x="8"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58" name="Freeform 53"/>
                      <p:cNvSpPr>
                        <a:spLocks noEditPoints="1"/>
                      </p:cNvSpPr>
                      <p:nvPr/>
                    </p:nvSpPr>
                    <p:spPr bwMode="auto">
                      <a:xfrm>
                        <a:off x="1558925" y="5753101"/>
                        <a:ext cx="42863" cy="60325"/>
                      </a:xfrm>
                      <a:custGeom>
                        <a:avLst/>
                        <a:gdLst>
                          <a:gd name="T0" fmla="*/ 33 w 46"/>
                          <a:gd name="T1" fmla="*/ 42 h 66"/>
                          <a:gd name="T2" fmla="*/ 33 w 46"/>
                          <a:gd name="T3" fmla="*/ 42 h 66"/>
                          <a:gd name="T4" fmla="*/ 33 w 46"/>
                          <a:gd name="T5" fmla="*/ 29 h 66"/>
                          <a:gd name="T6" fmla="*/ 33 w 46"/>
                          <a:gd name="T7" fmla="*/ 29 h 66"/>
                          <a:gd name="T8" fmla="*/ 25 w 46"/>
                          <a:gd name="T9" fmla="*/ 33 h 66"/>
                          <a:gd name="T10" fmla="*/ 19 w 46"/>
                          <a:gd name="T11" fmla="*/ 35 h 66"/>
                          <a:gd name="T12" fmla="*/ 8 w 46"/>
                          <a:gd name="T13" fmla="*/ 48 h 66"/>
                          <a:gd name="T14" fmla="*/ 11 w 46"/>
                          <a:gd name="T15" fmla="*/ 57 h 66"/>
                          <a:gd name="T16" fmla="*/ 18 w 46"/>
                          <a:gd name="T17" fmla="*/ 60 h 66"/>
                          <a:gd name="T18" fmla="*/ 29 w 46"/>
                          <a:gd name="T19" fmla="*/ 55 h 66"/>
                          <a:gd name="T20" fmla="*/ 33 w 46"/>
                          <a:gd name="T21" fmla="*/ 42 h 66"/>
                          <a:gd name="T22" fmla="*/ 9 w 46"/>
                          <a:gd name="T23" fmla="*/ 20 h 66"/>
                          <a:gd name="T24" fmla="*/ 9 w 46"/>
                          <a:gd name="T25" fmla="*/ 20 h 66"/>
                          <a:gd name="T26" fmla="*/ 2 w 46"/>
                          <a:gd name="T27" fmla="*/ 20 h 66"/>
                          <a:gd name="T28" fmla="*/ 22 w 46"/>
                          <a:gd name="T29" fmla="*/ 0 h 66"/>
                          <a:gd name="T30" fmla="*/ 40 w 46"/>
                          <a:gd name="T31" fmla="*/ 17 h 66"/>
                          <a:gd name="T32" fmla="*/ 40 w 46"/>
                          <a:gd name="T33" fmla="*/ 54 h 66"/>
                          <a:gd name="T34" fmla="*/ 44 w 46"/>
                          <a:gd name="T35" fmla="*/ 60 h 66"/>
                          <a:gd name="T36" fmla="*/ 46 w 46"/>
                          <a:gd name="T37" fmla="*/ 60 h 66"/>
                          <a:gd name="T38" fmla="*/ 46 w 46"/>
                          <a:gd name="T39" fmla="*/ 65 h 66"/>
                          <a:gd name="T40" fmla="*/ 42 w 46"/>
                          <a:gd name="T41" fmla="*/ 66 h 66"/>
                          <a:gd name="T42" fmla="*/ 36 w 46"/>
                          <a:gd name="T43" fmla="*/ 64 h 66"/>
                          <a:gd name="T44" fmla="*/ 33 w 46"/>
                          <a:gd name="T45" fmla="*/ 58 h 66"/>
                          <a:gd name="T46" fmla="*/ 33 w 46"/>
                          <a:gd name="T47" fmla="*/ 55 h 66"/>
                          <a:gd name="T48" fmla="*/ 33 w 46"/>
                          <a:gd name="T49" fmla="*/ 55 h 66"/>
                          <a:gd name="T50" fmla="*/ 16 w 46"/>
                          <a:gd name="T51" fmla="*/ 66 h 66"/>
                          <a:gd name="T52" fmla="*/ 0 w 46"/>
                          <a:gd name="T53" fmla="*/ 48 h 66"/>
                          <a:gd name="T54" fmla="*/ 13 w 46"/>
                          <a:gd name="T55" fmla="*/ 31 h 66"/>
                          <a:gd name="T56" fmla="*/ 27 w 46"/>
                          <a:gd name="T57" fmla="*/ 27 h 66"/>
                          <a:gd name="T58" fmla="*/ 32 w 46"/>
                          <a:gd name="T59" fmla="*/ 23 h 66"/>
                          <a:gd name="T60" fmla="*/ 33 w 46"/>
                          <a:gd name="T61" fmla="*/ 17 h 66"/>
                          <a:gd name="T62" fmla="*/ 22 w 46"/>
                          <a:gd name="T63" fmla="*/ 6 h 66"/>
                          <a:gd name="T64" fmla="*/ 9 w 46"/>
                          <a:gd name="T65"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66">
                            <a:moveTo>
                              <a:pt x="33" y="42"/>
                            </a:moveTo>
                            <a:lnTo>
                              <a:pt x="33" y="42"/>
                            </a:lnTo>
                            <a:lnTo>
                              <a:pt x="33" y="29"/>
                            </a:lnTo>
                            <a:lnTo>
                              <a:pt x="33" y="29"/>
                            </a:lnTo>
                            <a:cubicBezTo>
                              <a:pt x="32" y="30"/>
                              <a:pt x="29" y="32"/>
                              <a:pt x="25" y="33"/>
                            </a:cubicBezTo>
                            <a:lnTo>
                              <a:pt x="19" y="35"/>
                            </a:lnTo>
                            <a:cubicBezTo>
                              <a:pt x="12" y="36"/>
                              <a:pt x="8" y="41"/>
                              <a:pt x="8" y="48"/>
                            </a:cubicBezTo>
                            <a:cubicBezTo>
                              <a:pt x="8" y="52"/>
                              <a:pt x="9" y="55"/>
                              <a:pt x="11" y="57"/>
                            </a:cubicBezTo>
                            <a:cubicBezTo>
                              <a:pt x="12" y="59"/>
                              <a:pt x="15" y="60"/>
                              <a:pt x="18" y="60"/>
                            </a:cubicBezTo>
                            <a:cubicBezTo>
                              <a:pt x="22" y="60"/>
                              <a:pt x="26" y="59"/>
                              <a:pt x="29" y="55"/>
                            </a:cubicBezTo>
                            <a:cubicBezTo>
                              <a:pt x="31" y="52"/>
                              <a:pt x="33" y="48"/>
                              <a:pt x="33" y="42"/>
                            </a:cubicBezTo>
                            <a:close/>
                            <a:moveTo>
                              <a:pt x="9" y="20"/>
                            </a:moveTo>
                            <a:lnTo>
                              <a:pt x="9" y="20"/>
                            </a:lnTo>
                            <a:lnTo>
                              <a:pt x="2" y="20"/>
                            </a:lnTo>
                            <a:cubicBezTo>
                              <a:pt x="2" y="6"/>
                              <a:pt x="9" y="0"/>
                              <a:pt x="22" y="0"/>
                            </a:cubicBezTo>
                            <a:cubicBezTo>
                              <a:pt x="34" y="0"/>
                              <a:pt x="40" y="5"/>
                              <a:pt x="40" y="17"/>
                            </a:cubicBezTo>
                            <a:lnTo>
                              <a:pt x="40" y="54"/>
                            </a:lnTo>
                            <a:cubicBezTo>
                              <a:pt x="40" y="58"/>
                              <a:pt x="41" y="60"/>
                              <a:pt x="44" y="60"/>
                            </a:cubicBezTo>
                            <a:lnTo>
                              <a:pt x="46" y="60"/>
                            </a:lnTo>
                            <a:lnTo>
                              <a:pt x="46" y="65"/>
                            </a:lnTo>
                            <a:cubicBezTo>
                              <a:pt x="44" y="65"/>
                              <a:pt x="43" y="66"/>
                              <a:pt x="42" y="66"/>
                            </a:cubicBezTo>
                            <a:cubicBezTo>
                              <a:pt x="39" y="66"/>
                              <a:pt x="37" y="65"/>
                              <a:pt x="36" y="64"/>
                            </a:cubicBezTo>
                            <a:cubicBezTo>
                              <a:pt x="34" y="63"/>
                              <a:pt x="33" y="61"/>
                              <a:pt x="33" y="58"/>
                            </a:cubicBezTo>
                            <a:lnTo>
                              <a:pt x="33" y="55"/>
                            </a:lnTo>
                            <a:lnTo>
                              <a:pt x="33" y="55"/>
                            </a:lnTo>
                            <a:cubicBezTo>
                              <a:pt x="30" y="63"/>
                              <a:pt x="25" y="66"/>
                              <a:pt x="16" y="66"/>
                            </a:cubicBezTo>
                            <a:cubicBezTo>
                              <a:pt x="6" y="66"/>
                              <a:pt x="0" y="60"/>
                              <a:pt x="0" y="48"/>
                            </a:cubicBezTo>
                            <a:cubicBezTo>
                              <a:pt x="0" y="39"/>
                              <a:pt x="5" y="33"/>
                              <a:pt x="13" y="31"/>
                            </a:cubicBezTo>
                            <a:lnTo>
                              <a:pt x="27" y="27"/>
                            </a:lnTo>
                            <a:cubicBezTo>
                              <a:pt x="29" y="26"/>
                              <a:pt x="31" y="25"/>
                              <a:pt x="32" y="23"/>
                            </a:cubicBezTo>
                            <a:cubicBezTo>
                              <a:pt x="33" y="22"/>
                              <a:pt x="33" y="20"/>
                              <a:pt x="33" y="17"/>
                            </a:cubicBezTo>
                            <a:cubicBezTo>
                              <a:pt x="33" y="9"/>
                              <a:pt x="29" y="6"/>
                              <a:pt x="22" y="6"/>
                            </a:cubicBezTo>
                            <a:cubicBezTo>
                              <a:pt x="14" y="6"/>
                              <a:pt x="9" y="10"/>
                              <a:pt x="9" y="2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59" name="Freeform 54"/>
                      <p:cNvSpPr>
                        <a:spLocks/>
                      </p:cNvSpPr>
                      <p:nvPr/>
                    </p:nvSpPr>
                    <p:spPr bwMode="auto">
                      <a:xfrm>
                        <a:off x="1609725" y="5753101"/>
                        <a:ext cx="61913" cy="60325"/>
                      </a:xfrm>
                      <a:custGeom>
                        <a:avLst/>
                        <a:gdLst>
                          <a:gd name="T0" fmla="*/ 0 w 68"/>
                          <a:gd name="T1" fmla="*/ 65 h 65"/>
                          <a:gd name="T2" fmla="*/ 0 w 68"/>
                          <a:gd name="T3" fmla="*/ 65 h 65"/>
                          <a:gd name="T4" fmla="*/ 0 w 68"/>
                          <a:gd name="T5" fmla="*/ 1 h 65"/>
                          <a:gd name="T6" fmla="*/ 7 w 68"/>
                          <a:gd name="T7" fmla="*/ 1 h 65"/>
                          <a:gd name="T8" fmla="*/ 7 w 68"/>
                          <a:gd name="T9" fmla="*/ 10 h 65"/>
                          <a:gd name="T10" fmla="*/ 7 w 68"/>
                          <a:gd name="T11" fmla="*/ 10 h 65"/>
                          <a:gd name="T12" fmla="*/ 23 w 68"/>
                          <a:gd name="T13" fmla="*/ 0 h 65"/>
                          <a:gd name="T14" fmla="*/ 32 w 68"/>
                          <a:gd name="T15" fmla="*/ 3 h 65"/>
                          <a:gd name="T16" fmla="*/ 36 w 68"/>
                          <a:gd name="T17" fmla="*/ 11 h 65"/>
                          <a:gd name="T18" fmla="*/ 37 w 68"/>
                          <a:gd name="T19" fmla="*/ 11 h 65"/>
                          <a:gd name="T20" fmla="*/ 53 w 68"/>
                          <a:gd name="T21" fmla="*/ 0 h 65"/>
                          <a:gd name="T22" fmla="*/ 68 w 68"/>
                          <a:gd name="T23" fmla="*/ 16 h 65"/>
                          <a:gd name="T24" fmla="*/ 68 w 68"/>
                          <a:gd name="T25" fmla="*/ 65 h 65"/>
                          <a:gd name="T26" fmla="*/ 60 w 68"/>
                          <a:gd name="T27" fmla="*/ 65 h 65"/>
                          <a:gd name="T28" fmla="*/ 60 w 68"/>
                          <a:gd name="T29" fmla="*/ 17 h 65"/>
                          <a:gd name="T30" fmla="*/ 50 w 68"/>
                          <a:gd name="T31" fmla="*/ 6 h 65"/>
                          <a:gd name="T32" fmla="*/ 41 w 68"/>
                          <a:gd name="T33" fmla="*/ 10 h 65"/>
                          <a:gd name="T34" fmla="*/ 38 w 68"/>
                          <a:gd name="T35" fmla="*/ 22 h 65"/>
                          <a:gd name="T36" fmla="*/ 38 w 68"/>
                          <a:gd name="T37" fmla="*/ 65 h 65"/>
                          <a:gd name="T38" fmla="*/ 30 w 68"/>
                          <a:gd name="T39" fmla="*/ 65 h 65"/>
                          <a:gd name="T40" fmla="*/ 30 w 68"/>
                          <a:gd name="T41" fmla="*/ 17 h 65"/>
                          <a:gd name="T42" fmla="*/ 20 w 68"/>
                          <a:gd name="T43" fmla="*/ 6 h 65"/>
                          <a:gd name="T44" fmla="*/ 11 w 68"/>
                          <a:gd name="T45" fmla="*/ 10 h 65"/>
                          <a:gd name="T46" fmla="*/ 7 w 68"/>
                          <a:gd name="T47" fmla="*/ 22 h 65"/>
                          <a:gd name="T48" fmla="*/ 7 w 68"/>
                          <a:gd name="T49" fmla="*/ 65 h 65"/>
                          <a:gd name="T50" fmla="*/ 0 w 68"/>
                          <a:gd name="T5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5">
                            <a:moveTo>
                              <a:pt x="0" y="65"/>
                            </a:moveTo>
                            <a:lnTo>
                              <a:pt x="0" y="65"/>
                            </a:lnTo>
                            <a:lnTo>
                              <a:pt x="0" y="1"/>
                            </a:lnTo>
                            <a:lnTo>
                              <a:pt x="7" y="1"/>
                            </a:lnTo>
                            <a:lnTo>
                              <a:pt x="7" y="10"/>
                            </a:lnTo>
                            <a:lnTo>
                              <a:pt x="7" y="10"/>
                            </a:lnTo>
                            <a:cubicBezTo>
                              <a:pt x="10" y="3"/>
                              <a:pt x="16" y="0"/>
                              <a:pt x="23" y="0"/>
                            </a:cubicBezTo>
                            <a:cubicBezTo>
                              <a:pt x="27" y="0"/>
                              <a:pt x="30" y="1"/>
                              <a:pt x="32" y="3"/>
                            </a:cubicBezTo>
                            <a:cubicBezTo>
                              <a:pt x="35" y="5"/>
                              <a:pt x="36" y="7"/>
                              <a:pt x="36" y="11"/>
                            </a:cubicBezTo>
                            <a:lnTo>
                              <a:pt x="37" y="11"/>
                            </a:lnTo>
                            <a:cubicBezTo>
                              <a:pt x="40" y="3"/>
                              <a:pt x="45" y="0"/>
                              <a:pt x="53" y="0"/>
                            </a:cubicBezTo>
                            <a:cubicBezTo>
                              <a:pt x="63" y="0"/>
                              <a:pt x="68" y="5"/>
                              <a:pt x="68" y="16"/>
                            </a:cubicBezTo>
                            <a:lnTo>
                              <a:pt x="68" y="65"/>
                            </a:lnTo>
                            <a:lnTo>
                              <a:pt x="60" y="65"/>
                            </a:lnTo>
                            <a:lnTo>
                              <a:pt x="60" y="17"/>
                            </a:lnTo>
                            <a:cubicBezTo>
                              <a:pt x="60" y="9"/>
                              <a:pt x="57" y="6"/>
                              <a:pt x="50" y="6"/>
                            </a:cubicBezTo>
                            <a:cubicBezTo>
                              <a:pt x="47" y="6"/>
                              <a:pt x="44" y="7"/>
                              <a:pt x="41" y="10"/>
                            </a:cubicBezTo>
                            <a:cubicBezTo>
                              <a:pt x="39" y="13"/>
                              <a:pt x="38" y="17"/>
                              <a:pt x="38" y="22"/>
                            </a:cubicBezTo>
                            <a:lnTo>
                              <a:pt x="38" y="65"/>
                            </a:lnTo>
                            <a:lnTo>
                              <a:pt x="30" y="65"/>
                            </a:lnTo>
                            <a:lnTo>
                              <a:pt x="30" y="17"/>
                            </a:lnTo>
                            <a:cubicBezTo>
                              <a:pt x="30" y="9"/>
                              <a:pt x="27" y="6"/>
                              <a:pt x="20" y="6"/>
                            </a:cubicBezTo>
                            <a:cubicBezTo>
                              <a:pt x="17" y="6"/>
                              <a:pt x="14" y="7"/>
                              <a:pt x="11" y="10"/>
                            </a:cubicBezTo>
                            <a:cubicBezTo>
                              <a:pt x="9" y="13"/>
                              <a:pt x="7" y="17"/>
                              <a:pt x="7" y="22"/>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60" name="Freeform 55"/>
                      <p:cNvSpPr>
                        <a:spLocks noEditPoints="1"/>
                      </p:cNvSpPr>
                      <p:nvPr/>
                    </p:nvSpPr>
                    <p:spPr bwMode="auto">
                      <a:xfrm>
                        <a:off x="1681163" y="5730876"/>
                        <a:ext cx="41275" cy="82550"/>
                      </a:xfrm>
                      <a:custGeom>
                        <a:avLst/>
                        <a:gdLst>
                          <a:gd name="T0" fmla="*/ 25 w 45"/>
                          <a:gd name="T1" fmla="*/ 0 h 90"/>
                          <a:gd name="T2" fmla="*/ 25 w 45"/>
                          <a:gd name="T3" fmla="*/ 0 h 90"/>
                          <a:gd name="T4" fmla="*/ 34 w 45"/>
                          <a:gd name="T5" fmla="*/ 0 h 90"/>
                          <a:gd name="T6" fmla="*/ 22 w 45"/>
                          <a:gd name="T7" fmla="*/ 17 h 90"/>
                          <a:gd name="T8" fmla="*/ 16 w 45"/>
                          <a:gd name="T9" fmla="*/ 17 h 90"/>
                          <a:gd name="T10" fmla="*/ 25 w 45"/>
                          <a:gd name="T11" fmla="*/ 0 h 90"/>
                          <a:gd name="T12" fmla="*/ 32 w 45"/>
                          <a:gd name="T13" fmla="*/ 66 h 90"/>
                          <a:gd name="T14" fmla="*/ 32 w 45"/>
                          <a:gd name="T15" fmla="*/ 66 h 90"/>
                          <a:gd name="T16" fmla="*/ 32 w 45"/>
                          <a:gd name="T17" fmla="*/ 53 h 90"/>
                          <a:gd name="T18" fmla="*/ 32 w 45"/>
                          <a:gd name="T19" fmla="*/ 53 h 90"/>
                          <a:gd name="T20" fmla="*/ 24 w 45"/>
                          <a:gd name="T21" fmla="*/ 57 h 90"/>
                          <a:gd name="T22" fmla="*/ 18 w 45"/>
                          <a:gd name="T23" fmla="*/ 59 h 90"/>
                          <a:gd name="T24" fmla="*/ 7 w 45"/>
                          <a:gd name="T25" fmla="*/ 72 h 90"/>
                          <a:gd name="T26" fmla="*/ 10 w 45"/>
                          <a:gd name="T27" fmla="*/ 81 h 90"/>
                          <a:gd name="T28" fmla="*/ 17 w 45"/>
                          <a:gd name="T29" fmla="*/ 84 h 90"/>
                          <a:gd name="T30" fmla="*/ 28 w 45"/>
                          <a:gd name="T31" fmla="*/ 79 h 90"/>
                          <a:gd name="T32" fmla="*/ 32 w 45"/>
                          <a:gd name="T33" fmla="*/ 66 h 90"/>
                          <a:gd name="T34" fmla="*/ 9 w 45"/>
                          <a:gd name="T35" fmla="*/ 44 h 90"/>
                          <a:gd name="T36" fmla="*/ 9 w 45"/>
                          <a:gd name="T37" fmla="*/ 44 h 90"/>
                          <a:gd name="T38" fmla="*/ 2 w 45"/>
                          <a:gd name="T39" fmla="*/ 44 h 90"/>
                          <a:gd name="T40" fmla="*/ 21 w 45"/>
                          <a:gd name="T41" fmla="*/ 24 h 90"/>
                          <a:gd name="T42" fmla="*/ 39 w 45"/>
                          <a:gd name="T43" fmla="*/ 41 h 90"/>
                          <a:gd name="T44" fmla="*/ 39 w 45"/>
                          <a:gd name="T45" fmla="*/ 78 h 90"/>
                          <a:gd name="T46" fmla="*/ 43 w 45"/>
                          <a:gd name="T47" fmla="*/ 84 h 90"/>
                          <a:gd name="T48" fmla="*/ 45 w 45"/>
                          <a:gd name="T49" fmla="*/ 84 h 90"/>
                          <a:gd name="T50" fmla="*/ 45 w 45"/>
                          <a:gd name="T51" fmla="*/ 89 h 90"/>
                          <a:gd name="T52" fmla="*/ 42 w 45"/>
                          <a:gd name="T53" fmla="*/ 90 h 90"/>
                          <a:gd name="T54" fmla="*/ 35 w 45"/>
                          <a:gd name="T55" fmla="*/ 88 h 90"/>
                          <a:gd name="T56" fmla="*/ 33 w 45"/>
                          <a:gd name="T57" fmla="*/ 82 h 90"/>
                          <a:gd name="T58" fmla="*/ 33 w 45"/>
                          <a:gd name="T59" fmla="*/ 79 h 90"/>
                          <a:gd name="T60" fmla="*/ 32 w 45"/>
                          <a:gd name="T61" fmla="*/ 79 h 90"/>
                          <a:gd name="T62" fmla="*/ 16 w 45"/>
                          <a:gd name="T63" fmla="*/ 90 h 90"/>
                          <a:gd name="T64" fmla="*/ 0 w 45"/>
                          <a:gd name="T65" fmla="*/ 72 h 90"/>
                          <a:gd name="T66" fmla="*/ 12 w 45"/>
                          <a:gd name="T67" fmla="*/ 55 h 90"/>
                          <a:gd name="T68" fmla="*/ 26 w 45"/>
                          <a:gd name="T69" fmla="*/ 51 h 90"/>
                          <a:gd name="T70" fmla="*/ 31 w 45"/>
                          <a:gd name="T71" fmla="*/ 47 h 90"/>
                          <a:gd name="T72" fmla="*/ 32 w 45"/>
                          <a:gd name="T73" fmla="*/ 41 h 90"/>
                          <a:gd name="T74" fmla="*/ 21 w 45"/>
                          <a:gd name="T75" fmla="*/ 30 h 90"/>
                          <a:gd name="T76" fmla="*/ 9 w 45"/>
                          <a:gd name="T77"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 h="90">
                            <a:moveTo>
                              <a:pt x="25" y="0"/>
                            </a:moveTo>
                            <a:lnTo>
                              <a:pt x="25" y="0"/>
                            </a:lnTo>
                            <a:lnTo>
                              <a:pt x="34" y="0"/>
                            </a:lnTo>
                            <a:lnTo>
                              <a:pt x="22" y="17"/>
                            </a:lnTo>
                            <a:lnTo>
                              <a:pt x="16" y="17"/>
                            </a:lnTo>
                            <a:lnTo>
                              <a:pt x="25" y="0"/>
                            </a:lnTo>
                            <a:close/>
                            <a:moveTo>
                              <a:pt x="32" y="66"/>
                            </a:moveTo>
                            <a:lnTo>
                              <a:pt x="32" y="66"/>
                            </a:lnTo>
                            <a:lnTo>
                              <a:pt x="32" y="53"/>
                            </a:lnTo>
                            <a:lnTo>
                              <a:pt x="32" y="53"/>
                            </a:lnTo>
                            <a:cubicBezTo>
                              <a:pt x="31" y="54"/>
                              <a:pt x="29" y="56"/>
                              <a:pt x="24" y="57"/>
                            </a:cubicBezTo>
                            <a:lnTo>
                              <a:pt x="18" y="59"/>
                            </a:lnTo>
                            <a:cubicBezTo>
                              <a:pt x="11" y="60"/>
                              <a:pt x="7" y="65"/>
                              <a:pt x="7" y="72"/>
                            </a:cubicBezTo>
                            <a:cubicBezTo>
                              <a:pt x="7" y="76"/>
                              <a:pt x="8" y="79"/>
                              <a:pt x="10" y="81"/>
                            </a:cubicBezTo>
                            <a:cubicBezTo>
                              <a:pt x="12" y="83"/>
                              <a:pt x="14" y="84"/>
                              <a:pt x="17" y="84"/>
                            </a:cubicBezTo>
                            <a:cubicBezTo>
                              <a:pt x="22" y="84"/>
                              <a:pt x="25" y="83"/>
                              <a:pt x="28" y="79"/>
                            </a:cubicBezTo>
                            <a:cubicBezTo>
                              <a:pt x="31" y="76"/>
                              <a:pt x="32" y="72"/>
                              <a:pt x="32" y="66"/>
                            </a:cubicBezTo>
                            <a:close/>
                            <a:moveTo>
                              <a:pt x="9" y="44"/>
                            </a:moveTo>
                            <a:lnTo>
                              <a:pt x="9" y="44"/>
                            </a:lnTo>
                            <a:lnTo>
                              <a:pt x="2" y="44"/>
                            </a:lnTo>
                            <a:cubicBezTo>
                              <a:pt x="2" y="30"/>
                              <a:pt x="8" y="24"/>
                              <a:pt x="21" y="24"/>
                            </a:cubicBezTo>
                            <a:cubicBezTo>
                              <a:pt x="33" y="24"/>
                              <a:pt x="39" y="29"/>
                              <a:pt x="39" y="41"/>
                            </a:cubicBezTo>
                            <a:lnTo>
                              <a:pt x="39" y="78"/>
                            </a:lnTo>
                            <a:cubicBezTo>
                              <a:pt x="39" y="82"/>
                              <a:pt x="41" y="84"/>
                              <a:pt x="43" y="84"/>
                            </a:cubicBezTo>
                            <a:lnTo>
                              <a:pt x="45" y="84"/>
                            </a:lnTo>
                            <a:lnTo>
                              <a:pt x="45" y="89"/>
                            </a:lnTo>
                            <a:cubicBezTo>
                              <a:pt x="44" y="89"/>
                              <a:pt x="43" y="90"/>
                              <a:pt x="42" y="90"/>
                            </a:cubicBezTo>
                            <a:cubicBezTo>
                              <a:pt x="39" y="90"/>
                              <a:pt x="36" y="89"/>
                              <a:pt x="35" y="88"/>
                            </a:cubicBezTo>
                            <a:cubicBezTo>
                              <a:pt x="33" y="87"/>
                              <a:pt x="33" y="85"/>
                              <a:pt x="33" y="82"/>
                            </a:cubicBezTo>
                            <a:lnTo>
                              <a:pt x="33" y="79"/>
                            </a:lnTo>
                            <a:lnTo>
                              <a:pt x="32" y="79"/>
                            </a:lnTo>
                            <a:cubicBezTo>
                              <a:pt x="30" y="87"/>
                              <a:pt x="24" y="90"/>
                              <a:pt x="16" y="90"/>
                            </a:cubicBezTo>
                            <a:cubicBezTo>
                              <a:pt x="5" y="90"/>
                              <a:pt x="0" y="84"/>
                              <a:pt x="0" y="72"/>
                            </a:cubicBezTo>
                            <a:cubicBezTo>
                              <a:pt x="0" y="63"/>
                              <a:pt x="4" y="57"/>
                              <a:pt x="12" y="55"/>
                            </a:cubicBezTo>
                            <a:lnTo>
                              <a:pt x="26" y="51"/>
                            </a:lnTo>
                            <a:cubicBezTo>
                              <a:pt x="29" y="50"/>
                              <a:pt x="31" y="49"/>
                              <a:pt x="31" y="47"/>
                            </a:cubicBezTo>
                            <a:cubicBezTo>
                              <a:pt x="32" y="46"/>
                              <a:pt x="32" y="44"/>
                              <a:pt x="32" y="41"/>
                            </a:cubicBezTo>
                            <a:cubicBezTo>
                              <a:pt x="32" y="33"/>
                              <a:pt x="29" y="30"/>
                              <a:pt x="21" y="30"/>
                            </a:cubicBezTo>
                            <a:cubicBezTo>
                              <a:pt x="13" y="30"/>
                              <a:pt x="9" y="34"/>
                              <a:pt x="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518" name="Freeform 114"/>
                      <p:cNvSpPr>
                        <a:spLocks noEditPoints="1"/>
                      </p:cNvSpPr>
                      <p:nvPr/>
                    </p:nvSpPr>
                    <p:spPr bwMode="auto">
                      <a:xfrm>
                        <a:off x="2647950" y="3998914"/>
                        <a:ext cx="55563" cy="85725"/>
                      </a:xfrm>
                      <a:custGeom>
                        <a:avLst/>
                        <a:gdLst>
                          <a:gd name="T0" fmla="*/ 12 w 60"/>
                          <a:gd name="T1" fmla="*/ 43 h 95"/>
                          <a:gd name="T2" fmla="*/ 12 w 60"/>
                          <a:gd name="T3" fmla="*/ 43 h 95"/>
                          <a:gd name="T4" fmla="*/ 24 w 60"/>
                          <a:gd name="T5" fmla="*/ 43 h 95"/>
                          <a:gd name="T6" fmla="*/ 31 w 60"/>
                          <a:gd name="T7" fmla="*/ 43 h 95"/>
                          <a:gd name="T8" fmla="*/ 37 w 60"/>
                          <a:gd name="T9" fmla="*/ 41 h 95"/>
                          <a:gd name="T10" fmla="*/ 41 w 60"/>
                          <a:gd name="T11" fmla="*/ 35 h 95"/>
                          <a:gd name="T12" fmla="*/ 43 w 60"/>
                          <a:gd name="T13" fmla="*/ 25 h 95"/>
                          <a:gd name="T14" fmla="*/ 39 w 60"/>
                          <a:gd name="T15" fmla="*/ 14 h 95"/>
                          <a:gd name="T16" fmla="*/ 26 w 60"/>
                          <a:gd name="T17" fmla="*/ 10 h 95"/>
                          <a:gd name="T18" fmla="*/ 12 w 60"/>
                          <a:gd name="T19" fmla="*/ 10 h 95"/>
                          <a:gd name="T20" fmla="*/ 12 w 60"/>
                          <a:gd name="T21" fmla="*/ 43 h 95"/>
                          <a:gd name="T22" fmla="*/ 0 w 60"/>
                          <a:gd name="T23" fmla="*/ 0 h 95"/>
                          <a:gd name="T24" fmla="*/ 0 w 60"/>
                          <a:gd name="T25" fmla="*/ 0 h 95"/>
                          <a:gd name="T26" fmla="*/ 31 w 60"/>
                          <a:gd name="T27" fmla="*/ 0 h 95"/>
                          <a:gd name="T28" fmla="*/ 49 w 60"/>
                          <a:gd name="T29" fmla="*/ 7 h 95"/>
                          <a:gd name="T30" fmla="*/ 56 w 60"/>
                          <a:gd name="T31" fmla="*/ 24 h 95"/>
                          <a:gd name="T32" fmla="*/ 52 w 60"/>
                          <a:gd name="T33" fmla="*/ 40 h 95"/>
                          <a:gd name="T34" fmla="*/ 41 w 60"/>
                          <a:gd name="T35" fmla="*/ 48 h 95"/>
                          <a:gd name="T36" fmla="*/ 41 w 60"/>
                          <a:gd name="T37" fmla="*/ 48 h 95"/>
                          <a:gd name="T38" fmla="*/ 51 w 60"/>
                          <a:gd name="T39" fmla="*/ 53 h 95"/>
                          <a:gd name="T40" fmla="*/ 54 w 60"/>
                          <a:gd name="T41" fmla="*/ 64 h 95"/>
                          <a:gd name="T42" fmla="*/ 55 w 60"/>
                          <a:gd name="T43" fmla="*/ 80 h 95"/>
                          <a:gd name="T44" fmla="*/ 57 w 60"/>
                          <a:gd name="T45" fmla="*/ 91 h 95"/>
                          <a:gd name="T46" fmla="*/ 60 w 60"/>
                          <a:gd name="T47" fmla="*/ 95 h 95"/>
                          <a:gd name="T48" fmla="*/ 46 w 60"/>
                          <a:gd name="T49" fmla="*/ 95 h 95"/>
                          <a:gd name="T50" fmla="*/ 44 w 60"/>
                          <a:gd name="T51" fmla="*/ 90 h 95"/>
                          <a:gd name="T52" fmla="*/ 43 w 60"/>
                          <a:gd name="T53" fmla="*/ 82 h 95"/>
                          <a:gd name="T54" fmla="*/ 42 w 60"/>
                          <a:gd name="T55" fmla="*/ 67 h 95"/>
                          <a:gd name="T56" fmla="*/ 40 w 60"/>
                          <a:gd name="T57" fmla="*/ 59 h 95"/>
                          <a:gd name="T58" fmla="*/ 37 w 60"/>
                          <a:gd name="T59" fmla="*/ 55 h 95"/>
                          <a:gd name="T60" fmla="*/ 33 w 60"/>
                          <a:gd name="T61" fmla="*/ 53 h 95"/>
                          <a:gd name="T62" fmla="*/ 28 w 60"/>
                          <a:gd name="T63" fmla="*/ 53 h 95"/>
                          <a:gd name="T64" fmla="*/ 12 w 60"/>
                          <a:gd name="T65" fmla="*/ 53 h 95"/>
                          <a:gd name="T66" fmla="*/ 12 w 60"/>
                          <a:gd name="T67" fmla="*/ 95 h 95"/>
                          <a:gd name="T68" fmla="*/ 0 w 60"/>
                          <a:gd name="T69" fmla="*/ 95 h 95"/>
                          <a:gd name="T70" fmla="*/ 0 w 60"/>
                          <a:gd name="T7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95">
                            <a:moveTo>
                              <a:pt x="12" y="43"/>
                            </a:moveTo>
                            <a:lnTo>
                              <a:pt x="12" y="43"/>
                            </a:lnTo>
                            <a:lnTo>
                              <a:pt x="24" y="43"/>
                            </a:lnTo>
                            <a:cubicBezTo>
                              <a:pt x="26" y="43"/>
                              <a:pt x="29" y="43"/>
                              <a:pt x="31" y="43"/>
                            </a:cubicBezTo>
                            <a:cubicBezTo>
                              <a:pt x="33" y="43"/>
                              <a:pt x="35" y="42"/>
                              <a:pt x="37" y="41"/>
                            </a:cubicBezTo>
                            <a:cubicBezTo>
                              <a:pt x="39" y="40"/>
                              <a:pt x="40" y="38"/>
                              <a:pt x="41" y="35"/>
                            </a:cubicBezTo>
                            <a:cubicBezTo>
                              <a:pt x="43" y="33"/>
                              <a:pt x="43" y="29"/>
                              <a:pt x="43" y="25"/>
                            </a:cubicBezTo>
                            <a:cubicBezTo>
                              <a:pt x="43" y="20"/>
                              <a:pt x="42" y="17"/>
                              <a:pt x="39" y="14"/>
                            </a:cubicBezTo>
                            <a:cubicBezTo>
                              <a:pt x="36" y="11"/>
                              <a:pt x="32" y="10"/>
                              <a:pt x="26" y="10"/>
                            </a:cubicBezTo>
                            <a:lnTo>
                              <a:pt x="12" y="10"/>
                            </a:lnTo>
                            <a:lnTo>
                              <a:pt x="12" y="43"/>
                            </a:lnTo>
                            <a:close/>
                            <a:moveTo>
                              <a:pt x="0" y="0"/>
                            </a:moveTo>
                            <a:lnTo>
                              <a:pt x="0" y="0"/>
                            </a:lnTo>
                            <a:lnTo>
                              <a:pt x="31" y="0"/>
                            </a:lnTo>
                            <a:cubicBezTo>
                              <a:pt x="39" y="0"/>
                              <a:pt x="45" y="2"/>
                              <a:pt x="49" y="7"/>
                            </a:cubicBezTo>
                            <a:cubicBezTo>
                              <a:pt x="53" y="11"/>
                              <a:pt x="56" y="17"/>
                              <a:pt x="56" y="24"/>
                            </a:cubicBezTo>
                            <a:cubicBezTo>
                              <a:pt x="56" y="30"/>
                              <a:pt x="54" y="35"/>
                              <a:pt x="52" y="40"/>
                            </a:cubicBezTo>
                            <a:cubicBezTo>
                              <a:pt x="50" y="44"/>
                              <a:pt x="46" y="47"/>
                              <a:pt x="41" y="48"/>
                            </a:cubicBezTo>
                            <a:lnTo>
                              <a:pt x="41" y="48"/>
                            </a:lnTo>
                            <a:cubicBezTo>
                              <a:pt x="45" y="49"/>
                              <a:pt x="48" y="50"/>
                              <a:pt x="51" y="53"/>
                            </a:cubicBezTo>
                            <a:cubicBezTo>
                              <a:pt x="53" y="56"/>
                              <a:pt x="54" y="60"/>
                              <a:pt x="54" y="64"/>
                            </a:cubicBezTo>
                            <a:lnTo>
                              <a:pt x="55" y="80"/>
                            </a:lnTo>
                            <a:cubicBezTo>
                              <a:pt x="56" y="85"/>
                              <a:pt x="56" y="89"/>
                              <a:pt x="57" y="91"/>
                            </a:cubicBezTo>
                            <a:cubicBezTo>
                              <a:pt x="58" y="93"/>
                              <a:pt x="59" y="94"/>
                              <a:pt x="60" y="95"/>
                            </a:cubicBezTo>
                            <a:lnTo>
                              <a:pt x="46" y="95"/>
                            </a:lnTo>
                            <a:cubicBezTo>
                              <a:pt x="45" y="95"/>
                              <a:pt x="45" y="93"/>
                              <a:pt x="44" y="90"/>
                            </a:cubicBezTo>
                            <a:cubicBezTo>
                              <a:pt x="44" y="87"/>
                              <a:pt x="43" y="85"/>
                              <a:pt x="43" y="82"/>
                            </a:cubicBezTo>
                            <a:lnTo>
                              <a:pt x="42" y="67"/>
                            </a:lnTo>
                            <a:cubicBezTo>
                              <a:pt x="42" y="64"/>
                              <a:pt x="41" y="61"/>
                              <a:pt x="40" y="59"/>
                            </a:cubicBezTo>
                            <a:cubicBezTo>
                              <a:pt x="40" y="57"/>
                              <a:pt x="38" y="56"/>
                              <a:pt x="37" y="55"/>
                            </a:cubicBezTo>
                            <a:cubicBezTo>
                              <a:pt x="36" y="54"/>
                              <a:pt x="35" y="54"/>
                              <a:pt x="33" y="53"/>
                            </a:cubicBezTo>
                            <a:cubicBezTo>
                              <a:pt x="32" y="53"/>
                              <a:pt x="30" y="53"/>
                              <a:pt x="28" y="53"/>
                            </a:cubicBezTo>
                            <a:lnTo>
                              <a:pt x="12" y="53"/>
                            </a:lnTo>
                            <a:lnTo>
                              <a:pt x="12"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519" name="Freeform 115"/>
                      <p:cNvSpPr>
                        <a:spLocks noEditPoints="1"/>
                      </p:cNvSpPr>
                      <p:nvPr/>
                    </p:nvSpPr>
                    <p:spPr bwMode="auto">
                      <a:xfrm>
                        <a:off x="2708275" y="4017964"/>
                        <a:ext cx="47625" cy="69850"/>
                      </a:xfrm>
                      <a:custGeom>
                        <a:avLst/>
                        <a:gdLst>
                          <a:gd name="T0" fmla="*/ 32 w 51"/>
                          <a:gd name="T1" fmla="*/ 64 h 75"/>
                          <a:gd name="T2" fmla="*/ 32 w 51"/>
                          <a:gd name="T3" fmla="*/ 64 h 75"/>
                          <a:gd name="T4" fmla="*/ 37 w 51"/>
                          <a:gd name="T5" fmla="*/ 58 h 75"/>
                          <a:gd name="T6" fmla="*/ 39 w 51"/>
                          <a:gd name="T7" fmla="*/ 49 h 75"/>
                          <a:gd name="T8" fmla="*/ 39 w 51"/>
                          <a:gd name="T9" fmla="*/ 38 h 75"/>
                          <a:gd name="T10" fmla="*/ 39 w 51"/>
                          <a:gd name="T11" fmla="*/ 26 h 75"/>
                          <a:gd name="T12" fmla="*/ 37 w 51"/>
                          <a:gd name="T13" fmla="*/ 17 h 75"/>
                          <a:gd name="T14" fmla="*/ 32 w 51"/>
                          <a:gd name="T15" fmla="*/ 11 h 75"/>
                          <a:gd name="T16" fmla="*/ 25 w 51"/>
                          <a:gd name="T17" fmla="*/ 9 h 75"/>
                          <a:gd name="T18" fmla="*/ 18 w 51"/>
                          <a:gd name="T19" fmla="*/ 11 h 75"/>
                          <a:gd name="T20" fmla="*/ 14 w 51"/>
                          <a:gd name="T21" fmla="*/ 17 h 75"/>
                          <a:gd name="T22" fmla="*/ 12 w 51"/>
                          <a:gd name="T23" fmla="*/ 26 h 75"/>
                          <a:gd name="T24" fmla="*/ 12 w 51"/>
                          <a:gd name="T25" fmla="*/ 38 h 75"/>
                          <a:gd name="T26" fmla="*/ 12 w 51"/>
                          <a:gd name="T27" fmla="*/ 49 h 75"/>
                          <a:gd name="T28" fmla="*/ 14 w 51"/>
                          <a:gd name="T29" fmla="*/ 58 h 75"/>
                          <a:gd name="T30" fmla="*/ 18 w 51"/>
                          <a:gd name="T31" fmla="*/ 64 h 75"/>
                          <a:gd name="T32" fmla="*/ 25 w 51"/>
                          <a:gd name="T33" fmla="*/ 66 h 75"/>
                          <a:gd name="T34" fmla="*/ 32 w 51"/>
                          <a:gd name="T35" fmla="*/ 64 h 75"/>
                          <a:gd name="T36" fmla="*/ 1 w 51"/>
                          <a:gd name="T37" fmla="*/ 23 h 75"/>
                          <a:gd name="T38" fmla="*/ 1 w 51"/>
                          <a:gd name="T39" fmla="*/ 23 h 75"/>
                          <a:gd name="T40" fmla="*/ 5 w 51"/>
                          <a:gd name="T41" fmla="*/ 11 h 75"/>
                          <a:gd name="T42" fmla="*/ 13 w 51"/>
                          <a:gd name="T43" fmla="*/ 3 h 75"/>
                          <a:gd name="T44" fmla="*/ 26 w 51"/>
                          <a:gd name="T45" fmla="*/ 0 h 75"/>
                          <a:gd name="T46" fmla="*/ 38 w 51"/>
                          <a:gd name="T47" fmla="*/ 3 h 75"/>
                          <a:gd name="T48" fmla="*/ 46 w 51"/>
                          <a:gd name="T49" fmla="*/ 11 h 75"/>
                          <a:gd name="T50" fmla="*/ 50 w 51"/>
                          <a:gd name="T51" fmla="*/ 23 h 75"/>
                          <a:gd name="T52" fmla="*/ 51 w 51"/>
                          <a:gd name="T53" fmla="*/ 38 h 75"/>
                          <a:gd name="T54" fmla="*/ 50 w 51"/>
                          <a:gd name="T55" fmla="*/ 52 h 75"/>
                          <a:gd name="T56" fmla="*/ 46 w 51"/>
                          <a:gd name="T57" fmla="*/ 64 h 75"/>
                          <a:gd name="T58" fmla="*/ 38 w 51"/>
                          <a:gd name="T59" fmla="*/ 72 h 75"/>
                          <a:gd name="T60" fmla="*/ 26 w 51"/>
                          <a:gd name="T61" fmla="*/ 75 h 75"/>
                          <a:gd name="T62" fmla="*/ 13 w 51"/>
                          <a:gd name="T63" fmla="*/ 72 h 75"/>
                          <a:gd name="T64" fmla="*/ 5 w 51"/>
                          <a:gd name="T65" fmla="*/ 64 h 75"/>
                          <a:gd name="T66" fmla="*/ 1 w 51"/>
                          <a:gd name="T67" fmla="*/ 52 h 75"/>
                          <a:gd name="T68" fmla="*/ 0 w 51"/>
                          <a:gd name="T69" fmla="*/ 38 h 75"/>
                          <a:gd name="T70" fmla="*/ 1 w 51"/>
                          <a:gd name="T71"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5">
                            <a:moveTo>
                              <a:pt x="32" y="64"/>
                            </a:moveTo>
                            <a:lnTo>
                              <a:pt x="32" y="64"/>
                            </a:lnTo>
                            <a:cubicBezTo>
                              <a:pt x="34" y="63"/>
                              <a:pt x="36" y="61"/>
                              <a:pt x="37" y="58"/>
                            </a:cubicBezTo>
                            <a:cubicBezTo>
                              <a:pt x="38" y="56"/>
                              <a:pt x="39" y="53"/>
                              <a:pt x="39" y="49"/>
                            </a:cubicBezTo>
                            <a:cubicBezTo>
                              <a:pt x="39" y="46"/>
                              <a:pt x="39" y="42"/>
                              <a:pt x="39" y="38"/>
                            </a:cubicBezTo>
                            <a:cubicBezTo>
                              <a:pt x="39" y="33"/>
                              <a:pt x="39" y="30"/>
                              <a:pt x="39" y="26"/>
                            </a:cubicBezTo>
                            <a:cubicBezTo>
                              <a:pt x="39" y="23"/>
                              <a:pt x="38" y="20"/>
                              <a:pt x="37" y="17"/>
                            </a:cubicBezTo>
                            <a:cubicBezTo>
                              <a:pt x="36" y="15"/>
                              <a:pt x="34" y="13"/>
                              <a:pt x="32" y="11"/>
                            </a:cubicBezTo>
                            <a:cubicBezTo>
                              <a:pt x="31" y="10"/>
                              <a:pt x="28" y="9"/>
                              <a:pt x="25" y="9"/>
                            </a:cubicBezTo>
                            <a:cubicBezTo>
                              <a:pt x="22" y="9"/>
                              <a:pt x="20" y="10"/>
                              <a:pt x="18" y="11"/>
                            </a:cubicBezTo>
                            <a:cubicBezTo>
                              <a:pt x="17" y="13"/>
                              <a:pt x="15" y="15"/>
                              <a:pt x="14" y="17"/>
                            </a:cubicBezTo>
                            <a:cubicBezTo>
                              <a:pt x="13" y="20"/>
                              <a:pt x="13" y="23"/>
                              <a:pt x="12" y="26"/>
                            </a:cubicBezTo>
                            <a:cubicBezTo>
                              <a:pt x="12" y="30"/>
                              <a:pt x="12" y="33"/>
                              <a:pt x="12" y="38"/>
                            </a:cubicBezTo>
                            <a:cubicBezTo>
                              <a:pt x="12" y="42"/>
                              <a:pt x="12" y="46"/>
                              <a:pt x="12" y="49"/>
                            </a:cubicBezTo>
                            <a:cubicBezTo>
                              <a:pt x="13" y="53"/>
                              <a:pt x="13" y="56"/>
                              <a:pt x="14" y="58"/>
                            </a:cubicBezTo>
                            <a:cubicBezTo>
                              <a:pt x="15" y="61"/>
                              <a:pt x="17" y="63"/>
                              <a:pt x="18" y="64"/>
                            </a:cubicBezTo>
                            <a:cubicBezTo>
                              <a:pt x="20" y="66"/>
                              <a:pt x="22" y="66"/>
                              <a:pt x="25" y="66"/>
                            </a:cubicBezTo>
                            <a:cubicBezTo>
                              <a:pt x="28" y="66"/>
                              <a:pt x="30" y="66"/>
                              <a:pt x="32" y="64"/>
                            </a:cubicBezTo>
                            <a:close/>
                            <a:moveTo>
                              <a:pt x="1" y="23"/>
                            </a:moveTo>
                            <a:lnTo>
                              <a:pt x="1" y="23"/>
                            </a:lnTo>
                            <a:cubicBezTo>
                              <a:pt x="2" y="18"/>
                              <a:pt x="3" y="15"/>
                              <a:pt x="5" y="11"/>
                            </a:cubicBezTo>
                            <a:cubicBezTo>
                              <a:pt x="7" y="8"/>
                              <a:pt x="10" y="5"/>
                              <a:pt x="13" y="3"/>
                            </a:cubicBezTo>
                            <a:cubicBezTo>
                              <a:pt x="16" y="1"/>
                              <a:pt x="21" y="0"/>
                              <a:pt x="26" y="0"/>
                            </a:cubicBezTo>
                            <a:cubicBezTo>
                              <a:pt x="30" y="0"/>
                              <a:pt x="35" y="1"/>
                              <a:pt x="38" y="3"/>
                            </a:cubicBezTo>
                            <a:cubicBezTo>
                              <a:pt x="41" y="5"/>
                              <a:pt x="44" y="8"/>
                              <a:pt x="46" y="11"/>
                            </a:cubicBezTo>
                            <a:cubicBezTo>
                              <a:pt x="48" y="15"/>
                              <a:pt x="49" y="18"/>
                              <a:pt x="50" y="23"/>
                            </a:cubicBezTo>
                            <a:cubicBezTo>
                              <a:pt x="51" y="27"/>
                              <a:pt x="51" y="32"/>
                              <a:pt x="51" y="38"/>
                            </a:cubicBezTo>
                            <a:cubicBezTo>
                              <a:pt x="51" y="43"/>
                              <a:pt x="51" y="48"/>
                              <a:pt x="50" y="52"/>
                            </a:cubicBezTo>
                            <a:cubicBezTo>
                              <a:pt x="49" y="57"/>
                              <a:pt x="48" y="61"/>
                              <a:pt x="46" y="64"/>
                            </a:cubicBezTo>
                            <a:cubicBezTo>
                              <a:pt x="44" y="68"/>
                              <a:pt x="41" y="70"/>
                              <a:pt x="38" y="72"/>
                            </a:cubicBezTo>
                            <a:cubicBezTo>
                              <a:pt x="35" y="74"/>
                              <a:pt x="30" y="75"/>
                              <a:pt x="26" y="75"/>
                            </a:cubicBezTo>
                            <a:cubicBezTo>
                              <a:pt x="21" y="75"/>
                              <a:pt x="16" y="74"/>
                              <a:pt x="13" y="72"/>
                            </a:cubicBezTo>
                            <a:cubicBezTo>
                              <a:pt x="10" y="70"/>
                              <a:pt x="7" y="68"/>
                              <a:pt x="5" y="64"/>
                            </a:cubicBezTo>
                            <a:cubicBezTo>
                              <a:pt x="3" y="61"/>
                              <a:pt x="2" y="57"/>
                              <a:pt x="1" y="52"/>
                            </a:cubicBezTo>
                            <a:cubicBezTo>
                              <a:pt x="0" y="48"/>
                              <a:pt x="0" y="43"/>
                              <a:pt x="0" y="38"/>
                            </a:cubicBezTo>
                            <a:cubicBezTo>
                              <a:pt x="0" y="32"/>
                              <a:pt x="0" y="27"/>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68" name="Freeform 116"/>
                      <p:cNvSpPr>
                        <a:spLocks/>
                      </p:cNvSpPr>
                      <p:nvPr/>
                    </p:nvSpPr>
                    <p:spPr bwMode="auto">
                      <a:xfrm>
                        <a:off x="2762250" y="4017964"/>
                        <a:ext cx="42863" cy="69850"/>
                      </a:xfrm>
                      <a:custGeom>
                        <a:avLst/>
                        <a:gdLst>
                          <a:gd name="T0" fmla="*/ 35 w 48"/>
                          <a:gd name="T1" fmla="*/ 23 h 75"/>
                          <a:gd name="T2" fmla="*/ 35 w 48"/>
                          <a:gd name="T3" fmla="*/ 23 h 75"/>
                          <a:gd name="T4" fmla="*/ 33 w 48"/>
                          <a:gd name="T5" fmla="*/ 12 h 75"/>
                          <a:gd name="T6" fmla="*/ 25 w 48"/>
                          <a:gd name="T7" fmla="*/ 9 h 75"/>
                          <a:gd name="T8" fmla="*/ 21 w 48"/>
                          <a:gd name="T9" fmla="*/ 9 h 75"/>
                          <a:gd name="T10" fmla="*/ 17 w 48"/>
                          <a:gd name="T11" fmla="*/ 11 h 75"/>
                          <a:gd name="T12" fmla="*/ 14 w 48"/>
                          <a:gd name="T13" fmla="*/ 14 h 75"/>
                          <a:gd name="T14" fmla="*/ 13 w 48"/>
                          <a:gd name="T15" fmla="*/ 20 h 75"/>
                          <a:gd name="T16" fmla="*/ 16 w 48"/>
                          <a:gd name="T17" fmla="*/ 27 h 75"/>
                          <a:gd name="T18" fmla="*/ 27 w 48"/>
                          <a:gd name="T19" fmla="*/ 32 h 75"/>
                          <a:gd name="T20" fmla="*/ 31 w 48"/>
                          <a:gd name="T21" fmla="*/ 33 h 75"/>
                          <a:gd name="T22" fmla="*/ 38 w 48"/>
                          <a:gd name="T23" fmla="*/ 35 h 75"/>
                          <a:gd name="T24" fmla="*/ 43 w 48"/>
                          <a:gd name="T25" fmla="*/ 39 h 75"/>
                          <a:gd name="T26" fmla="*/ 47 w 48"/>
                          <a:gd name="T27" fmla="*/ 44 h 75"/>
                          <a:gd name="T28" fmla="*/ 48 w 48"/>
                          <a:gd name="T29" fmla="*/ 53 h 75"/>
                          <a:gd name="T30" fmla="*/ 42 w 48"/>
                          <a:gd name="T31" fmla="*/ 70 h 75"/>
                          <a:gd name="T32" fmla="*/ 25 w 48"/>
                          <a:gd name="T33" fmla="*/ 75 h 75"/>
                          <a:gd name="T34" fmla="*/ 11 w 48"/>
                          <a:gd name="T35" fmla="*/ 73 h 75"/>
                          <a:gd name="T36" fmla="*/ 4 w 48"/>
                          <a:gd name="T37" fmla="*/ 66 h 75"/>
                          <a:gd name="T38" fmla="*/ 1 w 48"/>
                          <a:gd name="T39" fmla="*/ 58 h 75"/>
                          <a:gd name="T40" fmla="*/ 0 w 48"/>
                          <a:gd name="T41" fmla="*/ 50 h 75"/>
                          <a:gd name="T42" fmla="*/ 12 w 48"/>
                          <a:gd name="T43" fmla="*/ 50 h 75"/>
                          <a:gd name="T44" fmla="*/ 15 w 48"/>
                          <a:gd name="T45" fmla="*/ 62 h 75"/>
                          <a:gd name="T46" fmla="*/ 25 w 48"/>
                          <a:gd name="T47" fmla="*/ 66 h 75"/>
                          <a:gd name="T48" fmla="*/ 29 w 48"/>
                          <a:gd name="T49" fmla="*/ 66 h 75"/>
                          <a:gd name="T50" fmla="*/ 32 w 48"/>
                          <a:gd name="T51" fmla="*/ 64 h 75"/>
                          <a:gd name="T52" fmla="*/ 36 w 48"/>
                          <a:gd name="T53" fmla="*/ 61 h 75"/>
                          <a:gd name="T54" fmla="*/ 37 w 48"/>
                          <a:gd name="T55" fmla="*/ 55 h 75"/>
                          <a:gd name="T56" fmla="*/ 36 w 48"/>
                          <a:gd name="T57" fmla="*/ 49 h 75"/>
                          <a:gd name="T58" fmla="*/ 32 w 48"/>
                          <a:gd name="T59" fmla="*/ 45 h 75"/>
                          <a:gd name="T60" fmla="*/ 22 w 48"/>
                          <a:gd name="T61" fmla="*/ 41 h 75"/>
                          <a:gd name="T62" fmla="*/ 19 w 48"/>
                          <a:gd name="T63" fmla="*/ 40 h 75"/>
                          <a:gd name="T64" fmla="*/ 19 w 48"/>
                          <a:gd name="T65" fmla="*/ 40 h 75"/>
                          <a:gd name="T66" fmla="*/ 12 w 48"/>
                          <a:gd name="T67" fmla="*/ 37 h 75"/>
                          <a:gd name="T68" fmla="*/ 7 w 48"/>
                          <a:gd name="T69" fmla="*/ 34 h 75"/>
                          <a:gd name="T70" fmla="*/ 3 w 48"/>
                          <a:gd name="T71" fmla="*/ 28 h 75"/>
                          <a:gd name="T72" fmla="*/ 2 w 48"/>
                          <a:gd name="T73" fmla="*/ 20 h 75"/>
                          <a:gd name="T74" fmla="*/ 8 w 48"/>
                          <a:gd name="T75" fmla="*/ 5 h 75"/>
                          <a:gd name="T76" fmla="*/ 25 w 48"/>
                          <a:gd name="T77" fmla="*/ 0 h 75"/>
                          <a:gd name="T78" fmla="*/ 36 w 48"/>
                          <a:gd name="T79" fmla="*/ 2 h 75"/>
                          <a:gd name="T80" fmla="*/ 43 w 48"/>
                          <a:gd name="T81" fmla="*/ 8 h 75"/>
                          <a:gd name="T82" fmla="*/ 46 w 48"/>
                          <a:gd name="T83" fmla="*/ 15 h 75"/>
                          <a:gd name="T84" fmla="*/ 46 w 48"/>
                          <a:gd name="T85" fmla="*/ 23 h 75"/>
                          <a:gd name="T86" fmla="*/ 35 w 48"/>
                          <a:gd name="T8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 h="75">
                            <a:moveTo>
                              <a:pt x="35" y="23"/>
                            </a:moveTo>
                            <a:lnTo>
                              <a:pt x="35" y="23"/>
                            </a:lnTo>
                            <a:cubicBezTo>
                              <a:pt x="35" y="18"/>
                              <a:pt x="34" y="15"/>
                              <a:pt x="33" y="12"/>
                            </a:cubicBezTo>
                            <a:cubicBezTo>
                              <a:pt x="31" y="10"/>
                              <a:pt x="28" y="9"/>
                              <a:pt x="25" y="9"/>
                            </a:cubicBezTo>
                            <a:cubicBezTo>
                              <a:pt x="23" y="9"/>
                              <a:pt x="22" y="9"/>
                              <a:pt x="21" y="9"/>
                            </a:cubicBezTo>
                            <a:cubicBezTo>
                              <a:pt x="20" y="9"/>
                              <a:pt x="18" y="10"/>
                              <a:pt x="17" y="11"/>
                            </a:cubicBezTo>
                            <a:cubicBezTo>
                              <a:pt x="16" y="11"/>
                              <a:pt x="15" y="13"/>
                              <a:pt x="14" y="14"/>
                            </a:cubicBezTo>
                            <a:cubicBezTo>
                              <a:pt x="13" y="16"/>
                              <a:pt x="13" y="18"/>
                              <a:pt x="13" y="20"/>
                            </a:cubicBezTo>
                            <a:cubicBezTo>
                              <a:pt x="13" y="23"/>
                              <a:pt x="14" y="26"/>
                              <a:pt x="16" y="27"/>
                            </a:cubicBezTo>
                            <a:cubicBezTo>
                              <a:pt x="19" y="29"/>
                              <a:pt x="22" y="30"/>
                              <a:pt x="27" y="32"/>
                            </a:cubicBezTo>
                            <a:cubicBezTo>
                              <a:pt x="29" y="32"/>
                              <a:pt x="30" y="32"/>
                              <a:pt x="31" y="33"/>
                            </a:cubicBezTo>
                            <a:cubicBezTo>
                              <a:pt x="33" y="34"/>
                              <a:pt x="36" y="35"/>
                              <a:pt x="38" y="35"/>
                            </a:cubicBezTo>
                            <a:cubicBezTo>
                              <a:pt x="40" y="36"/>
                              <a:pt x="41" y="37"/>
                              <a:pt x="43" y="39"/>
                            </a:cubicBezTo>
                            <a:cubicBezTo>
                              <a:pt x="44" y="40"/>
                              <a:pt x="46" y="42"/>
                              <a:pt x="47" y="44"/>
                            </a:cubicBezTo>
                            <a:cubicBezTo>
                              <a:pt x="48" y="47"/>
                              <a:pt x="48" y="50"/>
                              <a:pt x="48" y="53"/>
                            </a:cubicBezTo>
                            <a:cubicBezTo>
                              <a:pt x="48" y="60"/>
                              <a:pt x="46" y="66"/>
                              <a:pt x="42" y="70"/>
                            </a:cubicBezTo>
                            <a:cubicBezTo>
                              <a:pt x="37" y="73"/>
                              <a:pt x="32" y="75"/>
                              <a:pt x="25" y="75"/>
                            </a:cubicBezTo>
                            <a:cubicBezTo>
                              <a:pt x="19" y="75"/>
                              <a:pt x="15" y="74"/>
                              <a:pt x="11" y="73"/>
                            </a:cubicBezTo>
                            <a:cubicBezTo>
                              <a:pt x="8" y="71"/>
                              <a:pt x="5" y="68"/>
                              <a:pt x="4" y="66"/>
                            </a:cubicBezTo>
                            <a:cubicBezTo>
                              <a:pt x="2" y="63"/>
                              <a:pt x="1" y="61"/>
                              <a:pt x="1" y="58"/>
                            </a:cubicBezTo>
                            <a:cubicBezTo>
                              <a:pt x="1" y="55"/>
                              <a:pt x="0" y="53"/>
                              <a:pt x="0" y="50"/>
                            </a:cubicBezTo>
                            <a:lnTo>
                              <a:pt x="12" y="50"/>
                            </a:lnTo>
                            <a:cubicBezTo>
                              <a:pt x="12" y="55"/>
                              <a:pt x="13" y="59"/>
                              <a:pt x="15" y="62"/>
                            </a:cubicBezTo>
                            <a:cubicBezTo>
                              <a:pt x="17" y="65"/>
                              <a:pt x="20" y="66"/>
                              <a:pt x="25" y="66"/>
                            </a:cubicBezTo>
                            <a:cubicBezTo>
                              <a:pt x="26" y="66"/>
                              <a:pt x="27" y="66"/>
                              <a:pt x="29" y="66"/>
                            </a:cubicBezTo>
                            <a:cubicBezTo>
                              <a:pt x="30" y="66"/>
                              <a:pt x="31" y="65"/>
                              <a:pt x="32" y="64"/>
                            </a:cubicBezTo>
                            <a:cubicBezTo>
                              <a:pt x="34" y="63"/>
                              <a:pt x="35" y="62"/>
                              <a:pt x="36" y="61"/>
                            </a:cubicBezTo>
                            <a:cubicBezTo>
                              <a:pt x="36" y="59"/>
                              <a:pt x="37" y="57"/>
                              <a:pt x="37" y="55"/>
                            </a:cubicBezTo>
                            <a:cubicBezTo>
                              <a:pt x="37" y="52"/>
                              <a:pt x="36" y="51"/>
                              <a:pt x="36" y="49"/>
                            </a:cubicBezTo>
                            <a:cubicBezTo>
                              <a:pt x="35" y="48"/>
                              <a:pt x="34" y="46"/>
                              <a:pt x="32" y="45"/>
                            </a:cubicBezTo>
                            <a:cubicBezTo>
                              <a:pt x="30" y="44"/>
                              <a:pt x="27" y="42"/>
                              <a:pt x="22" y="41"/>
                            </a:cubicBezTo>
                            <a:cubicBezTo>
                              <a:pt x="20" y="40"/>
                              <a:pt x="20" y="40"/>
                              <a:pt x="19" y="40"/>
                            </a:cubicBezTo>
                            <a:lnTo>
                              <a:pt x="19" y="40"/>
                            </a:lnTo>
                            <a:cubicBezTo>
                              <a:pt x="16" y="39"/>
                              <a:pt x="14" y="38"/>
                              <a:pt x="12" y="37"/>
                            </a:cubicBezTo>
                            <a:cubicBezTo>
                              <a:pt x="10" y="36"/>
                              <a:pt x="8" y="35"/>
                              <a:pt x="7" y="34"/>
                            </a:cubicBezTo>
                            <a:cubicBezTo>
                              <a:pt x="5" y="33"/>
                              <a:pt x="4" y="31"/>
                              <a:pt x="3" y="28"/>
                            </a:cubicBezTo>
                            <a:cubicBezTo>
                              <a:pt x="2" y="26"/>
                              <a:pt x="2" y="23"/>
                              <a:pt x="2" y="20"/>
                            </a:cubicBezTo>
                            <a:cubicBezTo>
                              <a:pt x="2" y="13"/>
                              <a:pt x="4" y="9"/>
                              <a:pt x="8" y="5"/>
                            </a:cubicBezTo>
                            <a:cubicBezTo>
                              <a:pt x="13" y="2"/>
                              <a:pt x="18" y="0"/>
                              <a:pt x="25" y="0"/>
                            </a:cubicBezTo>
                            <a:cubicBezTo>
                              <a:pt x="29" y="0"/>
                              <a:pt x="33" y="1"/>
                              <a:pt x="36" y="2"/>
                            </a:cubicBezTo>
                            <a:cubicBezTo>
                              <a:pt x="39" y="4"/>
                              <a:pt x="42" y="6"/>
                              <a:pt x="43" y="8"/>
                            </a:cubicBezTo>
                            <a:cubicBezTo>
                              <a:pt x="44" y="10"/>
                              <a:pt x="45" y="13"/>
                              <a:pt x="46" y="15"/>
                            </a:cubicBezTo>
                            <a:cubicBezTo>
                              <a:pt x="46" y="17"/>
                              <a:pt x="46" y="20"/>
                              <a:pt x="46" y="23"/>
                            </a:cubicBezTo>
                            <a:lnTo>
                              <a:pt x="35" y="2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69" name="Freeform 117"/>
                      <p:cNvSpPr>
                        <a:spLocks noEditPoints="1"/>
                      </p:cNvSpPr>
                      <p:nvPr/>
                    </p:nvSpPr>
                    <p:spPr bwMode="auto">
                      <a:xfrm>
                        <a:off x="2811463" y="4017964"/>
                        <a:ext cx="50800" cy="69850"/>
                      </a:xfrm>
                      <a:custGeom>
                        <a:avLst/>
                        <a:gdLst>
                          <a:gd name="T0" fmla="*/ 37 w 54"/>
                          <a:gd name="T1" fmla="*/ 34 h 75"/>
                          <a:gd name="T2" fmla="*/ 37 w 54"/>
                          <a:gd name="T3" fmla="*/ 34 h 75"/>
                          <a:gd name="T4" fmla="*/ 32 w 54"/>
                          <a:gd name="T5" fmla="*/ 37 h 75"/>
                          <a:gd name="T6" fmla="*/ 25 w 54"/>
                          <a:gd name="T7" fmla="*/ 40 h 75"/>
                          <a:gd name="T8" fmla="*/ 17 w 54"/>
                          <a:gd name="T9" fmla="*/ 43 h 75"/>
                          <a:gd name="T10" fmla="*/ 13 w 54"/>
                          <a:gd name="T11" fmla="*/ 47 h 75"/>
                          <a:gd name="T12" fmla="*/ 12 w 54"/>
                          <a:gd name="T13" fmla="*/ 54 h 75"/>
                          <a:gd name="T14" fmla="*/ 14 w 54"/>
                          <a:gd name="T15" fmla="*/ 63 h 75"/>
                          <a:gd name="T16" fmla="*/ 22 w 54"/>
                          <a:gd name="T17" fmla="*/ 66 h 75"/>
                          <a:gd name="T18" fmla="*/ 32 w 54"/>
                          <a:gd name="T19" fmla="*/ 62 h 75"/>
                          <a:gd name="T20" fmla="*/ 37 w 54"/>
                          <a:gd name="T21" fmla="*/ 53 h 75"/>
                          <a:gd name="T22" fmla="*/ 37 w 54"/>
                          <a:gd name="T23" fmla="*/ 34 h 75"/>
                          <a:gd name="T24" fmla="*/ 2 w 54"/>
                          <a:gd name="T25" fmla="*/ 24 h 75"/>
                          <a:gd name="T26" fmla="*/ 2 w 54"/>
                          <a:gd name="T27" fmla="*/ 24 h 75"/>
                          <a:gd name="T28" fmla="*/ 8 w 54"/>
                          <a:gd name="T29" fmla="*/ 6 h 75"/>
                          <a:gd name="T30" fmla="*/ 26 w 54"/>
                          <a:gd name="T31" fmla="*/ 0 h 75"/>
                          <a:gd name="T32" fmla="*/ 38 w 54"/>
                          <a:gd name="T33" fmla="*/ 2 h 75"/>
                          <a:gd name="T34" fmla="*/ 45 w 54"/>
                          <a:gd name="T35" fmla="*/ 7 h 75"/>
                          <a:gd name="T36" fmla="*/ 47 w 54"/>
                          <a:gd name="T37" fmla="*/ 13 h 75"/>
                          <a:gd name="T38" fmla="*/ 48 w 54"/>
                          <a:gd name="T39" fmla="*/ 21 h 75"/>
                          <a:gd name="T40" fmla="*/ 48 w 54"/>
                          <a:gd name="T41" fmla="*/ 60 h 75"/>
                          <a:gd name="T42" fmla="*/ 48 w 54"/>
                          <a:gd name="T43" fmla="*/ 65 h 75"/>
                          <a:gd name="T44" fmla="*/ 51 w 54"/>
                          <a:gd name="T45" fmla="*/ 66 h 75"/>
                          <a:gd name="T46" fmla="*/ 54 w 54"/>
                          <a:gd name="T47" fmla="*/ 66 h 75"/>
                          <a:gd name="T48" fmla="*/ 54 w 54"/>
                          <a:gd name="T49" fmla="*/ 74 h 75"/>
                          <a:gd name="T50" fmla="*/ 54 w 54"/>
                          <a:gd name="T51" fmla="*/ 74 h 75"/>
                          <a:gd name="T52" fmla="*/ 51 w 54"/>
                          <a:gd name="T53" fmla="*/ 74 h 75"/>
                          <a:gd name="T54" fmla="*/ 47 w 54"/>
                          <a:gd name="T55" fmla="*/ 74 h 75"/>
                          <a:gd name="T56" fmla="*/ 44 w 54"/>
                          <a:gd name="T57" fmla="*/ 74 h 75"/>
                          <a:gd name="T58" fmla="*/ 41 w 54"/>
                          <a:gd name="T59" fmla="*/ 73 h 75"/>
                          <a:gd name="T60" fmla="*/ 38 w 54"/>
                          <a:gd name="T61" fmla="*/ 70 h 75"/>
                          <a:gd name="T62" fmla="*/ 37 w 54"/>
                          <a:gd name="T63" fmla="*/ 65 h 75"/>
                          <a:gd name="T64" fmla="*/ 37 w 54"/>
                          <a:gd name="T65" fmla="*/ 65 h 75"/>
                          <a:gd name="T66" fmla="*/ 30 w 54"/>
                          <a:gd name="T67" fmla="*/ 72 h 75"/>
                          <a:gd name="T68" fmla="*/ 20 w 54"/>
                          <a:gd name="T69" fmla="*/ 75 h 75"/>
                          <a:gd name="T70" fmla="*/ 5 w 54"/>
                          <a:gd name="T71" fmla="*/ 70 h 75"/>
                          <a:gd name="T72" fmla="*/ 0 w 54"/>
                          <a:gd name="T73" fmla="*/ 54 h 75"/>
                          <a:gd name="T74" fmla="*/ 4 w 54"/>
                          <a:gd name="T75" fmla="*/ 42 h 75"/>
                          <a:gd name="T76" fmla="*/ 14 w 54"/>
                          <a:gd name="T77" fmla="*/ 35 h 75"/>
                          <a:gd name="T78" fmla="*/ 29 w 54"/>
                          <a:gd name="T79" fmla="*/ 30 h 75"/>
                          <a:gd name="T80" fmla="*/ 36 w 54"/>
                          <a:gd name="T81" fmla="*/ 26 h 75"/>
                          <a:gd name="T82" fmla="*/ 37 w 54"/>
                          <a:gd name="T83" fmla="*/ 19 h 75"/>
                          <a:gd name="T84" fmla="*/ 25 w 54"/>
                          <a:gd name="T85" fmla="*/ 9 h 75"/>
                          <a:gd name="T86" fmla="*/ 19 w 54"/>
                          <a:gd name="T87" fmla="*/ 11 h 75"/>
                          <a:gd name="T88" fmla="*/ 15 w 54"/>
                          <a:gd name="T89" fmla="*/ 15 h 75"/>
                          <a:gd name="T90" fmla="*/ 13 w 54"/>
                          <a:gd name="T91" fmla="*/ 19 h 75"/>
                          <a:gd name="T92" fmla="*/ 13 w 54"/>
                          <a:gd name="T93" fmla="*/ 23 h 75"/>
                          <a:gd name="T94" fmla="*/ 13 w 54"/>
                          <a:gd name="T95" fmla="*/ 24 h 75"/>
                          <a:gd name="T96" fmla="*/ 2 w 54"/>
                          <a:gd name="T97" fmla="*/ 2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5">
                            <a:moveTo>
                              <a:pt x="37" y="34"/>
                            </a:moveTo>
                            <a:lnTo>
                              <a:pt x="37" y="34"/>
                            </a:lnTo>
                            <a:cubicBezTo>
                              <a:pt x="35" y="36"/>
                              <a:pt x="34" y="37"/>
                              <a:pt x="32" y="37"/>
                            </a:cubicBezTo>
                            <a:cubicBezTo>
                              <a:pt x="31" y="38"/>
                              <a:pt x="28" y="39"/>
                              <a:pt x="25" y="40"/>
                            </a:cubicBezTo>
                            <a:cubicBezTo>
                              <a:pt x="21" y="41"/>
                              <a:pt x="19" y="42"/>
                              <a:pt x="17" y="43"/>
                            </a:cubicBezTo>
                            <a:cubicBezTo>
                              <a:pt x="16" y="44"/>
                              <a:pt x="14" y="45"/>
                              <a:pt x="13" y="47"/>
                            </a:cubicBezTo>
                            <a:cubicBezTo>
                              <a:pt x="12" y="49"/>
                              <a:pt x="12" y="51"/>
                              <a:pt x="12" y="54"/>
                            </a:cubicBezTo>
                            <a:cubicBezTo>
                              <a:pt x="12" y="58"/>
                              <a:pt x="13" y="61"/>
                              <a:pt x="14" y="63"/>
                            </a:cubicBezTo>
                            <a:cubicBezTo>
                              <a:pt x="16" y="65"/>
                              <a:pt x="19" y="66"/>
                              <a:pt x="22" y="66"/>
                            </a:cubicBezTo>
                            <a:cubicBezTo>
                              <a:pt x="26" y="66"/>
                              <a:pt x="29" y="65"/>
                              <a:pt x="32" y="62"/>
                            </a:cubicBezTo>
                            <a:cubicBezTo>
                              <a:pt x="35" y="60"/>
                              <a:pt x="37" y="57"/>
                              <a:pt x="37" y="53"/>
                            </a:cubicBezTo>
                            <a:lnTo>
                              <a:pt x="37" y="34"/>
                            </a:lnTo>
                            <a:close/>
                            <a:moveTo>
                              <a:pt x="2" y="24"/>
                            </a:moveTo>
                            <a:lnTo>
                              <a:pt x="2" y="24"/>
                            </a:lnTo>
                            <a:cubicBezTo>
                              <a:pt x="2" y="15"/>
                              <a:pt x="4" y="9"/>
                              <a:pt x="8" y="6"/>
                            </a:cubicBezTo>
                            <a:cubicBezTo>
                              <a:pt x="11" y="2"/>
                              <a:pt x="18" y="0"/>
                              <a:pt x="26" y="0"/>
                            </a:cubicBezTo>
                            <a:cubicBezTo>
                              <a:pt x="31" y="0"/>
                              <a:pt x="35" y="1"/>
                              <a:pt x="38" y="2"/>
                            </a:cubicBezTo>
                            <a:cubicBezTo>
                              <a:pt x="41" y="3"/>
                              <a:pt x="43" y="5"/>
                              <a:pt x="45" y="7"/>
                            </a:cubicBezTo>
                            <a:cubicBezTo>
                              <a:pt x="46" y="9"/>
                              <a:pt x="47" y="11"/>
                              <a:pt x="47" y="13"/>
                            </a:cubicBezTo>
                            <a:cubicBezTo>
                              <a:pt x="48" y="15"/>
                              <a:pt x="48" y="18"/>
                              <a:pt x="48" y="21"/>
                            </a:cubicBezTo>
                            <a:lnTo>
                              <a:pt x="48" y="60"/>
                            </a:lnTo>
                            <a:cubicBezTo>
                              <a:pt x="48" y="62"/>
                              <a:pt x="48" y="64"/>
                              <a:pt x="48" y="65"/>
                            </a:cubicBezTo>
                            <a:cubicBezTo>
                              <a:pt x="49" y="66"/>
                              <a:pt x="50" y="66"/>
                              <a:pt x="51" y="66"/>
                            </a:cubicBezTo>
                            <a:cubicBezTo>
                              <a:pt x="52" y="66"/>
                              <a:pt x="53" y="66"/>
                              <a:pt x="54" y="66"/>
                            </a:cubicBezTo>
                            <a:lnTo>
                              <a:pt x="54" y="74"/>
                            </a:lnTo>
                            <a:lnTo>
                              <a:pt x="54" y="74"/>
                            </a:lnTo>
                            <a:cubicBezTo>
                              <a:pt x="53" y="74"/>
                              <a:pt x="52" y="74"/>
                              <a:pt x="51" y="74"/>
                            </a:cubicBezTo>
                            <a:cubicBezTo>
                              <a:pt x="50" y="74"/>
                              <a:pt x="48" y="74"/>
                              <a:pt x="47" y="74"/>
                            </a:cubicBezTo>
                            <a:cubicBezTo>
                              <a:pt x="46" y="74"/>
                              <a:pt x="45" y="74"/>
                              <a:pt x="44" y="74"/>
                            </a:cubicBezTo>
                            <a:cubicBezTo>
                              <a:pt x="43" y="74"/>
                              <a:pt x="42" y="74"/>
                              <a:pt x="41" y="73"/>
                            </a:cubicBezTo>
                            <a:cubicBezTo>
                              <a:pt x="40" y="72"/>
                              <a:pt x="39" y="71"/>
                              <a:pt x="38" y="70"/>
                            </a:cubicBezTo>
                            <a:cubicBezTo>
                              <a:pt x="38" y="69"/>
                              <a:pt x="37" y="67"/>
                              <a:pt x="37" y="65"/>
                            </a:cubicBezTo>
                            <a:lnTo>
                              <a:pt x="37" y="65"/>
                            </a:lnTo>
                            <a:cubicBezTo>
                              <a:pt x="35" y="68"/>
                              <a:pt x="33" y="71"/>
                              <a:pt x="30" y="72"/>
                            </a:cubicBezTo>
                            <a:cubicBezTo>
                              <a:pt x="26" y="74"/>
                              <a:pt x="23" y="75"/>
                              <a:pt x="20" y="75"/>
                            </a:cubicBezTo>
                            <a:cubicBezTo>
                              <a:pt x="13" y="75"/>
                              <a:pt x="8" y="73"/>
                              <a:pt x="5" y="70"/>
                            </a:cubicBezTo>
                            <a:cubicBezTo>
                              <a:pt x="2" y="66"/>
                              <a:pt x="0" y="61"/>
                              <a:pt x="0" y="54"/>
                            </a:cubicBezTo>
                            <a:cubicBezTo>
                              <a:pt x="0" y="49"/>
                              <a:pt x="1" y="45"/>
                              <a:pt x="4" y="42"/>
                            </a:cubicBezTo>
                            <a:cubicBezTo>
                              <a:pt x="6" y="38"/>
                              <a:pt x="9" y="36"/>
                              <a:pt x="14" y="35"/>
                            </a:cubicBezTo>
                            <a:lnTo>
                              <a:pt x="29" y="30"/>
                            </a:lnTo>
                            <a:cubicBezTo>
                              <a:pt x="33" y="29"/>
                              <a:pt x="35" y="28"/>
                              <a:pt x="36" y="26"/>
                            </a:cubicBezTo>
                            <a:cubicBezTo>
                              <a:pt x="36" y="25"/>
                              <a:pt x="37" y="23"/>
                              <a:pt x="37" y="19"/>
                            </a:cubicBezTo>
                            <a:cubicBezTo>
                              <a:pt x="37" y="12"/>
                              <a:pt x="33" y="9"/>
                              <a:pt x="25" y="9"/>
                            </a:cubicBezTo>
                            <a:cubicBezTo>
                              <a:pt x="23" y="9"/>
                              <a:pt x="20" y="9"/>
                              <a:pt x="19" y="11"/>
                            </a:cubicBezTo>
                            <a:cubicBezTo>
                              <a:pt x="17" y="12"/>
                              <a:pt x="16" y="13"/>
                              <a:pt x="15" y="15"/>
                            </a:cubicBezTo>
                            <a:cubicBezTo>
                              <a:pt x="14" y="16"/>
                              <a:pt x="14" y="18"/>
                              <a:pt x="13" y="19"/>
                            </a:cubicBezTo>
                            <a:cubicBezTo>
                              <a:pt x="13" y="20"/>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0" name="Freeform 118"/>
                      <p:cNvSpPr>
                        <a:spLocks/>
                      </p:cNvSpPr>
                      <p:nvPr/>
                    </p:nvSpPr>
                    <p:spPr bwMode="auto">
                      <a:xfrm>
                        <a:off x="2870200" y="3998914"/>
                        <a:ext cx="11113" cy="85725"/>
                      </a:xfrm>
                      <a:custGeom>
                        <a:avLst/>
                        <a:gdLst>
                          <a:gd name="T0" fmla="*/ 0 w 11"/>
                          <a:gd name="T1" fmla="*/ 0 h 95"/>
                          <a:gd name="T2" fmla="*/ 0 w 11"/>
                          <a:gd name="T3" fmla="*/ 0 h 95"/>
                          <a:gd name="T4" fmla="*/ 11 w 11"/>
                          <a:gd name="T5" fmla="*/ 0 h 95"/>
                          <a:gd name="T6" fmla="*/ 11 w 11"/>
                          <a:gd name="T7" fmla="*/ 95 h 95"/>
                          <a:gd name="T8" fmla="*/ 0 w 11"/>
                          <a:gd name="T9" fmla="*/ 95 h 95"/>
                          <a:gd name="T10" fmla="*/ 0 w 11"/>
                          <a:gd name="T11" fmla="*/ 0 h 95"/>
                        </a:gdLst>
                        <a:ahLst/>
                        <a:cxnLst>
                          <a:cxn ang="0">
                            <a:pos x="T0" y="T1"/>
                          </a:cxn>
                          <a:cxn ang="0">
                            <a:pos x="T2" y="T3"/>
                          </a:cxn>
                          <a:cxn ang="0">
                            <a:pos x="T4" y="T5"/>
                          </a:cxn>
                          <a:cxn ang="0">
                            <a:pos x="T6" y="T7"/>
                          </a:cxn>
                          <a:cxn ang="0">
                            <a:pos x="T8" y="T9"/>
                          </a:cxn>
                          <a:cxn ang="0">
                            <a:pos x="T10" y="T11"/>
                          </a:cxn>
                        </a:cxnLst>
                        <a:rect l="0" t="0" r="r" b="b"/>
                        <a:pathLst>
                          <a:path w="11" h="95">
                            <a:moveTo>
                              <a:pt x="0" y="0"/>
                            </a:moveTo>
                            <a:lnTo>
                              <a:pt x="0" y="0"/>
                            </a:lnTo>
                            <a:lnTo>
                              <a:pt x="11" y="0"/>
                            </a:lnTo>
                            <a:lnTo>
                              <a:pt x="1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1" name="Freeform 119"/>
                      <p:cNvSpPr>
                        <a:spLocks noEditPoints="1"/>
                      </p:cNvSpPr>
                      <p:nvPr/>
                    </p:nvSpPr>
                    <p:spPr bwMode="auto">
                      <a:xfrm>
                        <a:off x="2894013" y="3998914"/>
                        <a:ext cx="46038" cy="88900"/>
                      </a:xfrm>
                      <a:custGeom>
                        <a:avLst/>
                        <a:gdLst>
                          <a:gd name="T0" fmla="*/ 11 w 50"/>
                          <a:gd name="T1" fmla="*/ 71 h 97"/>
                          <a:gd name="T2" fmla="*/ 11 w 50"/>
                          <a:gd name="T3" fmla="*/ 71 h 97"/>
                          <a:gd name="T4" fmla="*/ 13 w 50"/>
                          <a:gd name="T5" fmla="*/ 79 h 97"/>
                          <a:gd name="T6" fmla="*/ 18 w 50"/>
                          <a:gd name="T7" fmla="*/ 85 h 97"/>
                          <a:gd name="T8" fmla="*/ 25 w 50"/>
                          <a:gd name="T9" fmla="*/ 88 h 97"/>
                          <a:gd name="T10" fmla="*/ 35 w 50"/>
                          <a:gd name="T11" fmla="*/ 80 h 97"/>
                          <a:gd name="T12" fmla="*/ 38 w 50"/>
                          <a:gd name="T13" fmla="*/ 60 h 97"/>
                          <a:gd name="T14" fmla="*/ 35 w 50"/>
                          <a:gd name="T15" fmla="*/ 39 h 97"/>
                          <a:gd name="T16" fmla="*/ 25 w 50"/>
                          <a:gd name="T17" fmla="*/ 32 h 97"/>
                          <a:gd name="T18" fmla="*/ 18 w 50"/>
                          <a:gd name="T19" fmla="*/ 34 h 97"/>
                          <a:gd name="T20" fmla="*/ 13 w 50"/>
                          <a:gd name="T21" fmla="*/ 40 h 97"/>
                          <a:gd name="T22" fmla="*/ 11 w 50"/>
                          <a:gd name="T23" fmla="*/ 49 h 97"/>
                          <a:gd name="T24" fmla="*/ 11 w 50"/>
                          <a:gd name="T25" fmla="*/ 60 h 97"/>
                          <a:gd name="T26" fmla="*/ 11 w 50"/>
                          <a:gd name="T27" fmla="*/ 71 h 97"/>
                          <a:gd name="T28" fmla="*/ 0 w 50"/>
                          <a:gd name="T29" fmla="*/ 0 h 97"/>
                          <a:gd name="T30" fmla="*/ 0 w 50"/>
                          <a:gd name="T31" fmla="*/ 0 h 97"/>
                          <a:gd name="T32" fmla="*/ 11 w 50"/>
                          <a:gd name="T33" fmla="*/ 0 h 97"/>
                          <a:gd name="T34" fmla="*/ 11 w 50"/>
                          <a:gd name="T35" fmla="*/ 32 h 97"/>
                          <a:gd name="T36" fmla="*/ 12 w 50"/>
                          <a:gd name="T37" fmla="*/ 32 h 97"/>
                          <a:gd name="T38" fmla="*/ 18 w 50"/>
                          <a:gd name="T39" fmla="*/ 25 h 97"/>
                          <a:gd name="T40" fmla="*/ 28 w 50"/>
                          <a:gd name="T41" fmla="*/ 22 h 97"/>
                          <a:gd name="T42" fmla="*/ 39 w 50"/>
                          <a:gd name="T43" fmla="*/ 26 h 97"/>
                          <a:gd name="T44" fmla="*/ 46 w 50"/>
                          <a:gd name="T45" fmla="*/ 35 h 97"/>
                          <a:gd name="T46" fmla="*/ 49 w 50"/>
                          <a:gd name="T47" fmla="*/ 47 h 97"/>
                          <a:gd name="T48" fmla="*/ 50 w 50"/>
                          <a:gd name="T49" fmla="*/ 60 h 97"/>
                          <a:gd name="T50" fmla="*/ 49 w 50"/>
                          <a:gd name="T51" fmla="*/ 74 h 97"/>
                          <a:gd name="T52" fmla="*/ 44 w 50"/>
                          <a:gd name="T53" fmla="*/ 86 h 97"/>
                          <a:gd name="T54" fmla="*/ 37 w 50"/>
                          <a:gd name="T55" fmla="*/ 94 h 97"/>
                          <a:gd name="T56" fmla="*/ 27 w 50"/>
                          <a:gd name="T57" fmla="*/ 97 h 97"/>
                          <a:gd name="T58" fmla="*/ 17 w 50"/>
                          <a:gd name="T59" fmla="*/ 94 h 97"/>
                          <a:gd name="T60" fmla="*/ 11 w 50"/>
                          <a:gd name="T61" fmla="*/ 87 h 97"/>
                          <a:gd name="T62" fmla="*/ 11 w 50"/>
                          <a:gd name="T63" fmla="*/ 87 h 97"/>
                          <a:gd name="T64" fmla="*/ 11 w 50"/>
                          <a:gd name="T65" fmla="*/ 95 h 97"/>
                          <a:gd name="T66" fmla="*/ 0 w 50"/>
                          <a:gd name="T67" fmla="*/ 95 h 97"/>
                          <a:gd name="T68" fmla="*/ 0 w 50"/>
                          <a:gd name="T6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97">
                            <a:moveTo>
                              <a:pt x="11" y="71"/>
                            </a:moveTo>
                            <a:lnTo>
                              <a:pt x="11" y="71"/>
                            </a:lnTo>
                            <a:cubicBezTo>
                              <a:pt x="12" y="74"/>
                              <a:pt x="12" y="77"/>
                              <a:pt x="13" y="79"/>
                            </a:cubicBezTo>
                            <a:cubicBezTo>
                              <a:pt x="14" y="82"/>
                              <a:pt x="16" y="84"/>
                              <a:pt x="18" y="85"/>
                            </a:cubicBezTo>
                            <a:cubicBezTo>
                              <a:pt x="20" y="87"/>
                              <a:pt x="22" y="88"/>
                              <a:pt x="25" y="88"/>
                            </a:cubicBezTo>
                            <a:cubicBezTo>
                              <a:pt x="30" y="88"/>
                              <a:pt x="33" y="85"/>
                              <a:pt x="35" y="80"/>
                            </a:cubicBezTo>
                            <a:cubicBezTo>
                              <a:pt x="37" y="76"/>
                              <a:pt x="38" y="69"/>
                              <a:pt x="38" y="60"/>
                            </a:cubicBezTo>
                            <a:cubicBezTo>
                              <a:pt x="38" y="50"/>
                              <a:pt x="37" y="43"/>
                              <a:pt x="35" y="39"/>
                            </a:cubicBezTo>
                            <a:cubicBezTo>
                              <a:pt x="33" y="34"/>
                              <a:pt x="30" y="32"/>
                              <a:pt x="25" y="32"/>
                            </a:cubicBezTo>
                            <a:cubicBezTo>
                              <a:pt x="22" y="32"/>
                              <a:pt x="20" y="32"/>
                              <a:pt x="18" y="34"/>
                            </a:cubicBezTo>
                            <a:cubicBezTo>
                              <a:pt x="16" y="36"/>
                              <a:pt x="14" y="38"/>
                              <a:pt x="13" y="40"/>
                            </a:cubicBezTo>
                            <a:cubicBezTo>
                              <a:pt x="12" y="43"/>
                              <a:pt x="12" y="46"/>
                              <a:pt x="11" y="49"/>
                            </a:cubicBezTo>
                            <a:cubicBezTo>
                              <a:pt x="11" y="52"/>
                              <a:pt x="11" y="56"/>
                              <a:pt x="11" y="60"/>
                            </a:cubicBezTo>
                            <a:cubicBezTo>
                              <a:pt x="11" y="64"/>
                              <a:pt x="11" y="67"/>
                              <a:pt x="11" y="71"/>
                            </a:cubicBezTo>
                            <a:close/>
                            <a:moveTo>
                              <a:pt x="0" y="0"/>
                            </a:moveTo>
                            <a:lnTo>
                              <a:pt x="0" y="0"/>
                            </a:lnTo>
                            <a:lnTo>
                              <a:pt x="11" y="0"/>
                            </a:lnTo>
                            <a:lnTo>
                              <a:pt x="11" y="32"/>
                            </a:lnTo>
                            <a:lnTo>
                              <a:pt x="12" y="32"/>
                            </a:lnTo>
                            <a:cubicBezTo>
                              <a:pt x="13" y="29"/>
                              <a:pt x="15" y="27"/>
                              <a:pt x="18" y="25"/>
                            </a:cubicBezTo>
                            <a:cubicBezTo>
                              <a:pt x="21" y="23"/>
                              <a:pt x="24" y="22"/>
                              <a:pt x="28" y="22"/>
                            </a:cubicBezTo>
                            <a:cubicBezTo>
                              <a:pt x="33" y="22"/>
                              <a:pt x="36" y="23"/>
                              <a:pt x="39" y="26"/>
                            </a:cubicBezTo>
                            <a:cubicBezTo>
                              <a:pt x="42" y="28"/>
                              <a:pt x="44" y="31"/>
                              <a:pt x="46" y="35"/>
                            </a:cubicBezTo>
                            <a:cubicBezTo>
                              <a:pt x="47" y="39"/>
                              <a:pt x="49" y="43"/>
                              <a:pt x="49" y="47"/>
                            </a:cubicBezTo>
                            <a:cubicBezTo>
                              <a:pt x="50" y="51"/>
                              <a:pt x="50" y="55"/>
                              <a:pt x="50" y="60"/>
                            </a:cubicBezTo>
                            <a:cubicBezTo>
                              <a:pt x="50" y="65"/>
                              <a:pt x="49" y="70"/>
                              <a:pt x="49" y="74"/>
                            </a:cubicBezTo>
                            <a:cubicBezTo>
                              <a:pt x="48" y="79"/>
                              <a:pt x="46" y="83"/>
                              <a:pt x="44" y="86"/>
                            </a:cubicBezTo>
                            <a:cubicBezTo>
                              <a:pt x="42" y="90"/>
                              <a:pt x="40" y="92"/>
                              <a:pt x="37" y="94"/>
                            </a:cubicBezTo>
                            <a:cubicBezTo>
                              <a:pt x="34" y="96"/>
                              <a:pt x="31" y="97"/>
                              <a:pt x="27" y="97"/>
                            </a:cubicBezTo>
                            <a:cubicBezTo>
                              <a:pt x="23" y="97"/>
                              <a:pt x="19" y="96"/>
                              <a:pt x="17" y="94"/>
                            </a:cubicBezTo>
                            <a:cubicBezTo>
                              <a:pt x="14" y="92"/>
                              <a:pt x="12" y="89"/>
                              <a:pt x="11" y="87"/>
                            </a:cubicBezTo>
                            <a:lnTo>
                              <a:pt x="11" y="87"/>
                            </a:lnTo>
                            <a:lnTo>
                              <a:pt x="1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2" name="Freeform 120"/>
                      <p:cNvSpPr>
                        <a:spLocks noEditPoints="1"/>
                      </p:cNvSpPr>
                      <p:nvPr/>
                    </p:nvSpPr>
                    <p:spPr bwMode="auto">
                      <a:xfrm>
                        <a:off x="2947988" y="4017964"/>
                        <a:ext cx="49213" cy="69850"/>
                      </a:xfrm>
                      <a:custGeom>
                        <a:avLst/>
                        <a:gdLst>
                          <a:gd name="T0" fmla="*/ 37 w 54"/>
                          <a:gd name="T1" fmla="*/ 34 h 75"/>
                          <a:gd name="T2" fmla="*/ 37 w 54"/>
                          <a:gd name="T3" fmla="*/ 34 h 75"/>
                          <a:gd name="T4" fmla="*/ 32 w 54"/>
                          <a:gd name="T5" fmla="*/ 37 h 75"/>
                          <a:gd name="T6" fmla="*/ 25 w 54"/>
                          <a:gd name="T7" fmla="*/ 40 h 75"/>
                          <a:gd name="T8" fmla="*/ 18 w 54"/>
                          <a:gd name="T9" fmla="*/ 43 h 75"/>
                          <a:gd name="T10" fmla="*/ 13 w 54"/>
                          <a:gd name="T11" fmla="*/ 47 h 75"/>
                          <a:gd name="T12" fmla="*/ 12 w 54"/>
                          <a:gd name="T13" fmla="*/ 54 h 75"/>
                          <a:gd name="T14" fmla="*/ 15 w 54"/>
                          <a:gd name="T15" fmla="*/ 63 h 75"/>
                          <a:gd name="T16" fmla="*/ 22 w 54"/>
                          <a:gd name="T17" fmla="*/ 66 h 75"/>
                          <a:gd name="T18" fmla="*/ 32 w 54"/>
                          <a:gd name="T19" fmla="*/ 62 h 75"/>
                          <a:gd name="T20" fmla="*/ 37 w 54"/>
                          <a:gd name="T21" fmla="*/ 53 h 75"/>
                          <a:gd name="T22" fmla="*/ 37 w 54"/>
                          <a:gd name="T23" fmla="*/ 34 h 75"/>
                          <a:gd name="T24" fmla="*/ 2 w 54"/>
                          <a:gd name="T25" fmla="*/ 24 h 75"/>
                          <a:gd name="T26" fmla="*/ 2 w 54"/>
                          <a:gd name="T27" fmla="*/ 24 h 75"/>
                          <a:gd name="T28" fmla="*/ 8 w 54"/>
                          <a:gd name="T29" fmla="*/ 6 h 75"/>
                          <a:gd name="T30" fmla="*/ 26 w 54"/>
                          <a:gd name="T31" fmla="*/ 0 h 75"/>
                          <a:gd name="T32" fmla="*/ 38 w 54"/>
                          <a:gd name="T33" fmla="*/ 2 h 75"/>
                          <a:gd name="T34" fmla="*/ 45 w 54"/>
                          <a:gd name="T35" fmla="*/ 7 h 75"/>
                          <a:gd name="T36" fmla="*/ 47 w 54"/>
                          <a:gd name="T37" fmla="*/ 13 h 75"/>
                          <a:gd name="T38" fmla="*/ 48 w 54"/>
                          <a:gd name="T39" fmla="*/ 21 h 75"/>
                          <a:gd name="T40" fmla="*/ 48 w 54"/>
                          <a:gd name="T41" fmla="*/ 60 h 75"/>
                          <a:gd name="T42" fmla="*/ 48 w 54"/>
                          <a:gd name="T43" fmla="*/ 65 h 75"/>
                          <a:gd name="T44" fmla="*/ 51 w 54"/>
                          <a:gd name="T45" fmla="*/ 66 h 75"/>
                          <a:gd name="T46" fmla="*/ 54 w 54"/>
                          <a:gd name="T47" fmla="*/ 66 h 75"/>
                          <a:gd name="T48" fmla="*/ 54 w 54"/>
                          <a:gd name="T49" fmla="*/ 74 h 75"/>
                          <a:gd name="T50" fmla="*/ 54 w 54"/>
                          <a:gd name="T51" fmla="*/ 74 h 75"/>
                          <a:gd name="T52" fmla="*/ 51 w 54"/>
                          <a:gd name="T53" fmla="*/ 74 h 75"/>
                          <a:gd name="T54" fmla="*/ 47 w 54"/>
                          <a:gd name="T55" fmla="*/ 74 h 75"/>
                          <a:gd name="T56" fmla="*/ 44 w 54"/>
                          <a:gd name="T57" fmla="*/ 74 h 75"/>
                          <a:gd name="T58" fmla="*/ 41 w 54"/>
                          <a:gd name="T59" fmla="*/ 73 h 75"/>
                          <a:gd name="T60" fmla="*/ 38 w 54"/>
                          <a:gd name="T61" fmla="*/ 70 h 75"/>
                          <a:gd name="T62" fmla="*/ 37 w 54"/>
                          <a:gd name="T63" fmla="*/ 65 h 75"/>
                          <a:gd name="T64" fmla="*/ 37 w 54"/>
                          <a:gd name="T65" fmla="*/ 65 h 75"/>
                          <a:gd name="T66" fmla="*/ 30 w 54"/>
                          <a:gd name="T67" fmla="*/ 72 h 75"/>
                          <a:gd name="T68" fmla="*/ 20 w 54"/>
                          <a:gd name="T69" fmla="*/ 75 h 75"/>
                          <a:gd name="T70" fmla="*/ 5 w 54"/>
                          <a:gd name="T71" fmla="*/ 70 h 75"/>
                          <a:gd name="T72" fmla="*/ 0 w 54"/>
                          <a:gd name="T73" fmla="*/ 54 h 75"/>
                          <a:gd name="T74" fmla="*/ 4 w 54"/>
                          <a:gd name="T75" fmla="*/ 42 h 75"/>
                          <a:gd name="T76" fmla="*/ 14 w 54"/>
                          <a:gd name="T77" fmla="*/ 35 h 75"/>
                          <a:gd name="T78" fmla="*/ 29 w 54"/>
                          <a:gd name="T79" fmla="*/ 30 h 75"/>
                          <a:gd name="T80" fmla="*/ 36 w 54"/>
                          <a:gd name="T81" fmla="*/ 26 h 75"/>
                          <a:gd name="T82" fmla="*/ 37 w 54"/>
                          <a:gd name="T83" fmla="*/ 19 h 75"/>
                          <a:gd name="T84" fmla="*/ 26 w 54"/>
                          <a:gd name="T85" fmla="*/ 9 h 75"/>
                          <a:gd name="T86" fmla="*/ 19 w 54"/>
                          <a:gd name="T87" fmla="*/ 11 h 75"/>
                          <a:gd name="T88" fmla="*/ 15 w 54"/>
                          <a:gd name="T89" fmla="*/ 15 h 75"/>
                          <a:gd name="T90" fmla="*/ 14 w 54"/>
                          <a:gd name="T91" fmla="*/ 19 h 75"/>
                          <a:gd name="T92" fmla="*/ 13 w 54"/>
                          <a:gd name="T93" fmla="*/ 23 h 75"/>
                          <a:gd name="T94" fmla="*/ 13 w 54"/>
                          <a:gd name="T95" fmla="*/ 24 h 75"/>
                          <a:gd name="T96" fmla="*/ 2 w 54"/>
                          <a:gd name="T97" fmla="*/ 2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5">
                            <a:moveTo>
                              <a:pt x="37" y="34"/>
                            </a:moveTo>
                            <a:lnTo>
                              <a:pt x="37" y="34"/>
                            </a:lnTo>
                            <a:cubicBezTo>
                              <a:pt x="36" y="36"/>
                              <a:pt x="34" y="37"/>
                              <a:pt x="32" y="37"/>
                            </a:cubicBezTo>
                            <a:cubicBezTo>
                              <a:pt x="31" y="38"/>
                              <a:pt x="28" y="39"/>
                              <a:pt x="25" y="40"/>
                            </a:cubicBezTo>
                            <a:cubicBezTo>
                              <a:pt x="22" y="41"/>
                              <a:pt x="19" y="42"/>
                              <a:pt x="18" y="43"/>
                            </a:cubicBezTo>
                            <a:cubicBezTo>
                              <a:pt x="16" y="44"/>
                              <a:pt x="14" y="45"/>
                              <a:pt x="13" y="47"/>
                            </a:cubicBezTo>
                            <a:cubicBezTo>
                              <a:pt x="13" y="49"/>
                              <a:pt x="12" y="51"/>
                              <a:pt x="12" y="54"/>
                            </a:cubicBezTo>
                            <a:cubicBezTo>
                              <a:pt x="12" y="58"/>
                              <a:pt x="13" y="61"/>
                              <a:pt x="15" y="63"/>
                            </a:cubicBezTo>
                            <a:cubicBezTo>
                              <a:pt x="16" y="65"/>
                              <a:pt x="19" y="66"/>
                              <a:pt x="22" y="66"/>
                            </a:cubicBezTo>
                            <a:cubicBezTo>
                              <a:pt x="26" y="66"/>
                              <a:pt x="29" y="65"/>
                              <a:pt x="32" y="62"/>
                            </a:cubicBezTo>
                            <a:cubicBezTo>
                              <a:pt x="35" y="60"/>
                              <a:pt x="37" y="57"/>
                              <a:pt x="37" y="53"/>
                            </a:cubicBezTo>
                            <a:lnTo>
                              <a:pt x="37" y="34"/>
                            </a:lnTo>
                            <a:close/>
                            <a:moveTo>
                              <a:pt x="2" y="24"/>
                            </a:moveTo>
                            <a:lnTo>
                              <a:pt x="2" y="24"/>
                            </a:lnTo>
                            <a:cubicBezTo>
                              <a:pt x="2" y="15"/>
                              <a:pt x="4" y="9"/>
                              <a:pt x="8" y="6"/>
                            </a:cubicBezTo>
                            <a:cubicBezTo>
                              <a:pt x="12" y="2"/>
                              <a:pt x="18" y="0"/>
                              <a:pt x="26" y="0"/>
                            </a:cubicBezTo>
                            <a:cubicBezTo>
                              <a:pt x="31" y="0"/>
                              <a:pt x="35" y="1"/>
                              <a:pt x="38" y="2"/>
                            </a:cubicBezTo>
                            <a:cubicBezTo>
                              <a:pt x="41" y="3"/>
                              <a:pt x="44" y="5"/>
                              <a:pt x="45" y="7"/>
                            </a:cubicBezTo>
                            <a:cubicBezTo>
                              <a:pt x="46" y="9"/>
                              <a:pt x="47" y="11"/>
                              <a:pt x="47" y="13"/>
                            </a:cubicBezTo>
                            <a:cubicBezTo>
                              <a:pt x="48" y="15"/>
                              <a:pt x="48" y="18"/>
                              <a:pt x="48" y="21"/>
                            </a:cubicBezTo>
                            <a:lnTo>
                              <a:pt x="48" y="60"/>
                            </a:lnTo>
                            <a:cubicBezTo>
                              <a:pt x="48" y="62"/>
                              <a:pt x="48" y="64"/>
                              <a:pt x="48" y="65"/>
                            </a:cubicBezTo>
                            <a:cubicBezTo>
                              <a:pt x="49" y="66"/>
                              <a:pt x="50" y="66"/>
                              <a:pt x="51" y="66"/>
                            </a:cubicBezTo>
                            <a:cubicBezTo>
                              <a:pt x="52" y="66"/>
                              <a:pt x="53" y="66"/>
                              <a:pt x="54" y="66"/>
                            </a:cubicBezTo>
                            <a:lnTo>
                              <a:pt x="54" y="74"/>
                            </a:lnTo>
                            <a:lnTo>
                              <a:pt x="54" y="74"/>
                            </a:lnTo>
                            <a:cubicBezTo>
                              <a:pt x="53" y="74"/>
                              <a:pt x="52" y="74"/>
                              <a:pt x="51" y="74"/>
                            </a:cubicBezTo>
                            <a:cubicBezTo>
                              <a:pt x="50" y="74"/>
                              <a:pt x="49" y="74"/>
                              <a:pt x="47" y="74"/>
                            </a:cubicBezTo>
                            <a:cubicBezTo>
                              <a:pt x="46" y="74"/>
                              <a:pt x="45" y="74"/>
                              <a:pt x="44" y="74"/>
                            </a:cubicBezTo>
                            <a:cubicBezTo>
                              <a:pt x="43" y="74"/>
                              <a:pt x="42" y="74"/>
                              <a:pt x="41" y="73"/>
                            </a:cubicBezTo>
                            <a:cubicBezTo>
                              <a:pt x="40" y="72"/>
                              <a:pt x="39" y="71"/>
                              <a:pt x="38" y="70"/>
                            </a:cubicBezTo>
                            <a:cubicBezTo>
                              <a:pt x="38" y="69"/>
                              <a:pt x="37" y="67"/>
                              <a:pt x="37" y="65"/>
                            </a:cubicBezTo>
                            <a:lnTo>
                              <a:pt x="37" y="65"/>
                            </a:lnTo>
                            <a:cubicBezTo>
                              <a:pt x="35" y="68"/>
                              <a:pt x="33" y="71"/>
                              <a:pt x="30" y="72"/>
                            </a:cubicBezTo>
                            <a:cubicBezTo>
                              <a:pt x="26" y="74"/>
                              <a:pt x="23" y="75"/>
                              <a:pt x="20" y="75"/>
                            </a:cubicBezTo>
                            <a:cubicBezTo>
                              <a:pt x="13" y="75"/>
                              <a:pt x="8" y="73"/>
                              <a:pt x="5" y="70"/>
                            </a:cubicBezTo>
                            <a:cubicBezTo>
                              <a:pt x="2" y="66"/>
                              <a:pt x="0" y="61"/>
                              <a:pt x="0" y="54"/>
                            </a:cubicBezTo>
                            <a:cubicBezTo>
                              <a:pt x="0" y="49"/>
                              <a:pt x="1" y="45"/>
                              <a:pt x="4" y="42"/>
                            </a:cubicBezTo>
                            <a:cubicBezTo>
                              <a:pt x="6" y="38"/>
                              <a:pt x="9" y="36"/>
                              <a:pt x="14" y="35"/>
                            </a:cubicBezTo>
                            <a:lnTo>
                              <a:pt x="29" y="30"/>
                            </a:lnTo>
                            <a:cubicBezTo>
                              <a:pt x="33" y="29"/>
                              <a:pt x="35" y="28"/>
                              <a:pt x="36" y="26"/>
                            </a:cubicBezTo>
                            <a:cubicBezTo>
                              <a:pt x="37" y="25"/>
                              <a:pt x="37" y="23"/>
                              <a:pt x="37" y="19"/>
                            </a:cubicBezTo>
                            <a:cubicBezTo>
                              <a:pt x="37" y="12"/>
                              <a:pt x="33" y="9"/>
                              <a:pt x="26" y="9"/>
                            </a:cubicBezTo>
                            <a:cubicBezTo>
                              <a:pt x="23" y="9"/>
                              <a:pt x="20" y="9"/>
                              <a:pt x="19" y="11"/>
                            </a:cubicBezTo>
                            <a:cubicBezTo>
                              <a:pt x="17" y="12"/>
                              <a:pt x="16" y="13"/>
                              <a:pt x="15" y="15"/>
                            </a:cubicBezTo>
                            <a:cubicBezTo>
                              <a:pt x="14" y="16"/>
                              <a:pt x="14" y="18"/>
                              <a:pt x="14" y="19"/>
                            </a:cubicBezTo>
                            <a:cubicBezTo>
                              <a:pt x="13" y="20"/>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3" name="Freeform 121"/>
                      <p:cNvSpPr>
                        <a:spLocks/>
                      </p:cNvSpPr>
                      <p:nvPr/>
                    </p:nvSpPr>
                    <p:spPr bwMode="auto">
                      <a:xfrm>
                        <a:off x="3033713" y="3995739"/>
                        <a:ext cx="53975" cy="92075"/>
                      </a:xfrm>
                      <a:custGeom>
                        <a:avLst/>
                        <a:gdLst>
                          <a:gd name="T0" fmla="*/ 60 w 60"/>
                          <a:gd name="T1" fmla="*/ 65 h 99"/>
                          <a:gd name="T2" fmla="*/ 60 w 60"/>
                          <a:gd name="T3" fmla="*/ 65 h 99"/>
                          <a:gd name="T4" fmla="*/ 58 w 60"/>
                          <a:gd name="T5" fmla="*/ 78 h 99"/>
                          <a:gd name="T6" fmla="*/ 52 w 60"/>
                          <a:gd name="T7" fmla="*/ 89 h 99"/>
                          <a:gd name="T8" fmla="*/ 44 w 60"/>
                          <a:gd name="T9" fmla="*/ 97 h 99"/>
                          <a:gd name="T10" fmla="*/ 31 w 60"/>
                          <a:gd name="T11" fmla="*/ 99 h 99"/>
                          <a:gd name="T12" fmla="*/ 15 w 60"/>
                          <a:gd name="T13" fmla="*/ 95 h 99"/>
                          <a:gd name="T14" fmla="*/ 5 w 60"/>
                          <a:gd name="T15" fmla="*/ 84 h 99"/>
                          <a:gd name="T16" fmla="*/ 1 w 60"/>
                          <a:gd name="T17" fmla="*/ 69 h 99"/>
                          <a:gd name="T18" fmla="*/ 0 w 60"/>
                          <a:gd name="T19" fmla="*/ 50 h 99"/>
                          <a:gd name="T20" fmla="*/ 1 w 60"/>
                          <a:gd name="T21" fmla="*/ 31 h 99"/>
                          <a:gd name="T22" fmla="*/ 6 w 60"/>
                          <a:gd name="T23" fmla="*/ 16 h 99"/>
                          <a:gd name="T24" fmla="*/ 15 w 60"/>
                          <a:gd name="T25" fmla="*/ 4 h 99"/>
                          <a:gd name="T26" fmla="*/ 31 w 60"/>
                          <a:gd name="T27" fmla="*/ 0 h 99"/>
                          <a:gd name="T28" fmla="*/ 52 w 60"/>
                          <a:gd name="T29" fmla="*/ 8 h 99"/>
                          <a:gd name="T30" fmla="*/ 59 w 60"/>
                          <a:gd name="T31" fmla="*/ 30 h 99"/>
                          <a:gd name="T32" fmla="*/ 47 w 60"/>
                          <a:gd name="T33" fmla="*/ 30 h 99"/>
                          <a:gd name="T34" fmla="*/ 43 w 60"/>
                          <a:gd name="T35" fmla="*/ 15 h 99"/>
                          <a:gd name="T36" fmla="*/ 31 w 60"/>
                          <a:gd name="T37" fmla="*/ 10 h 99"/>
                          <a:gd name="T38" fmla="*/ 21 w 60"/>
                          <a:gd name="T39" fmla="*/ 13 h 99"/>
                          <a:gd name="T40" fmla="*/ 16 w 60"/>
                          <a:gd name="T41" fmla="*/ 21 h 99"/>
                          <a:gd name="T42" fmla="*/ 13 w 60"/>
                          <a:gd name="T43" fmla="*/ 34 h 99"/>
                          <a:gd name="T44" fmla="*/ 12 w 60"/>
                          <a:gd name="T45" fmla="*/ 50 h 99"/>
                          <a:gd name="T46" fmla="*/ 13 w 60"/>
                          <a:gd name="T47" fmla="*/ 66 h 99"/>
                          <a:gd name="T48" fmla="*/ 16 w 60"/>
                          <a:gd name="T49" fmla="*/ 78 h 99"/>
                          <a:gd name="T50" fmla="*/ 21 w 60"/>
                          <a:gd name="T51" fmla="*/ 87 h 99"/>
                          <a:gd name="T52" fmla="*/ 31 w 60"/>
                          <a:gd name="T53" fmla="*/ 90 h 99"/>
                          <a:gd name="T54" fmla="*/ 39 w 60"/>
                          <a:gd name="T55" fmla="*/ 88 h 99"/>
                          <a:gd name="T56" fmla="*/ 44 w 60"/>
                          <a:gd name="T57" fmla="*/ 82 h 99"/>
                          <a:gd name="T58" fmla="*/ 47 w 60"/>
                          <a:gd name="T59" fmla="*/ 74 h 99"/>
                          <a:gd name="T60" fmla="*/ 47 w 60"/>
                          <a:gd name="T61" fmla="*/ 65 h 99"/>
                          <a:gd name="T62" fmla="*/ 60 w 60"/>
                          <a:gd name="T63" fmla="*/ 6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99">
                            <a:moveTo>
                              <a:pt x="60" y="65"/>
                            </a:moveTo>
                            <a:lnTo>
                              <a:pt x="60" y="65"/>
                            </a:lnTo>
                            <a:cubicBezTo>
                              <a:pt x="59" y="70"/>
                              <a:pt x="59" y="74"/>
                              <a:pt x="58" y="78"/>
                            </a:cubicBezTo>
                            <a:cubicBezTo>
                              <a:pt x="56" y="82"/>
                              <a:pt x="55" y="86"/>
                              <a:pt x="52" y="89"/>
                            </a:cubicBezTo>
                            <a:cubicBezTo>
                              <a:pt x="50" y="92"/>
                              <a:pt x="47" y="95"/>
                              <a:pt x="44" y="97"/>
                            </a:cubicBezTo>
                            <a:cubicBezTo>
                              <a:pt x="40" y="98"/>
                              <a:pt x="36" y="99"/>
                              <a:pt x="31" y="99"/>
                            </a:cubicBezTo>
                            <a:cubicBezTo>
                              <a:pt x="24" y="99"/>
                              <a:pt x="19" y="98"/>
                              <a:pt x="15" y="95"/>
                            </a:cubicBezTo>
                            <a:cubicBezTo>
                              <a:pt x="11" y="92"/>
                              <a:pt x="8" y="89"/>
                              <a:pt x="5" y="84"/>
                            </a:cubicBezTo>
                            <a:cubicBezTo>
                              <a:pt x="3" y="79"/>
                              <a:pt x="2" y="74"/>
                              <a:pt x="1" y="69"/>
                            </a:cubicBezTo>
                            <a:cubicBezTo>
                              <a:pt x="0" y="63"/>
                              <a:pt x="0" y="57"/>
                              <a:pt x="0" y="50"/>
                            </a:cubicBezTo>
                            <a:cubicBezTo>
                              <a:pt x="0" y="43"/>
                              <a:pt x="0" y="37"/>
                              <a:pt x="1" y="31"/>
                            </a:cubicBezTo>
                            <a:cubicBezTo>
                              <a:pt x="2" y="25"/>
                              <a:pt x="4" y="20"/>
                              <a:pt x="6" y="16"/>
                            </a:cubicBezTo>
                            <a:cubicBezTo>
                              <a:pt x="8" y="11"/>
                              <a:pt x="11" y="7"/>
                              <a:pt x="15" y="4"/>
                            </a:cubicBezTo>
                            <a:cubicBezTo>
                              <a:pt x="19" y="2"/>
                              <a:pt x="25" y="0"/>
                              <a:pt x="31" y="0"/>
                            </a:cubicBezTo>
                            <a:cubicBezTo>
                              <a:pt x="40" y="0"/>
                              <a:pt x="47" y="3"/>
                              <a:pt x="52" y="8"/>
                            </a:cubicBezTo>
                            <a:cubicBezTo>
                              <a:pt x="56" y="13"/>
                              <a:pt x="59" y="20"/>
                              <a:pt x="59" y="30"/>
                            </a:cubicBezTo>
                            <a:lnTo>
                              <a:pt x="47" y="30"/>
                            </a:lnTo>
                            <a:cubicBezTo>
                              <a:pt x="46" y="24"/>
                              <a:pt x="45" y="19"/>
                              <a:pt x="43" y="15"/>
                            </a:cubicBezTo>
                            <a:cubicBezTo>
                              <a:pt x="40" y="12"/>
                              <a:pt x="36" y="10"/>
                              <a:pt x="31" y="10"/>
                            </a:cubicBezTo>
                            <a:cubicBezTo>
                              <a:pt x="27" y="10"/>
                              <a:pt x="24" y="11"/>
                              <a:pt x="21" y="13"/>
                            </a:cubicBezTo>
                            <a:cubicBezTo>
                              <a:pt x="19" y="15"/>
                              <a:pt x="17" y="18"/>
                              <a:pt x="16" y="21"/>
                            </a:cubicBezTo>
                            <a:cubicBezTo>
                              <a:pt x="14" y="25"/>
                              <a:pt x="13" y="29"/>
                              <a:pt x="13" y="34"/>
                            </a:cubicBezTo>
                            <a:cubicBezTo>
                              <a:pt x="13" y="38"/>
                              <a:pt x="12" y="44"/>
                              <a:pt x="12" y="50"/>
                            </a:cubicBezTo>
                            <a:cubicBezTo>
                              <a:pt x="12" y="56"/>
                              <a:pt x="13" y="61"/>
                              <a:pt x="13" y="66"/>
                            </a:cubicBezTo>
                            <a:cubicBezTo>
                              <a:pt x="13" y="71"/>
                              <a:pt x="14" y="75"/>
                              <a:pt x="16" y="78"/>
                            </a:cubicBezTo>
                            <a:cubicBezTo>
                              <a:pt x="17" y="82"/>
                              <a:pt x="19" y="85"/>
                              <a:pt x="21" y="87"/>
                            </a:cubicBezTo>
                            <a:cubicBezTo>
                              <a:pt x="24" y="89"/>
                              <a:pt x="27" y="90"/>
                              <a:pt x="31" y="90"/>
                            </a:cubicBezTo>
                            <a:cubicBezTo>
                              <a:pt x="34" y="90"/>
                              <a:pt x="37" y="89"/>
                              <a:pt x="39" y="88"/>
                            </a:cubicBezTo>
                            <a:cubicBezTo>
                              <a:pt x="41" y="86"/>
                              <a:pt x="43" y="84"/>
                              <a:pt x="44" y="82"/>
                            </a:cubicBezTo>
                            <a:cubicBezTo>
                              <a:pt x="45" y="80"/>
                              <a:pt x="46" y="77"/>
                              <a:pt x="47" y="74"/>
                            </a:cubicBezTo>
                            <a:cubicBezTo>
                              <a:pt x="47" y="71"/>
                              <a:pt x="47" y="68"/>
                              <a:pt x="47" y="65"/>
                            </a:cubicBezTo>
                            <a:lnTo>
                              <a:pt x="6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4" name="Freeform 122"/>
                      <p:cNvSpPr>
                        <a:spLocks/>
                      </p:cNvSpPr>
                      <p:nvPr/>
                    </p:nvSpPr>
                    <p:spPr bwMode="auto">
                      <a:xfrm>
                        <a:off x="3097213" y="3998914"/>
                        <a:ext cx="42863" cy="85725"/>
                      </a:xfrm>
                      <a:custGeom>
                        <a:avLst/>
                        <a:gdLst>
                          <a:gd name="T0" fmla="*/ 0 w 47"/>
                          <a:gd name="T1" fmla="*/ 0 h 95"/>
                          <a:gd name="T2" fmla="*/ 0 w 47"/>
                          <a:gd name="T3" fmla="*/ 0 h 95"/>
                          <a:gd name="T4" fmla="*/ 11 w 47"/>
                          <a:gd name="T5" fmla="*/ 0 h 95"/>
                          <a:gd name="T6" fmla="*/ 11 w 47"/>
                          <a:gd name="T7" fmla="*/ 32 h 95"/>
                          <a:gd name="T8" fmla="*/ 12 w 47"/>
                          <a:gd name="T9" fmla="*/ 32 h 95"/>
                          <a:gd name="T10" fmla="*/ 19 w 47"/>
                          <a:gd name="T11" fmla="*/ 25 h 95"/>
                          <a:gd name="T12" fmla="*/ 29 w 47"/>
                          <a:gd name="T13" fmla="*/ 22 h 95"/>
                          <a:gd name="T14" fmla="*/ 39 w 47"/>
                          <a:gd name="T15" fmla="*/ 24 h 95"/>
                          <a:gd name="T16" fmla="*/ 45 w 47"/>
                          <a:gd name="T17" fmla="*/ 30 h 95"/>
                          <a:gd name="T18" fmla="*/ 47 w 47"/>
                          <a:gd name="T19" fmla="*/ 37 h 95"/>
                          <a:gd name="T20" fmla="*/ 47 w 47"/>
                          <a:gd name="T21" fmla="*/ 45 h 95"/>
                          <a:gd name="T22" fmla="*/ 47 w 47"/>
                          <a:gd name="T23" fmla="*/ 95 h 95"/>
                          <a:gd name="T24" fmla="*/ 36 w 47"/>
                          <a:gd name="T25" fmla="*/ 95 h 95"/>
                          <a:gd name="T26" fmla="*/ 36 w 47"/>
                          <a:gd name="T27" fmla="*/ 46 h 95"/>
                          <a:gd name="T28" fmla="*/ 36 w 47"/>
                          <a:gd name="T29" fmla="*/ 41 h 95"/>
                          <a:gd name="T30" fmla="*/ 35 w 47"/>
                          <a:gd name="T31" fmla="*/ 37 h 95"/>
                          <a:gd name="T32" fmla="*/ 31 w 47"/>
                          <a:gd name="T33" fmla="*/ 33 h 95"/>
                          <a:gd name="T34" fmla="*/ 26 w 47"/>
                          <a:gd name="T35" fmla="*/ 32 h 95"/>
                          <a:gd name="T36" fmla="*/ 16 w 47"/>
                          <a:gd name="T37" fmla="*/ 35 h 95"/>
                          <a:gd name="T38" fmla="*/ 11 w 47"/>
                          <a:gd name="T39" fmla="*/ 46 h 95"/>
                          <a:gd name="T40" fmla="*/ 11 w 47"/>
                          <a:gd name="T41" fmla="*/ 95 h 95"/>
                          <a:gd name="T42" fmla="*/ 0 w 47"/>
                          <a:gd name="T43" fmla="*/ 95 h 95"/>
                          <a:gd name="T44" fmla="*/ 0 w 47"/>
                          <a:gd name="T4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95">
                            <a:moveTo>
                              <a:pt x="0" y="0"/>
                            </a:moveTo>
                            <a:lnTo>
                              <a:pt x="0" y="0"/>
                            </a:lnTo>
                            <a:lnTo>
                              <a:pt x="11" y="0"/>
                            </a:lnTo>
                            <a:lnTo>
                              <a:pt x="11" y="32"/>
                            </a:lnTo>
                            <a:lnTo>
                              <a:pt x="12" y="32"/>
                            </a:lnTo>
                            <a:cubicBezTo>
                              <a:pt x="13" y="29"/>
                              <a:pt x="16" y="27"/>
                              <a:pt x="19" y="25"/>
                            </a:cubicBezTo>
                            <a:cubicBezTo>
                              <a:pt x="22" y="23"/>
                              <a:pt x="26" y="22"/>
                              <a:pt x="29" y="22"/>
                            </a:cubicBezTo>
                            <a:cubicBezTo>
                              <a:pt x="33" y="22"/>
                              <a:pt x="37" y="23"/>
                              <a:pt x="39" y="24"/>
                            </a:cubicBezTo>
                            <a:cubicBezTo>
                              <a:pt x="42" y="26"/>
                              <a:pt x="44" y="28"/>
                              <a:pt x="45" y="30"/>
                            </a:cubicBezTo>
                            <a:cubicBezTo>
                              <a:pt x="46" y="32"/>
                              <a:pt x="47" y="34"/>
                              <a:pt x="47" y="37"/>
                            </a:cubicBezTo>
                            <a:cubicBezTo>
                              <a:pt x="47" y="39"/>
                              <a:pt x="47" y="42"/>
                              <a:pt x="47" y="45"/>
                            </a:cubicBezTo>
                            <a:lnTo>
                              <a:pt x="47" y="95"/>
                            </a:lnTo>
                            <a:lnTo>
                              <a:pt x="36" y="95"/>
                            </a:lnTo>
                            <a:lnTo>
                              <a:pt x="36" y="46"/>
                            </a:lnTo>
                            <a:cubicBezTo>
                              <a:pt x="36" y="44"/>
                              <a:pt x="36" y="43"/>
                              <a:pt x="36" y="41"/>
                            </a:cubicBezTo>
                            <a:cubicBezTo>
                              <a:pt x="36" y="40"/>
                              <a:pt x="35" y="38"/>
                              <a:pt x="35" y="37"/>
                            </a:cubicBezTo>
                            <a:cubicBezTo>
                              <a:pt x="34" y="35"/>
                              <a:pt x="33" y="34"/>
                              <a:pt x="31" y="33"/>
                            </a:cubicBezTo>
                            <a:cubicBezTo>
                              <a:pt x="30" y="32"/>
                              <a:pt x="28" y="32"/>
                              <a:pt x="26" y="32"/>
                            </a:cubicBezTo>
                            <a:cubicBezTo>
                              <a:pt x="22" y="32"/>
                              <a:pt x="19" y="33"/>
                              <a:pt x="16" y="35"/>
                            </a:cubicBezTo>
                            <a:cubicBezTo>
                              <a:pt x="13" y="38"/>
                              <a:pt x="11" y="41"/>
                              <a:pt x="11" y="46"/>
                            </a:cubicBezTo>
                            <a:lnTo>
                              <a:pt x="1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5" name="Freeform 123"/>
                      <p:cNvSpPr>
                        <a:spLocks noEditPoints="1"/>
                      </p:cNvSpPr>
                      <p:nvPr/>
                    </p:nvSpPr>
                    <p:spPr bwMode="auto">
                      <a:xfrm>
                        <a:off x="3151188" y="4017964"/>
                        <a:ext cx="49213" cy="69850"/>
                      </a:xfrm>
                      <a:custGeom>
                        <a:avLst/>
                        <a:gdLst>
                          <a:gd name="T0" fmla="*/ 36 w 53"/>
                          <a:gd name="T1" fmla="*/ 34 h 75"/>
                          <a:gd name="T2" fmla="*/ 36 w 53"/>
                          <a:gd name="T3" fmla="*/ 34 h 75"/>
                          <a:gd name="T4" fmla="*/ 32 w 53"/>
                          <a:gd name="T5" fmla="*/ 37 h 75"/>
                          <a:gd name="T6" fmla="*/ 25 w 53"/>
                          <a:gd name="T7" fmla="*/ 40 h 75"/>
                          <a:gd name="T8" fmla="*/ 17 w 53"/>
                          <a:gd name="T9" fmla="*/ 43 h 75"/>
                          <a:gd name="T10" fmla="*/ 13 w 53"/>
                          <a:gd name="T11" fmla="*/ 47 h 75"/>
                          <a:gd name="T12" fmla="*/ 11 w 53"/>
                          <a:gd name="T13" fmla="*/ 54 h 75"/>
                          <a:gd name="T14" fmla="*/ 14 w 53"/>
                          <a:gd name="T15" fmla="*/ 63 h 75"/>
                          <a:gd name="T16" fmla="*/ 21 w 53"/>
                          <a:gd name="T17" fmla="*/ 66 h 75"/>
                          <a:gd name="T18" fmla="*/ 31 w 53"/>
                          <a:gd name="T19" fmla="*/ 62 h 75"/>
                          <a:gd name="T20" fmla="*/ 36 w 53"/>
                          <a:gd name="T21" fmla="*/ 53 h 75"/>
                          <a:gd name="T22" fmla="*/ 36 w 53"/>
                          <a:gd name="T23" fmla="*/ 34 h 75"/>
                          <a:gd name="T24" fmla="*/ 1 w 53"/>
                          <a:gd name="T25" fmla="*/ 24 h 75"/>
                          <a:gd name="T26" fmla="*/ 1 w 53"/>
                          <a:gd name="T27" fmla="*/ 24 h 75"/>
                          <a:gd name="T28" fmla="*/ 7 w 53"/>
                          <a:gd name="T29" fmla="*/ 6 h 75"/>
                          <a:gd name="T30" fmla="*/ 25 w 53"/>
                          <a:gd name="T31" fmla="*/ 0 h 75"/>
                          <a:gd name="T32" fmla="*/ 38 w 53"/>
                          <a:gd name="T33" fmla="*/ 2 h 75"/>
                          <a:gd name="T34" fmla="*/ 44 w 53"/>
                          <a:gd name="T35" fmla="*/ 7 h 75"/>
                          <a:gd name="T36" fmla="*/ 46 w 53"/>
                          <a:gd name="T37" fmla="*/ 13 h 75"/>
                          <a:gd name="T38" fmla="*/ 47 w 53"/>
                          <a:gd name="T39" fmla="*/ 21 h 75"/>
                          <a:gd name="T40" fmla="*/ 47 w 53"/>
                          <a:gd name="T41" fmla="*/ 60 h 75"/>
                          <a:gd name="T42" fmla="*/ 48 w 53"/>
                          <a:gd name="T43" fmla="*/ 65 h 75"/>
                          <a:gd name="T44" fmla="*/ 50 w 53"/>
                          <a:gd name="T45" fmla="*/ 66 h 75"/>
                          <a:gd name="T46" fmla="*/ 53 w 53"/>
                          <a:gd name="T47" fmla="*/ 66 h 75"/>
                          <a:gd name="T48" fmla="*/ 53 w 53"/>
                          <a:gd name="T49" fmla="*/ 74 h 75"/>
                          <a:gd name="T50" fmla="*/ 53 w 53"/>
                          <a:gd name="T51" fmla="*/ 74 h 75"/>
                          <a:gd name="T52" fmla="*/ 50 w 53"/>
                          <a:gd name="T53" fmla="*/ 74 h 75"/>
                          <a:gd name="T54" fmla="*/ 47 w 53"/>
                          <a:gd name="T55" fmla="*/ 74 h 75"/>
                          <a:gd name="T56" fmla="*/ 43 w 53"/>
                          <a:gd name="T57" fmla="*/ 74 h 75"/>
                          <a:gd name="T58" fmla="*/ 40 w 53"/>
                          <a:gd name="T59" fmla="*/ 73 h 75"/>
                          <a:gd name="T60" fmla="*/ 38 w 53"/>
                          <a:gd name="T61" fmla="*/ 70 h 75"/>
                          <a:gd name="T62" fmla="*/ 36 w 53"/>
                          <a:gd name="T63" fmla="*/ 65 h 75"/>
                          <a:gd name="T64" fmla="*/ 36 w 53"/>
                          <a:gd name="T65" fmla="*/ 65 h 75"/>
                          <a:gd name="T66" fmla="*/ 29 w 53"/>
                          <a:gd name="T67" fmla="*/ 72 h 75"/>
                          <a:gd name="T68" fmla="*/ 19 w 53"/>
                          <a:gd name="T69" fmla="*/ 75 h 75"/>
                          <a:gd name="T70" fmla="*/ 4 w 53"/>
                          <a:gd name="T71" fmla="*/ 70 h 75"/>
                          <a:gd name="T72" fmla="*/ 0 w 53"/>
                          <a:gd name="T73" fmla="*/ 54 h 75"/>
                          <a:gd name="T74" fmla="*/ 3 w 53"/>
                          <a:gd name="T75" fmla="*/ 42 h 75"/>
                          <a:gd name="T76" fmla="*/ 13 w 53"/>
                          <a:gd name="T77" fmla="*/ 35 h 75"/>
                          <a:gd name="T78" fmla="*/ 28 w 53"/>
                          <a:gd name="T79" fmla="*/ 30 h 75"/>
                          <a:gd name="T80" fmla="*/ 35 w 53"/>
                          <a:gd name="T81" fmla="*/ 26 h 75"/>
                          <a:gd name="T82" fmla="*/ 36 w 53"/>
                          <a:gd name="T83" fmla="*/ 19 h 75"/>
                          <a:gd name="T84" fmla="*/ 25 w 53"/>
                          <a:gd name="T85" fmla="*/ 9 h 75"/>
                          <a:gd name="T86" fmla="*/ 18 w 53"/>
                          <a:gd name="T87" fmla="*/ 11 h 75"/>
                          <a:gd name="T88" fmla="*/ 14 w 53"/>
                          <a:gd name="T89" fmla="*/ 15 h 75"/>
                          <a:gd name="T90" fmla="*/ 13 w 53"/>
                          <a:gd name="T91" fmla="*/ 19 h 75"/>
                          <a:gd name="T92" fmla="*/ 12 w 53"/>
                          <a:gd name="T93" fmla="*/ 23 h 75"/>
                          <a:gd name="T94" fmla="*/ 12 w 53"/>
                          <a:gd name="T95" fmla="*/ 24 h 75"/>
                          <a:gd name="T96" fmla="*/ 1 w 53"/>
                          <a:gd name="T97" fmla="*/ 2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75">
                            <a:moveTo>
                              <a:pt x="36" y="34"/>
                            </a:moveTo>
                            <a:lnTo>
                              <a:pt x="36" y="34"/>
                            </a:lnTo>
                            <a:cubicBezTo>
                              <a:pt x="35" y="36"/>
                              <a:pt x="33" y="37"/>
                              <a:pt x="32" y="37"/>
                            </a:cubicBezTo>
                            <a:cubicBezTo>
                              <a:pt x="30" y="38"/>
                              <a:pt x="28" y="39"/>
                              <a:pt x="25" y="40"/>
                            </a:cubicBezTo>
                            <a:cubicBezTo>
                              <a:pt x="21" y="41"/>
                              <a:pt x="18" y="42"/>
                              <a:pt x="17" y="43"/>
                            </a:cubicBezTo>
                            <a:cubicBezTo>
                              <a:pt x="15" y="44"/>
                              <a:pt x="13" y="45"/>
                              <a:pt x="13" y="47"/>
                            </a:cubicBezTo>
                            <a:cubicBezTo>
                              <a:pt x="12" y="49"/>
                              <a:pt x="11" y="51"/>
                              <a:pt x="11" y="54"/>
                            </a:cubicBezTo>
                            <a:cubicBezTo>
                              <a:pt x="11" y="58"/>
                              <a:pt x="12" y="61"/>
                              <a:pt x="14" y="63"/>
                            </a:cubicBezTo>
                            <a:cubicBezTo>
                              <a:pt x="15" y="65"/>
                              <a:pt x="18" y="66"/>
                              <a:pt x="21" y="66"/>
                            </a:cubicBezTo>
                            <a:cubicBezTo>
                              <a:pt x="25" y="66"/>
                              <a:pt x="28" y="65"/>
                              <a:pt x="31" y="62"/>
                            </a:cubicBezTo>
                            <a:cubicBezTo>
                              <a:pt x="34" y="60"/>
                              <a:pt x="36" y="57"/>
                              <a:pt x="36" y="53"/>
                            </a:cubicBezTo>
                            <a:lnTo>
                              <a:pt x="36" y="34"/>
                            </a:lnTo>
                            <a:close/>
                            <a:moveTo>
                              <a:pt x="1" y="24"/>
                            </a:moveTo>
                            <a:lnTo>
                              <a:pt x="1" y="24"/>
                            </a:lnTo>
                            <a:cubicBezTo>
                              <a:pt x="1" y="15"/>
                              <a:pt x="3" y="9"/>
                              <a:pt x="7" y="6"/>
                            </a:cubicBezTo>
                            <a:cubicBezTo>
                              <a:pt x="11" y="2"/>
                              <a:pt x="17" y="0"/>
                              <a:pt x="25" y="0"/>
                            </a:cubicBezTo>
                            <a:cubicBezTo>
                              <a:pt x="30" y="0"/>
                              <a:pt x="34" y="1"/>
                              <a:pt x="38" y="2"/>
                            </a:cubicBezTo>
                            <a:cubicBezTo>
                              <a:pt x="41" y="3"/>
                              <a:pt x="43" y="5"/>
                              <a:pt x="44" y="7"/>
                            </a:cubicBezTo>
                            <a:cubicBezTo>
                              <a:pt x="45" y="9"/>
                              <a:pt x="46" y="11"/>
                              <a:pt x="46" y="13"/>
                            </a:cubicBezTo>
                            <a:cubicBezTo>
                              <a:pt x="47" y="15"/>
                              <a:pt x="47" y="18"/>
                              <a:pt x="47" y="21"/>
                            </a:cubicBezTo>
                            <a:lnTo>
                              <a:pt x="47" y="60"/>
                            </a:lnTo>
                            <a:cubicBezTo>
                              <a:pt x="47" y="62"/>
                              <a:pt x="47" y="64"/>
                              <a:pt x="48" y="65"/>
                            </a:cubicBezTo>
                            <a:cubicBezTo>
                              <a:pt x="48" y="66"/>
                              <a:pt x="49" y="66"/>
                              <a:pt x="50" y="66"/>
                            </a:cubicBezTo>
                            <a:cubicBezTo>
                              <a:pt x="52" y="66"/>
                              <a:pt x="52" y="66"/>
                              <a:pt x="53" y="66"/>
                            </a:cubicBezTo>
                            <a:lnTo>
                              <a:pt x="53" y="74"/>
                            </a:lnTo>
                            <a:lnTo>
                              <a:pt x="53" y="74"/>
                            </a:lnTo>
                            <a:cubicBezTo>
                              <a:pt x="52" y="74"/>
                              <a:pt x="51" y="74"/>
                              <a:pt x="50" y="74"/>
                            </a:cubicBezTo>
                            <a:cubicBezTo>
                              <a:pt x="49" y="74"/>
                              <a:pt x="48" y="74"/>
                              <a:pt x="47" y="74"/>
                            </a:cubicBezTo>
                            <a:cubicBezTo>
                              <a:pt x="45" y="74"/>
                              <a:pt x="44" y="74"/>
                              <a:pt x="43" y="74"/>
                            </a:cubicBezTo>
                            <a:cubicBezTo>
                              <a:pt x="42" y="74"/>
                              <a:pt x="41" y="74"/>
                              <a:pt x="40" y="73"/>
                            </a:cubicBezTo>
                            <a:cubicBezTo>
                              <a:pt x="39" y="72"/>
                              <a:pt x="38" y="71"/>
                              <a:pt x="38" y="70"/>
                            </a:cubicBezTo>
                            <a:cubicBezTo>
                              <a:pt x="37" y="69"/>
                              <a:pt x="37" y="67"/>
                              <a:pt x="36" y="65"/>
                            </a:cubicBezTo>
                            <a:lnTo>
                              <a:pt x="36" y="65"/>
                            </a:lnTo>
                            <a:cubicBezTo>
                              <a:pt x="34" y="68"/>
                              <a:pt x="32" y="71"/>
                              <a:pt x="29" y="72"/>
                            </a:cubicBezTo>
                            <a:cubicBezTo>
                              <a:pt x="26" y="74"/>
                              <a:pt x="22" y="75"/>
                              <a:pt x="19" y="75"/>
                            </a:cubicBezTo>
                            <a:cubicBezTo>
                              <a:pt x="12" y="75"/>
                              <a:pt x="8" y="73"/>
                              <a:pt x="4" y="70"/>
                            </a:cubicBezTo>
                            <a:cubicBezTo>
                              <a:pt x="1" y="66"/>
                              <a:pt x="0" y="61"/>
                              <a:pt x="0" y="54"/>
                            </a:cubicBezTo>
                            <a:cubicBezTo>
                              <a:pt x="0" y="49"/>
                              <a:pt x="1" y="45"/>
                              <a:pt x="3" y="42"/>
                            </a:cubicBezTo>
                            <a:cubicBezTo>
                              <a:pt x="5" y="38"/>
                              <a:pt x="8" y="36"/>
                              <a:pt x="13" y="35"/>
                            </a:cubicBezTo>
                            <a:lnTo>
                              <a:pt x="28" y="30"/>
                            </a:lnTo>
                            <a:cubicBezTo>
                              <a:pt x="32" y="29"/>
                              <a:pt x="34" y="28"/>
                              <a:pt x="35" y="26"/>
                            </a:cubicBezTo>
                            <a:cubicBezTo>
                              <a:pt x="36" y="25"/>
                              <a:pt x="36" y="23"/>
                              <a:pt x="36" y="19"/>
                            </a:cubicBezTo>
                            <a:cubicBezTo>
                              <a:pt x="36" y="12"/>
                              <a:pt x="32" y="9"/>
                              <a:pt x="25" y="9"/>
                            </a:cubicBezTo>
                            <a:cubicBezTo>
                              <a:pt x="22" y="9"/>
                              <a:pt x="20" y="9"/>
                              <a:pt x="18" y="11"/>
                            </a:cubicBezTo>
                            <a:cubicBezTo>
                              <a:pt x="16" y="12"/>
                              <a:pt x="15" y="13"/>
                              <a:pt x="14" y="15"/>
                            </a:cubicBezTo>
                            <a:cubicBezTo>
                              <a:pt x="13" y="16"/>
                              <a:pt x="13" y="18"/>
                              <a:pt x="13" y="19"/>
                            </a:cubicBezTo>
                            <a:cubicBezTo>
                              <a:pt x="13" y="20"/>
                              <a:pt x="12" y="22"/>
                              <a:pt x="12" y="23"/>
                            </a:cubicBezTo>
                            <a:lnTo>
                              <a:pt x="12" y="24"/>
                            </a:lnTo>
                            <a:lnTo>
                              <a:pt x="1"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6" name="Freeform 124"/>
                      <p:cNvSpPr>
                        <a:spLocks/>
                      </p:cNvSpPr>
                      <p:nvPr/>
                    </p:nvSpPr>
                    <p:spPr bwMode="auto">
                      <a:xfrm>
                        <a:off x="3205163" y="4017964"/>
                        <a:ext cx="44450" cy="69850"/>
                      </a:xfrm>
                      <a:custGeom>
                        <a:avLst/>
                        <a:gdLst>
                          <a:gd name="T0" fmla="*/ 37 w 48"/>
                          <a:gd name="T1" fmla="*/ 24 h 75"/>
                          <a:gd name="T2" fmla="*/ 37 w 48"/>
                          <a:gd name="T3" fmla="*/ 24 h 75"/>
                          <a:gd name="T4" fmla="*/ 34 w 48"/>
                          <a:gd name="T5" fmla="*/ 13 h 75"/>
                          <a:gd name="T6" fmla="*/ 26 w 48"/>
                          <a:gd name="T7" fmla="*/ 9 h 75"/>
                          <a:gd name="T8" fmla="*/ 21 w 48"/>
                          <a:gd name="T9" fmla="*/ 10 h 75"/>
                          <a:gd name="T10" fmla="*/ 16 w 48"/>
                          <a:gd name="T11" fmla="*/ 14 h 75"/>
                          <a:gd name="T12" fmla="*/ 13 w 48"/>
                          <a:gd name="T13" fmla="*/ 23 h 75"/>
                          <a:gd name="T14" fmla="*/ 12 w 48"/>
                          <a:gd name="T15" fmla="*/ 38 h 75"/>
                          <a:gd name="T16" fmla="*/ 12 w 48"/>
                          <a:gd name="T17" fmla="*/ 48 h 75"/>
                          <a:gd name="T18" fmla="*/ 14 w 48"/>
                          <a:gd name="T19" fmla="*/ 56 h 75"/>
                          <a:gd name="T20" fmla="*/ 18 w 48"/>
                          <a:gd name="T21" fmla="*/ 64 h 75"/>
                          <a:gd name="T22" fmla="*/ 25 w 48"/>
                          <a:gd name="T23" fmla="*/ 66 h 75"/>
                          <a:gd name="T24" fmla="*/ 31 w 48"/>
                          <a:gd name="T25" fmla="*/ 65 h 75"/>
                          <a:gd name="T26" fmla="*/ 35 w 48"/>
                          <a:gd name="T27" fmla="*/ 61 h 75"/>
                          <a:gd name="T28" fmla="*/ 37 w 48"/>
                          <a:gd name="T29" fmla="*/ 55 h 75"/>
                          <a:gd name="T30" fmla="*/ 37 w 48"/>
                          <a:gd name="T31" fmla="*/ 49 h 75"/>
                          <a:gd name="T32" fmla="*/ 48 w 48"/>
                          <a:gd name="T33" fmla="*/ 49 h 75"/>
                          <a:gd name="T34" fmla="*/ 47 w 48"/>
                          <a:gd name="T35" fmla="*/ 58 h 75"/>
                          <a:gd name="T36" fmla="*/ 43 w 48"/>
                          <a:gd name="T37" fmla="*/ 66 h 75"/>
                          <a:gd name="T38" fmla="*/ 36 w 48"/>
                          <a:gd name="T39" fmla="*/ 73 h 75"/>
                          <a:gd name="T40" fmla="*/ 25 w 48"/>
                          <a:gd name="T41" fmla="*/ 75 h 75"/>
                          <a:gd name="T42" fmla="*/ 6 w 48"/>
                          <a:gd name="T43" fmla="*/ 66 h 75"/>
                          <a:gd name="T44" fmla="*/ 0 w 48"/>
                          <a:gd name="T45" fmla="*/ 39 h 75"/>
                          <a:gd name="T46" fmla="*/ 1 w 48"/>
                          <a:gd name="T47" fmla="*/ 24 h 75"/>
                          <a:gd name="T48" fmla="*/ 5 w 48"/>
                          <a:gd name="T49" fmla="*/ 12 h 75"/>
                          <a:gd name="T50" fmla="*/ 13 w 48"/>
                          <a:gd name="T51" fmla="*/ 3 h 75"/>
                          <a:gd name="T52" fmla="*/ 26 w 48"/>
                          <a:gd name="T53" fmla="*/ 0 h 75"/>
                          <a:gd name="T54" fmla="*/ 37 w 48"/>
                          <a:gd name="T55" fmla="*/ 2 h 75"/>
                          <a:gd name="T56" fmla="*/ 44 w 48"/>
                          <a:gd name="T57" fmla="*/ 8 h 75"/>
                          <a:gd name="T58" fmla="*/ 47 w 48"/>
                          <a:gd name="T59" fmla="*/ 16 h 75"/>
                          <a:gd name="T60" fmla="*/ 48 w 48"/>
                          <a:gd name="T61" fmla="*/ 24 h 75"/>
                          <a:gd name="T62" fmla="*/ 37 w 48"/>
                          <a:gd name="T63" fmla="*/ 2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75">
                            <a:moveTo>
                              <a:pt x="37" y="24"/>
                            </a:moveTo>
                            <a:lnTo>
                              <a:pt x="37" y="24"/>
                            </a:lnTo>
                            <a:cubicBezTo>
                              <a:pt x="37" y="20"/>
                              <a:pt x="36" y="16"/>
                              <a:pt x="34" y="13"/>
                            </a:cubicBezTo>
                            <a:cubicBezTo>
                              <a:pt x="33" y="10"/>
                              <a:pt x="30" y="9"/>
                              <a:pt x="26" y="9"/>
                            </a:cubicBezTo>
                            <a:cubicBezTo>
                              <a:pt x="24" y="9"/>
                              <a:pt x="22" y="9"/>
                              <a:pt x="21" y="10"/>
                            </a:cubicBezTo>
                            <a:cubicBezTo>
                              <a:pt x="19" y="11"/>
                              <a:pt x="17" y="12"/>
                              <a:pt x="16" y="14"/>
                            </a:cubicBezTo>
                            <a:cubicBezTo>
                              <a:pt x="15" y="16"/>
                              <a:pt x="14" y="19"/>
                              <a:pt x="13" y="23"/>
                            </a:cubicBezTo>
                            <a:cubicBezTo>
                              <a:pt x="12" y="27"/>
                              <a:pt x="12" y="32"/>
                              <a:pt x="12" y="38"/>
                            </a:cubicBezTo>
                            <a:cubicBezTo>
                              <a:pt x="12" y="42"/>
                              <a:pt x="12" y="45"/>
                              <a:pt x="12" y="48"/>
                            </a:cubicBezTo>
                            <a:cubicBezTo>
                              <a:pt x="12" y="51"/>
                              <a:pt x="13" y="54"/>
                              <a:pt x="14" y="56"/>
                            </a:cubicBezTo>
                            <a:cubicBezTo>
                              <a:pt x="15" y="59"/>
                              <a:pt x="16" y="62"/>
                              <a:pt x="18" y="64"/>
                            </a:cubicBezTo>
                            <a:cubicBezTo>
                              <a:pt x="20" y="66"/>
                              <a:pt x="22" y="66"/>
                              <a:pt x="25" y="66"/>
                            </a:cubicBezTo>
                            <a:cubicBezTo>
                              <a:pt x="28" y="66"/>
                              <a:pt x="30" y="66"/>
                              <a:pt x="31" y="65"/>
                            </a:cubicBezTo>
                            <a:cubicBezTo>
                              <a:pt x="33" y="64"/>
                              <a:pt x="34" y="62"/>
                              <a:pt x="35" y="61"/>
                            </a:cubicBezTo>
                            <a:cubicBezTo>
                              <a:pt x="36" y="59"/>
                              <a:pt x="36" y="57"/>
                              <a:pt x="37" y="55"/>
                            </a:cubicBezTo>
                            <a:cubicBezTo>
                              <a:pt x="37" y="53"/>
                              <a:pt x="37" y="51"/>
                              <a:pt x="37" y="49"/>
                            </a:cubicBezTo>
                            <a:lnTo>
                              <a:pt x="48" y="49"/>
                            </a:lnTo>
                            <a:cubicBezTo>
                              <a:pt x="48" y="52"/>
                              <a:pt x="48" y="55"/>
                              <a:pt x="47" y="58"/>
                            </a:cubicBezTo>
                            <a:cubicBezTo>
                              <a:pt x="46" y="61"/>
                              <a:pt x="45" y="64"/>
                              <a:pt x="43" y="66"/>
                            </a:cubicBezTo>
                            <a:cubicBezTo>
                              <a:pt x="41" y="69"/>
                              <a:pt x="39" y="71"/>
                              <a:pt x="36" y="73"/>
                            </a:cubicBezTo>
                            <a:cubicBezTo>
                              <a:pt x="33" y="74"/>
                              <a:pt x="29" y="75"/>
                              <a:pt x="25" y="75"/>
                            </a:cubicBezTo>
                            <a:cubicBezTo>
                              <a:pt x="16" y="75"/>
                              <a:pt x="10" y="72"/>
                              <a:pt x="6" y="66"/>
                            </a:cubicBezTo>
                            <a:cubicBezTo>
                              <a:pt x="2" y="60"/>
                              <a:pt x="0" y="51"/>
                              <a:pt x="0" y="39"/>
                            </a:cubicBezTo>
                            <a:cubicBezTo>
                              <a:pt x="0" y="33"/>
                              <a:pt x="0" y="29"/>
                              <a:pt x="1" y="24"/>
                            </a:cubicBezTo>
                            <a:cubicBezTo>
                              <a:pt x="2" y="20"/>
                              <a:pt x="3" y="16"/>
                              <a:pt x="5" y="12"/>
                            </a:cubicBezTo>
                            <a:cubicBezTo>
                              <a:pt x="7" y="9"/>
                              <a:pt x="9" y="6"/>
                              <a:pt x="13" y="3"/>
                            </a:cubicBezTo>
                            <a:cubicBezTo>
                              <a:pt x="16" y="1"/>
                              <a:pt x="20" y="0"/>
                              <a:pt x="26" y="0"/>
                            </a:cubicBezTo>
                            <a:cubicBezTo>
                              <a:pt x="30" y="0"/>
                              <a:pt x="34" y="1"/>
                              <a:pt x="37" y="2"/>
                            </a:cubicBezTo>
                            <a:cubicBezTo>
                              <a:pt x="40" y="4"/>
                              <a:pt x="42" y="6"/>
                              <a:pt x="44" y="8"/>
                            </a:cubicBezTo>
                            <a:cubicBezTo>
                              <a:pt x="46" y="11"/>
                              <a:pt x="47" y="13"/>
                              <a:pt x="47" y="16"/>
                            </a:cubicBezTo>
                            <a:cubicBezTo>
                              <a:pt x="48" y="19"/>
                              <a:pt x="48" y="21"/>
                              <a:pt x="48" y="24"/>
                            </a:cubicBezTo>
                            <a:lnTo>
                              <a:pt x="37"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7" name="Freeform 125"/>
                      <p:cNvSpPr>
                        <a:spLocks/>
                      </p:cNvSpPr>
                      <p:nvPr/>
                    </p:nvSpPr>
                    <p:spPr bwMode="auto">
                      <a:xfrm>
                        <a:off x="3260725" y="3998914"/>
                        <a:ext cx="42863" cy="85725"/>
                      </a:xfrm>
                      <a:custGeom>
                        <a:avLst/>
                        <a:gdLst>
                          <a:gd name="T0" fmla="*/ 0 w 47"/>
                          <a:gd name="T1" fmla="*/ 0 h 95"/>
                          <a:gd name="T2" fmla="*/ 0 w 47"/>
                          <a:gd name="T3" fmla="*/ 0 h 95"/>
                          <a:gd name="T4" fmla="*/ 11 w 47"/>
                          <a:gd name="T5" fmla="*/ 0 h 95"/>
                          <a:gd name="T6" fmla="*/ 11 w 47"/>
                          <a:gd name="T7" fmla="*/ 32 h 95"/>
                          <a:gd name="T8" fmla="*/ 11 w 47"/>
                          <a:gd name="T9" fmla="*/ 32 h 95"/>
                          <a:gd name="T10" fmla="*/ 19 w 47"/>
                          <a:gd name="T11" fmla="*/ 25 h 95"/>
                          <a:gd name="T12" fmla="*/ 29 w 47"/>
                          <a:gd name="T13" fmla="*/ 22 h 95"/>
                          <a:gd name="T14" fmla="*/ 39 w 47"/>
                          <a:gd name="T15" fmla="*/ 24 h 95"/>
                          <a:gd name="T16" fmla="*/ 45 w 47"/>
                          <a:gd name="T17" fmla="*/ 30 h 95"/>
                          <a:gd name="T18" fmla="*/ 47 w 47"/>
                          <a:gd name="T19" fmla="*/ 37 h 95"/>
                          <a:gd name="T20" fmla="*/ 47 w 47"/>
                          <a:gd name="T21" fmla="*/ 45 h 95"/>
                          <a:gd name="T22" fmla="*/ 47 w 47"/>
                          <a:gd name="T23" fmla="*/ 95 h 95"/>
                          <a:gd name="T24" fmla="*/ 36 w 47"/>
                          <a:gd name="T25" fmla="*/ 95 h 95"/>
                          <a:gd name="T26" fmla="*/ 36 w 47"/>
                          <a:gd name="T27" fmla="*/ 46 h 95"/>
                          <a:gd name="T28" fmla="*/ 36 w 47"/>
                          <a:gd name="T29" fmla="*/ 41 h 95"/>
                          <a:gd name="T30" fmla="*/ 34 w 47"/>
                          <a:gd name="T31" fmla="*/ 37 h 95"/>
                          <a:gd name="T32" fmla="*/ 31 w 47"/>
                          <a:gd name="T33" fmla="*/ 33 h 95"/>
                          <a:gd name="T34" fmla="*/ 25 w 47"/>
                          <a:gd name="T35" fmla="*/ 32 h 95"/>
                          <a:gd name="T36" fmla="*/ 16 w 47"/>
                          <a:gd name="T37" fmla="*/ 35 h 95"/>
                          <a:gd name="T38" fmla="*/ 11 w 47"/>
                          <a:gd name="T39" fmla="*/ 46 h 95"/>
                          <a:gd name="T40" fmla="*/ 11 w 47"/>
                          <a:gd name="T41" fmla="*/ 95 h 95"/>
                          <a:gd name="T42" fmla="*/ 0 w 47"/>
                          <a:gd name="T43" fmla="*/ 95 h 95"/>
                          <a:gd name="T44" fmla="*/ 0 w 47"/>
                          <a:gd name="T4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95">
                            <a:moveTo>
                              <a:pt x="0" y="0"/>
                            </a:moveTo>
                            <a:lnTo>
                              <a:pt x="0" y="0"/>
                            </a:lnTo>
                            <a:lnTo>
                              <a:pt x="11" y="0"/>
                            </a:lnTo>
                            <a:lnTo>
                              <a:pt x="11" y="32"/>
                            </a:lnTo>
                            <a:lnTo>
                              <a:pt x="11" y="32"/>
                            </a:lnTo>
                            <a:cubicBezTo>
                              <a:pt x="13" y="29"/>
                              <a:pt x="15" y="27"/>
                              <a:pt x="19" y="25"/>
                            </a:cubicBezTo>
                            <a:cubicBezTo>
                              <a:pt x="22" y="23"/>
                              <a:pt x="25" y="22"/>
                              <a:pt x="29" y="22"/>
                            </a:cubicBezTo>
                            <a:cubicBezTo>
                              <a:pt x="33" y="22"/>
                              <a:pt x="36" y="23"/>
                              <a:pt x="39" y="24"/>
                            </a:cubicBezTo>
                            <a:cubicBezTo>
                              <a:pt x="42" y="26"/>
                              <a:pt x="43" y="28"/>
                              <a:pt x="45" y="30"/>
                            </a:cubicBezTo>
                            <a:cubicBezTo>
                              <a:pt x="46" y="32"/>
                              <a:pt x="46" y="34"/>
                              <a:pt x="47" y="37"/>
                            </a:cubicBezTo>
                            <a:cubicBezTo>
                              <a:pt x="47" y="39"/>
                              <a:pt x="47" y="42"/>
                              <a:pt x="47" y="45"/>
                            </a:cubicBezTo>
                            <a:lnTo>
                              <a:pt x="47" y="95"/>
                            </a:lnTo>
                            <a:lnTo>
                              <a:pt x="36" y="95"/>
                            </a:lnTo>
                            <a:lnTo>
                              <a:pt x="36" y="46"/>
                            </a:lnTo>
                            <a:cubicBezTo>
                              <a:pt x="36" y="44"/>
                              <a:pt x="36" y="43"/>
                              <a:pt x="36" y="41"/>
                            </a:cubicBezTo>
                            <a:cubicBezTo>
                              <a:pt x="35" y="40"/>
                              <a:pt x="35" y="38"/>
                              <a:pt x="34" y="37"/>
                            </a:cubicBezTo>
                            <a:cubicBezTo>
                              <a:pt x="34" y="35"/>
                              <a:pt x="33" y="34"/>
                              <a:pt x="31" y="33"/>
                            </a:cubicBezTo>
                            <a:cubicBezTo>
                              <a:pt x="30" y="32"/>
                              <a:pt x="28" y="32"/>
                              <a:pt x="25" y="32"/>
                            </a:cubicBezTo>
                            <a:cubicBezTo>
                              <a:pt x="22" y="32"/>
                              <a:pt x="19" y="33"/>
                              <a:pt x="16" y="35"/>
                            </a:cubicBezTo>
                            <a:cubicBezTo>
                              <a:pt x="13" y="38"/>
                              <a:pt x="11" y="41"/>
                              <a:pt x="11" y="46"/>
                            </a:cubicBezTo>
                            <a:lnTo>
                              <a:pt x="1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8" name="Freeform 126"/>
                      <p:cNvSpPr>
                        <a:spLocks noEditPoints="1"/>
                      </p:cNvSpPr>
                      <p:nvPr/>
                    </p:nvSpPr>
                    <p:spPr bwMode="auto">
                      <a:xfrm>
                        <a:off x="3313113" y="4017964"/>
                        <a:ext cx="49213" cy="69850"/>
                      </a:xfrm>
                      <a:custGeom>
                        <a:avLst/>
                        <a:gdLst>
                          <a:gd name="T0" fmla="*/ 36 w 54"/>
                          <a:gd name="T1" fmla="*/ 34 h 75"/>
                          <a:gd name="T2" fmla="*/ 36 w 54"/>
                          <a:gd name="T3" fmla="*/ 34 h 75"/>
                          <a:gd name="T4" fmla="*/ 32 w 54"/>
                          <a:gd name="T5" fmla="*/ 37 h 75"/>
                          <a:gd name="T6" fmla="*/ 25 w 54"/>
                          <a:gd name="T7" fmla="*/ 40 h 75"/>
                          <a:gd name="T8" fmla="*/ 17 w 54"/>
                          <a:gd name="T9" fmla="*/ 43 h 75"/>
                          <a:gd name="T10" fmla="*/ 13 w 54"/>
                          <a:gd name="T11" fmla="*/ 47 h 75"/>
                          <a:gd name="T12" fmla="*/ 12 w 54"/>
                          <a:gd name="T13" fmla="*/ 54 h 75"/>
                          <a:gd name="T14" fmla="*/ 14 w 54"/>
                          <a:gd name="T15" fmla="*/ 63 h 75"/>
                          <a:gd name="T16" fmla="*/ 22 w 54"/>
                          <a:gd name="T17" fmla="*/ 66 h 75"/>
                          <a:gd name="T18" fmla="*/ 32 w 54"/>
                          <a:gd name="T19" fmla="*/ 62 h 75"/>
                          <a:gd name="T20" fmla="*/ 36 w 54"/>
                          <a:gd name="T21" fmla="*/ 53 h 75"/>
                          <a:gd name="T22" fmla="*/ 36 w 54"/>
                          <a:gd name="T23" fmla="*/ 34 h 75"/>
                          <a:gd name="T24" fmla="*/ 2 w 54"/>
                          <a:gd name="T25" fmla="*/ 24 h 75"/>
                          <a:gd name="T26" fmla="*/ 2 w 54"/>
                          <a:gd name="T27" fmla="*/ 24 h 75"/>
                          <a:gd name="T28" fmla="*/ 8 w 54"/>
                          <a:gd name="T29" fmla="*/ 6 h 75"/>
                          <a:gd name="T30" fmla="*/ 26 w 54"/>
                          <a:gd name="T31" fmla="*/ 0 h 75"/>
                          <a:gd name="T32" fmla="*/ 38 w 54"/>
                          <a:gd name="T33" fmla="*/ 2 h 75"/>
                          <a:gd name="T34" fmla="*/ 45 w 54"/>
                          <a:gd name="T35" fmla="*/ 7 h 75"/>
                          <a:gd name="T36" fmla="*/ 47 w 54"/>
                          <a:gd name="T37" fmla="*/ 13 h 75"/>
                          <a:gd name="T38" fmla="*/ 48 w 54"/>
                          <a:gd name="T39" fmla="*/ 21 h 75"/>
                          <a:gd name="T40" fmla="*/ 48 w 54"/>
                          <a:gd name="T41" fmla="*/ 60 h 75"/>
                          <a:gd name="T42" fmla="*/ 48 w 54"/>
                          <a:gd name="T43" fmla="*/ 65 h 75"/>
                          <a:gd name="T44" fmla="*/ 51 w 54"/>
                          <a:gd name="T45" fmla="*/ 66 h 75"/>
                          <a:gd name="T46" fmla="*/ 54 w 54"/>
                          <a:gd name="T47" fmla="*/ 66 h 75"/>
                          <a:gd name="T48" fmla="*/ 54 w 54"/>
                          <a:gd name="T49" fmla="*/ 74 h 75"/>
                          <a:gd name="T50" fmla="*/ 54 w 54"/>
                          <a:gd name="T51" fmla="*/ 74 h 75"/>
                          <a:gd name="T52" fmla="*/ 51 w 54"/>
                          <a:gd name="T53" fmla="*/ 74 h 75"/>
                          <a:gd name="T54" fmla="*/ 47 w 54"/>
                          <a:gd name="T55" fmla="*/ 74 h 75"/>
                          <a:gd name="T56" fmla="*/ 44 w 54"/>
                          <a:gd name="T57" fmla="*/ 74 h 75"/>
                          <a:gd name="T58" fmla="*/ 41 w 54"/>
                          <a:gd name="T59" fmla="*/ 73 h 75"/>
                          <a:gd name="T60" fmla="*/ 38 w 54"/>
                          <a:gd name="T61" fmla="*/ 70 h 75"/>
                          <a:gd name="T62" fmla="*/ 37 w 54"/>
                          <a:gd name="T63" fmla="*/ 65 h 75"/>
                          <a:gd name="T64" fmla="*/ 37 w 54"/>
                          <a:gd name="T65" fmla="*/ 65 h 75"/>
                          <a:gd name="T66" fmla="*/ 29 w 54"/>
                          <a:gd name="T67" fmla="*/ 72 h 75"/>
                          <a:gd name="T68" fmla="*/ 20 w 54"/>
                          <a:gd name="T69" fmla="*/ 75 h 75"/>
                          <a:gd name="T70" fmla="*/ 5 w 54"/>
                          <a:gd name="T71" fmla="*/ 70 h 75"/>
                          <a:gd name="T72" fmla="*/ 0 w 54"/>
                          <a:gd name="T73" fmla="*/ 54 h 75"/>
                          <a:gd name="T74" fmla="*/ 4 w 54"/>
                          <a:gd name="T75" fmla="*/ 42 h 75"/>
                          <a:gd name="T76" fmla="*/ 14 w 54"/>
                          <a:gd name="T77" fmla="*/ 35 h 75"/>
                          <a:gd name="T78" fmla="*/ 29 w 54"/>
                          <a:gd name="T79" fmla="*/ 30 h 75"/>
                          <a:gd name="T80" fmla="*/ 36 w 54"/>
                          <a:gd name="T81" fmla="*/ 26 h 75"/>
                          <a:gd name="T82" fmla="*/ 37 w 54"/>
                          <a:gd name="T83" fmla="*/ 19 h 75"/>
                          <a:gd name="T84" fmla="*/ 25 w 54"/>
                          <a:gd name="T85" fmla="*/ 9 h 75"/>
                          <a:gd name="T86" fmla="*/ 19 w 54"/>
                          <a:gd name="T87" fmla="*/ 11 h 75"/>
                          <a:gd name="T88" fmla="*/ 15 w 54"/>
                          <a:gd name="T89" fmla="*/ 15 h 75"/>
                          <a:gd name="T90" fmla="*/ 13 w 54"/>
                          <a:gd name="T91" fmla="*/ 19 h 75"/>
                          <a:gd name="T92" fmla="*/ 13 w 54"/>
                          <a:gd name="T93" fmla="*/ 23 h 75"/>
                          <a:gd name="T94" fmla="*/ 13 w 54"/>
                          <a:gd name="T95" fmla="*/ 24 h 75"/>
                          <a:gd name="T96" fmla="*/ 2 w 54"/>
                          <a:gd name="T97" fmla="*/ 2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5">
                            <a:moveTo>
                              <a:pt x="36" y="34"/>
                            </a:moveTo>
                            <a:lnTo>
                              <a:pt x="36" y="34"/>
                            </a:lnTo>
                            <a:cubicBezTo>
                              <a:pt x="35" y="36"/>
                              <a:pt x="34" y="37"/>
                              <a:pt x="32" y="37"/>
                            </a:cubicBezTo>
                            <a:cubicBezTo>
                              <a:pt x="31" y="38"/>
                              <a:pt x="28" y="39"/>
                              <a:pt x="25" y="40"/>
                            </a:cubicBezTo>
                            <a:cubicBezTo>
                              <a:pt x="21" y="41"/>
                              <a:pt x="19" y="42"/>
                              <a:pt x="17" y="43"/>
                            </a:cubicBezTo>
                            <a:cubicBezTo>
                              <a:pt x="16" y="44"/>
                              <a:pt x="14" y="45"/>
                              <a:pt x="13" y="47"/>
                            </a:cubicBezTo>
                            <a:cubicBezTo>
                              <a:pt x="12" y="49"/>
                              <a:pt x="12" y="51"/>
                              <a:pt x="12" y="54"/>
                            </a:cubicBezTo>
                            <a:cubicBezTo>
                              <a:pt x="12" y="58"/>
                              <a:pt x="13" y="61"/>
                              <a:pt x="14" y="63"/>
                            </a:cubicBezTo>
                            <a:cubicBezTo>
                              <a:pt x="16" y="65"/>
                              <a:pt x="19" y="66"/>
                              <a:pt x="22" y="66"/>
                            </a:cubicBezTo>
                            <a:cubicBezTo>
                              <a:pt x="26" y="66"/>
                              <a:pt x="29" y="65"/>
                              <a:pt x="32" y="62"/>
                            </a:cubicBezTo>
                            <a:cubicBezTo>
                              <a:pt x="35" y="60"/>
                              <a:pt x="36" y="57"/>
                              <a:pt x="36" y="53"/>
                            </a:cubicBezTo>
                            <a:lnTo>
                              <a:pt x="36" y="34"/>
                            </a:lnTo>
                            <a:close/>
                            <a:moveTo>
                              <a:pt x="2" y="24"/>
                            </a:moveTo>
                            <a:lnTo>
                              <a:pt x="2" y="24"/>
                            </a:lnTo>
                            <a:cubicBezTo>
                              <a:pt x="2" y="15"/>
                              <a:pt x="4" y="9"/>
                              <a:pt x="8" y="6"/>
                            </a:cubicBezTo>
                            <a:cubicBezTo>
                              <a:pt x="11" y="2"/>
                              <a:pt x="18" y="0"/>
                              <a:pt x="26" y="0"/>
                            </a:cubicBezTo>
                            <a:cubicBezTo>
                              <a:pt x="31" y="0"/>
                              <a:pt x="35" y="1"/>
                              <a:pt x="38" y="2"/>
                            </a:cubicBezTo>
                            <a:cubicBezTo>
                              <a:pt x="41" y="3"/>
                              <a:pt x="43" y="5"/>
                              <a:pt x="45" y="7"/>
                            </a:cubicBezTo>
                            <a:cubicBezTo>
                              <a:pt x="46" y="9"/>
                              <a:pt x="47" y="11"/>
                              <a:pt x="47" y="13"/>
                            </a:cubicBezTo>
                            <a:cubicBezTo>
                              <a:pt x="48" y="15"/>
                              <a:pt x="48" y="18"/>
                              <a:pt x="48" y="21"/>
                            </a:cubicBezTo>
                            <a:lnTo>
                              <a:pt x="48" y="60"/>
                            </a:lnTo>
                            <a:cubicBezTo>
                              <a:pt x="48" y="62"/>
                              <a:pt x="48" y="64"/>
                              <a:pt x="48" y="65"/>
                            </a:cubicBezTo>
                            <a:cubicBezTo>
                              <a:pt x="49" y="66"/>
                              <a:pt x="50" y="66"/>
                              <a:pt x="51" y="66"/>
                            </a:cubicBezTo>
                            <a:cubicBezTo>
                              <a:pt x="52" y="66"/>
                              <a:pt x="53" y="66"/>
                              <a:pt x="54" y="66"/>
                            </a:cubicBezTo>
                            <a:lnTo>
                              <a:pt x="54" y="74"/>
                            </a:lnTo>
                            <a:lnTo>
                              <a:pt x="54" y="74"/>
                            </a:lnTo>
                            <a:cubicBezTo>
                              <a:pt x="53" y="74"/>
                              <a:pt x="52" y="74"/>
                              <a:pt x="51" y="74"/>
                            </a:cubicBezTo>
                            <a:cubicBezTo>
                              <a:pt x="49" y="74"/>
                              <a:pt x="48" y="74"/>
                              <a:pt x="47" y="74"/>
                            </a:cubicBezTo>
                            <a:cubicBezTo>
                              <a:pt x="46" y="74"/>
                              <a:pt x="45" y="74"/>
                              <a:pt x="44" y="74"/>
                            </a:cubicBezTo>
                            <a:cubicBezTo>
                              <a:pt x="43" y="74"/>
                              <a:pt x="42" y="74"/>
                              <a:pt x="41" y="73"/>
                            </a:cubicBezTo>
                            <a:cubicBezTo>
                              <a:pt x="40" y="72"/>
                              <a:pt x="39" y="71"/>
                              <a:pt x="38" y="70"/>
                            </a:cubicBezTo>
                            <a:cubicBezTo>
                              <a:pt x="38" y="69"/>
                              <a:pt x="37" y="67"/>
                              <a:pt x="37" y="65"/>
                            </a:cubicBezTo>
                            <a:lnTo>
                              <a:pt x="37" y="65"/>
                            </a:lnTo>
                            <a:cubicBezTo>
                              <a:pt x="35" y="68"/>
                              <a:pt x="33" y="71"/>
                              <a:pt x="29" y="72"/>
                            </a:cubicBezTo>
                            <a:cubicBezTo>
                              <a:pt x="26" y="74"/>
                              <a:pt x="23" y="75"/>
                              <a:pt x="20" y="75"/>
                            </a:cubicBezTo>
                            <a:cubicBezTo>
                              <a:pt x="13" y="75"/>
                              <a:pt x="8" y="73"/>
                              <a:pt x="5" y="70"/>
                            </a:cubicBezTo>
                            <a:cubicBezTo>
                              <a:pt x="2" y="66"/>
                              <a:pt x="0" y="61"/>
                              <a:pt x="0" y="54"/>
                            </a:cubicBezTo>
                            <a:cubicBezTo>
                              <a:pt x="0" y="49"/>
                              <a:pt x="1" y="45"/>
                              <a:pt x="4" y="42"/>
                            </a:cubicBezTo>
                            <a:cubicBezTo>
                              <a:pt x="6" y="38"/>
                              <a:pt x="9" y="36"/>
                              <a:pt x="14" y="35"/>
                            </a:cubicBezTo>
                            <a:lnTo>
                              <a:pt x="29" y="30"/>
                            </a:lnTo>
                            <a:cubicBezTo>
                              <a:pt x="32" y="29"/>
                              <a:pt x="35" y="28"/>
                              <a:pt x="36" y="26"/>
                            </a:cubicBezTo>
                            <a:cubicBezTo>
                              <a:pt x="36" y="25"/>
                              <a:pt x="37" y="23"/>
                              <a:pt x="37" y="19"/>
                            </a:cubicBezTo>
                            <a:cubicBezTo>
                              <a:pt x="37" y="12"/>
                              <a:pt x="33" y="9"/>
                              <a:pt x="25" y="9"/>
                            </a:cubicBezTo>
                            <a:cubicBezTo>
                              <a:pt x="23" y="9"/>
                              <a:pt x="20" y="9"/>
                              <a:pt x="19" y="11"/>
                            </a:cubicBezTo>
                            <a:cubicBezTo>
                              <a:pt x="17" y="12"/>
                              <a:pt x="16" y="13"/>
                              <a:pt x="15" y="15"/>
                            </a:cubicBezTo>
                            <a:cubicBezTo>
                              <a:pt x="14" y="16"/>
                              <a:pt x="14" y="18"/>
                              <a:pt x="13" y="19"/>
                            </a:cubicBezTo>
                            <a:cubicBezTo>
                              <a:pt x="13" y="20"/>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79" name="Freeform 127"/>
                      <p:cNvSpPr>
                        <a:spLocks/>
                      </p:cNvSpPr>
                      <p:nvPr/>
                    </p:nvSpPr>
                    <p:spPr bwMode="auto">
                      <a:xfrm>
                        <a:off x="2647950" y="4141789"/>
                        <a:ext cx="61913" cy="77788"/>
                      </a:xfrm>
                      <a:custGeom>
                        <a:avLst/>
                        <a:gdLst>
                          <a:gd name="T0" fmla="*/ 0 w 67"/>
                          <a:gd name="T1" fmla="*/ 86 h 86"/>
                          <a:gd name="T2" fmla="*/ 0 w 67"/>
                          <a:gd name="T3" fmla="*/ 86 h 86"/>
                          <a:gd name="T4" fmla="*/ 0 w 67"/>
                          <a:gd name="T5" fmla="*/ 0 h 86"/>
                          <a:gd name="T6" fmla="*/ 13 w 67"/>
                          <a:gd name="T7" fmla="*/ 0 h 86"/>
                          <a:gd name="T8" fmla="*/ 34 w 67"/>
                          <a:gd name="T9" fmla="*/ 76 h 86"/>
                          <a:gd name="T10" fmla="*/ 34 w 67"/>
                          <a:gd name="T11" fmla="*/ 76 h 86"/>
                          <a:gd name="T12" fmla="*/ 55 w 67"/>
                          <a:gd name="T13" fmla="*/ 0 h 86"/>
                          <a:gd name="T14" fmla="*/ 67 w 67"/>
                          <a:gd name="T15" fmla="*/ 0 h 86"/>
                          <a:gd name="T16" fmla="*/ 67 w 67"/>
                          <a:gd name="T17" fmla="*/ 86 h 86"/>
                          <a:gd name="T18" fmla="*/ 60 w 67"/>
                          <a:gd name="T19" fmla="*/ 86 h 86"/>
                          <a:gd name="T20" fmla="*/ 60 w 67"/>
                          <a:gd name="T21" fmla="*/ 8 h 86"/>
                          <a:gd name="T22" fmla="*/ 37 w 67"/>
                          <a:gd name="T23" fmla="*/ 86 h 86"/>
                          <a:gd name="T24" fmla="*/ 30 w 67"/>
                          <a:gd name="T25" fmla="*/ 86 h 86"/>
                          <a:gd name="T26" fmla="*/ 8 w 67"/>
                          <a:gd name="T27" fmla="*/ 8 h 86"/>
                          <a:gd name="T28" fmla="*/ 8 w 67"/>
                          <a:gd name="T29" fmla="*/ 86 h 86"/>
                          <a:gd name="T30" fmla="*/ 0 w 67"/>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86">
                            <a:moveTo>
                              <a:pt x="0" y="86"/>
                            </a:moveTo>
                            <a:lnTo>
                              <a:pt x="0" y="86"/>
                            </a:lnTo>
                            <a:lnTo>
                              <a:pt x="0" y="0"/>
                            </a:lnTo>
                            <a:lnTo>
                              <a:pt x="13" y="0"/>
                            </a:lnTo>
                            <a:lnTo>
                              <a:pt x="34" y="76"/>
                            </a:lnTo>
                            <a:lnTo>
                              <a:pt x="34" y="76"/>
                            </a:lnTo>
                            <a:lnTo>
                              <a:pt x="55" y="0"/>
                            </a:lnTo>
                            <a:lnTo>
                              <a:pt x="67" y="0"/>
                            </a:lnTo>
                            <a:lnTo>
                              <a:pt x="67" y="86"/>
                            </a:lnTo>
                            <a:lnTo>
                              <a:pt x="60" y="86"/>
                            </a:lnTo>
                            <a:lnTo>
                              <a:pt x="60" y="8"/>
                            </a:lnTo>
                            <a:lnTo>
                              <a:pt x="37" y="86"/>
                            </a:lnTo>
                            <a:lnTo>
                              <a:pt x="30" y="86"/>
                            </a:lnTo>
                            <a:lnTo>
                              <a:pt x="8" y="8"/>
                            </a:lnTo>
                            <a:lnTo>
                              <a:pt x="8" y="86"/>
                            </a:lnTo>
                            <a:lnTo>
                              <a:pt x="0" y="8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0" name="Freeform 128"/>
                      <p:cNvSpPr>
                        <a:spLocks noEditPoints="1"/>
                      </p:cNvSpPr>
                      <p:nvPr/>
                    </p:nvSpPr>
                    <p:spPr bwMode="auto">
                      <a:xfrm>
                        <a:off x="2719388" y="4160839"/>
                        <a:ext cx="42863" cy="60325"/>
                      </a:xfrm>
                      <a:custGeom>
                        <a:avLst/>
                        <a:gdLst>
                          <a:gd name="T0" fmla="*/ 33 w 46"/>
                          <a:gd name="T1" fmla="*/ 43 h 67"/>
                          <a:gd name="T2" fmla="*/ 33 w 46"/>
                          <a:gd name="T3" fmla="*/ 43 h 67"/>
                          <a:gd name="T4" fmla="*/ 33 w 46"/>
                          <a:gd name="T5" fmla="*/ 29 h 67"/>
                          <a:gd name="T6" fmla="*/ 33 w 46"/>
                          <a:gd name="T7" fmla="*/ 29 h 67"/>
                          <a:gd name="T8" fmla="*/ 25 w 46"/>
                          <a:gd name="T9" fmla="*/ 33 h 67"/>
                          <a:gd name="T10" fmla="*/ 19 w 46"/>
                          <a:gd name="T11" fmla="*/ 35 h 67"/>
                          <a:gd name="T12" fmla="*/ 8 w 46"/>
                          <a:gd name="T13" fmla="*/ 48 h 67"/>
                          <a:gd name="T14" fmla="*/ 11 w 46"/>
                          <a:gd name="T15" fmla="*/ 57 h 67"/>
                          <a:gd name="T16" fmla="*/ 18 w 46"/>
                          <a:gd name="T17" fmla="*/ 61 h 67"/>
                          <a:gd name="T18" fmla="*/ 29 w 46"/>
                          <a:gd name="T19" fmla="*/ 56 h 67"/>
                          <a:gd name="T20" fmla="*/ 33 w 46"/>
                          <a:gd name="T21" fmla="*/ 43 h 67"/>
                          <a:gd name="T22" fmla="*/ 10 w 46"/>
                          <a:gd name="T23" fmla="*/ 20 h 67"/>
                          <a:gd name="T24" fmla="*/ 10 w 46"/>
                          <a:gd name="T25" fmla="*/ 20 h 67"/>
                          <a:gd name="T26" fmla="*/ 2 w 46"/>
                          <a:gd name="T27" fmla="*/ 20 h 67"/>
                          <a:gd name="T28" fmla="*/ 22 w 46"/>
                          <a:gd name="T29" fmla="*/ 0 h 67"/>
                          <a:gd name="T30" fmla="*/ 40 w 46"/>
                          <a:gd name="T31" fmla="*/ 17 h 67"/>
                          <a:gd name="T32" fmla="*/ 40 w 46"/>
                          <a:gd name="T33" fmla="*/ 55 h 67"/>
                          <a:gd name="T34" fmla="*/ 44 w 46"/>
                          <a:gd name="T35" fmla="*/ 60 h 67"/>
                          <a:gd name="T36" fmla="*/ 46 w 46"/>
                          <a:gd name="T37" fmla="*/ 60 h 67"/>
                          <a:gd name="T38" fmla="*/ 46 w 46"/>
                          <a:gd name="T39" fmla="*/ 65 h 67"/>
                          <a:gd name="T40" fmla="*/ 43 w 46"/>
                          <a:gd name="T41" fmla="*/ 66 h 67"/>
                          <a:gd name="T42" fmla="*/ 36 w 46"/>
                          <a:gd name="T43" fmla="*/ 64 h 67"/>
                          <a:gd name="T44" fmla="*/ 33 w 46"/>
                          <a:gd name="T45" fmla="*/ 58 h 67"/>
                          <a:gd name="T46" fmla="*/ 33 w 46"/>
                          <a:gd name="T47" fmla="*/ 56 h 67"/>
                          <a:gd name="T48" fmla="*/ 33 w 46"/>
                          <a:gd name="T49" fmla="*/ 56 h 67"/>
                          <a:gd name="T50" fmla="*/ 17 w 46"/>
                          <a:gd name="T51" fmla="*/ 67 h 67"/>
                          <a:gd name="T52" fmla="*/ 0 w 46"/>
                          <a:gd name="T53" fmla="*/ 49 h 67"/>
                          <a:gd name="T54" fmla="*/ 13 w 46"/>
                          <a:gd name="T55" fmla="*/ 31 h 67"/>
                          <a:gd name="T56" fmla="*/ 27 w 46"/>
                          <a:gd name="T57" fmla="*/ 27 h 67"/>
                          <a:gd name="T58" fmla="*/ 32 w 46"/>
                          <a:gd name="T59" fmla="*/ 24 h 67"/>
                          <a:gd name="T60" fmla="*/ 33 w 46"/>
                          <a:gd name="T61" fmla="*/ 17 h 67"/>
                          <a:gd name="T62" fmla="*/ 22 w 46"/>
                          <a:gd name="T63" fmla="*/ 6 h 67"/>
                          <a:gd name="T64" fmla="*/ 10 w 46"/>
                          <a:gd name="T65"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67">
                            <a:moveTo>
                              <a:pt x="33" y="43"/>
                            </a:moveTo>
                            <a:lnTo>
                              <a:pt x="33" y="43"/>
                            </a:lnTo>
                            <a:lnTo>
                              <a:pt x="33" y="29"/>
                            </a:lnTo>
                            <a:lnTo>
                              <a:pt x="33" y="29"/>
                            </a:lnTo>
                            <a:cubicBezTo>
                              <a:pt x="32" y="31"/>
                              <a:pt x="30" y="32"/>
                              <a:pt x="25" y="33"/>
                            </a:cubicBezTo>
                            <a:lnTo>
                              <a:pt x="19" y="35"/>
                            </a:lnTo>
                            <a:cubicBezTo>
                              <a:pt x="12" y="37"/>
                              <a:pt x="8" y="41"/>
                              <a:pt x="8" y="48"/>
                            </a:cubicBezTo>
                            <a:cubicBezTo>
                              <a:pt x="8" y="52"/>
                              <a:pt x="9" y="55"/>
                              <a:pt x="11" y="57"/>
                            </a:cubicBezTo>
                            <a:cubicBezTo>
                              <a:pt x="13" y="59"/>
                              <a:pt x="15" y="61"/>
                              <a:pt x="18" y="61"/>
                            </a:cubicBezTo>
                            <a:cubicBezTo>
                              <a:pt x="23" y="61"/>
                              <a:pt x="26" y="59"/>
                              <a:pt x="29" y="56"/>
                            </a:cubicBezTo>
                            <a:cubicBezTo>
                              <a:pt x="32" y="53"/>
                              <a:pt x="33" y="48"/>
                              <a:pt x="33" y="43"/>
                            </a:cubicBezTo>
                            <a:close/>
                            <a:moveTo>
                              <a:pt x="10" y="20"/>
                            </a:moveTo>
                            <a:lnTo>
                              <a:pt x="10" y="20"/>
                            </a:lnTo>
                            <a:lnTo>
                              <a:pt x="2" y="20"/>
                            </a:lnTo>
                            <a:cubicBezTo>
                              <a:pt x="2" y="7"/>
                              <a:pt x="9" y="0"/>
                              <a:pt x="22" y="0"/>
                            </a:cubicBezTo>
                            <a:cubicBezTo>
                              <a:pt x="34" y="0"/>
                              <a:pt x="40" y="6"/>
                              <a:pt x="40" y="17"/>
                            </a:cubicBezTo>
                            <a:lnTo>
                              <a:pt x="40" y="55"/>
                            </a:lnTo>
                            <a:cubicBezTo>
                              <a:pt x="40" y="58"/>
                              <a:pt x="41" y="60"/>
                              <a:pt x="44" y="60"/>
                            </a:cubicBezTo>
                            <a:lnTo>
                              <a:pt x="46" y="60"/>
                            </a:lnTo>
                            <a:lnTo>
                              <a:pt x="46" y="65"/>
                            </a:lnTo>
                            <a:cubicBezTo>
                              <a:pt x="45" y="66"/>
                              <a:pt x="44" y="66"/>
                              <a:pt x="43" y="66"/>
                            </a:cubicBezTo>
                            <a:cubicBezTo>
                              <a:pt x="39" y="66"/>
                              <a:pt x="37" y="65"/>
                              <a:pt x="36" y="64"/>
                            </a:cubicBezTo>
                            <a:cubicBezTo>
                              <a:pt x="34" y="63"/>
                              <a:pt x="33" y="61"/>
                              <a:pt x="33" y="58"/>
                            </a:cubicBezTo>
                            <a:lnTo>
                              <a:pt x="33" y="56"/>
                            </a:lnTo>
                            <a:lnTo>
                              <a:pt x="33" y="56"/>
                            </a:lnTo>
                            <a:cubicBezTo>
                              <a:pt x="31" y="63"/>
                              <a:pt x="25" y="67"/>
                              <a:pt x="17" y="67"/>
                            </a:cubicBezTo>
                            <a:cubicBezTo>
                              <a:pt x="6" y="67"/>
                              <a:pt x="0" y="61"/>
                              <a:pt x="0" y="49"/>
                            </a:cubicBezTo>
                            <a:cubicBezTo>
                              <a:pt x="0" y="39"/>
                              <a:pt x="5" y="33"/>
                              <a:pt x="13" y="31"/>
                            </a:cubicBezTo>
                            <a:lnTo>
                              <a:pt x="27" y="27"/>
                            </a:lnTo>
                            <a:cubicBezTo>
                              <a:pt x="30" y="26"/>
                              <a:pt x="31" y="25"/>
                              <a:pt x="32" y="24"/>
                            </a:cubicBezTo>
                            <a:cubicBezTo>
                              <a:pt x="33" y="22"/>
                              <a:pt x="33" y="20"/>
                              <a:pt x="33" y="17"/>
                            </a:cubicBezTo>
                            <a:cubicBezTo>
                              <a:pt x="33" y="10"/>
                              <a:pt x="29" y="6"/>
                              <a:pt x="22" y="6"/>
                            </a:cubicBezTo>
                            <a:cubicBezTo>
                              <a:pt x="14" y="6"/>
                              <a:pt x="10" y="11"/>
                              <a:pt x="10" y="2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1" name="Freeform 129"/>
                      <p:cNvSpPr>
                        <a:spLocks/>
                      </p:cNvSpPr>
                      <p:nvPr/>
                    </p:nvSpPr>
                    <p:spPr bwMode="auto">
                      <a:xfrm>
                        <a:off x="2770188" y="4160839"/>
                        <a:ext cx="23813" cy="58738"/>
                      </a:xfrm>
                      <a:custGeom>
                        <a:avLst/>
                        <a:gdLst>
                          <a:gd name="T0" fmla="*/ 0 w 26"/>
                          <a:gd name="T1" fmla="*/ 65 h 65"/>
                          <a:gd name="T2" fmla="*/ 0 w 26"/>
                          <a:gd name="T3" fmla="*/ 65 h 65"/>
                          <a:gd name="T4" fmla="*/ 0 w 26"/>
                          <a:gd name="T5" fmla="*/ 1 h 65"/>
                          <a:gd name="T6" fmla="*/ 7 w 26"/>
                          <a:gd name="T7" fmla="*/ 1 h 65"/>
                          <a:gd name="T8" fmla="*/ 7 w 26"/>
                          <a:gd name="T9" fmla="*/ 11 h 65"/>
                          <a:gd name="T10" fmla="*/ 23 w 26"/>
                          <a:gd name="T11" fmla="*/ 0 h 65"/>
                          <a:gd name="T12" fmla="*/ 26 w 26"/>
                          <a:gd name="T13" fmla="*/ 0 h 65"/>
                          <a:gd name="T14" fmla="*/ 26 w 26"/>
                          <a:gd name="T15" fmla="*/ 7 h 65"/>
                          <a:gd name="T16" fmla="*/ 22 w 26"/>
                          <a:gd name="T17" fmla="*/ 7 h 65"/>
                          <a:gd name="T18" fmla="*/ 12 w 26"/>
                          <a:gd name="T19" fmla="*/ 12 h 65"/>
                          <a:gd name="T20" fmla="*/ 7 w 26"/>
                          <a:gd name="T21" fmla="*/ 25 h 65"/>
                          <a:gd name="T22" fmla="*/ 7 w 26"/>
                          <a:gd name="T23" fmla="*/ 65 h 65"/>
                          <a:gd name="T24" fmla="*/ 0 w 26"/>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5">
                            <a:moveTo>
                              <a:pt x="0" y="65"/>
                            </a:moveTo>
                            <a:lnTo>
                              <a:pt x="0" y="65"/>
                            </a:lnTo>
                            <a:lnTo>
                              <a:pt x="0" y="1"/>
                            </a:lnTo>
                            <a:lnTo>
                              <a:pt x="7" y="1"/>
                            </a:lnTo>
                            <a:lnTo>
                              <a:pt x="7" y="11"/>
                            </a:lnTo>
                            <a:cubicBezTo>
                              <a:pt x="10" y="4"/>
                              <a:pt x="16" y="0"/>
                              <a:pt x="23" y="0"/>
                            </a:cubicBezTo>
                            <a:cubicBezTo>
                              <a:pt x="24" y="0"/>
                              <a:pt x="25" y="0"/>
                              <a:pt x="26" y="0"/>
                            </a:cubicBezTo>
                            <a:lnTo>
                              <a:pt x="26" y="7"/>
                            </a:lnTo>
                            <a:cubicBezTo>
                              <a:pt x="25" y="7"/>
                              <a:pt x="24" y="7"/>
                              <a:pt x="22" y="7"/>
                            </a:cubicBezTo>
                            <a:cubicBezTo>
                              <a:pt x="18" y="7"/>
                              <a:pt x="15" y="9"/>
                              <a:pt x="12" y="12"/>
                            </a:cubicBezTo>
                            <a:cubicBezTo>
                              <a:pt x="9" y="15"/>
                              <a:pt x="7" y="19"/>
                              <a:pt x="7" y="25"/>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2" name="Freeform 130"/>
                      <p:cNvSpPr>
                        <a:spLocks noEditPoints="1"/>
                      </p:cNvSpPr>
                      <p:nvPr/>
                    </p:nvSpPr>
                    <p:spPr bwMode="auto">
                      <a:xfrm>
                        <a:off x="2797175" y="4160839"/>
                        <a:ext cx="41275" cy="60325"/>
                      </a:xfrm>
                      <a:custGeom>
                        <a:avLst/>
                        <a:gdLst>
                          <a:gd name="T0" fmla="*/ 32 w 45"/>
                          <a:gd name="T1" fmla="*/ 43 h 67"/>
                          <a:gd name="T2" fmla="*/ 32 w 45"/>
                          <a:gd name="T3" fmla="*/ 43 h 67"/>
                          <a:gd name="T4" fmla="*/ 32 w 45"/>
                          <a:gd name="T5" fmla="*/ 29 h 67"/>
                          <a:gd name="T6" fmla="*/ 32 w 45"/>
                          <a:gd name="T7" fmla="*/ 29 h 67"/>
                          <a:gd name="T8" fmla="*/ 25 w 45"/>
                          <a:gd name="T9" fmla="*/ 33 h 67"/>
                          <a:gd name="T10" fmla="*/ 19 w 45"/>
                          <a:gd name="T11" fmla="*/ 35 h 67"/>
                          <a:gd name="T12" fmla="*/ 8 w 45"/>
                          <a:gd name="T13" fmla="*/ 48 h 67"/>
                          <a:gd name="T14" fmla="*/ 10 w 45"/>
                          <a:gd name="T15" fmla="*/ 57 h 67"/>
                          <a:gd name="T16" fmla="*/ 18 w 45"/>
                          <a:gd name="T17" fmla="*/ 61 h 67"/>
                          <a:gd name="T18" fmla="*/ 28 w 45"/>
                          <a:gd name="T19" fmla="*/ 56 h 67"/>
                          <a:gd name="T20" fmla="*/ 32 w 45"/>
                          <a:gd name="T21" fmla="*/ 43 h 67"/>
                          <a:gd name="T22" fmla="*/ 9 w 45"/>
                          <a:gd name="T23" fmla="*/ 20 h 67"/>
                          <a:gd name="T24" fmla="*/ 9 w 45"/>
                          <a:gd name="T25" fmla="*/ 20 h 67"/>
                          <a:gd name="T26" fmla="*/ 2 w 45"/>
                          <a:gd name="T27" fmla="*/ 20 h 67"/>
                          <a:gd name="T28" fmla="*/ 22 w 45"/>
                          <a:gd name="T29" fmla="*/ 0 h 67"/>
                          <a:gd name="T30" fmla="*/ 40 w 45"/>
                          <a:gd name="T31" fmla="*/ 17 h 67"/>
                          <a:gd name="T32" fmla="*/ 40 w 45"/>
                          <a:gd name="T33" fmla="*/ 55 h 67"/>
                          <a:gd name="T34" fmla="*/ 43 w 45"/>
                          <a:gd name="T35" fmla="*/ 60 h 67"/>
                          <a:gd name="T36" fmla="*/ 45 w 45"/>
                          <a:gd name="T37" fmla="*/ 60 h 67"/>
                          <a:gd name="T38" fmla="*/ 45 w 45"/>
                          <a:gd name="T39" fmla="*/ 65 h 67"/>
                          <a:gd name="T40" fmla="*/ 42 w 45"/>
                          <a:gd name="T41" fmla="*/ 66 h 67"/>
                          <a:gd name="T42" fmla="*/ 35 w 45"/>
                          <a:gd name="T43" fmla="*/ 64 h 67"/>
                          <a:gd name="T44" fmla="*/ 33 w 45"/>
                          <a:gd name="T45" fmla="*/ 58 h 67"/>
                          <a:gd name="T46" fmla="*/ 33 w 45"/>
                          <a:gd name="T47" fmla="*/ 56 h 67"/>
                          <a:gd name="T48" fmla="*/ 33 w 45"/>
                          <a:gd name="T49" fmla="*/ 56 h 67"/>
                          <a:gd name="T50" fmla="*/ 16 w 45"/>
                          <a:gd name="T51" fmla="*/ 67 h 67"/>
                          <a:gd name="T52" fmla="*/ 0 w 45"/>
                          <a:gd name="T53" fmla="*/ 49 h 67"/>
                          <a:gd name="T54" fmla="*/ 13 w 45"/>
                          <a:gd name="T55" fmla="*/ 31 h 67"/>
                          <a:gd name="T56" fmla="*/ 26 w 45"/>
                          <a:gd name="T57" fmla="*/ 27 h 67"/>
                          <a:gd name="T58" fmla="*/ 32 w 45"/>
                          <a:gd name="T59" fmla="*/ 24 h 67"/>
                          <a:gd name="T60" fmla="*/ 32 w 45"/>
                          <a:gd name="T61" fmla="*/ 17 h 67"/>
                          <a:gd name="T62" fmla="*/ 21 w 45"/>
                          <a:gd name="T63" fmla="*/ 6 h 67"/>
                          <a:gd name="T64" fmla="*/ 9 w 45"/>
                          <a:gd name="T65"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2" y="31"/>
                              <a:pt x="29" y="32"/>
                              <a:pt x="25" y="33"/>
                            </a:cubicBezTo>
                            <a:lnTo>
                              <a:pt x="19" y="35"/>
                            </a:lnTo>
                            <a:cubicBezTo>
                              <a:pt x="11" y="37"/>
                              <a:pt x="8" y="41"/>
                              <a:pt x="8" y="48"/>
                            </a:cubicBezTo>
                            <a:cubicBezTo>
                              <a:pt x="8" y="52"/>
                              <a:pt x="8" y="55"/>
                              <a:pt x="10" y="57"/>
                            </a:cubicBezTo>
                            <a:cubicBezTo>
                              <a:pt x="12" y="59"/>
                              <a:pt x="15" y="61"/>
                              <a:pt x="18" y="61"/>
                            </a:cubicBezTo>
                            <a:cubicBezTo>
                              <a:pt x="22" y="61"/>
                              <a:pt x="26" y="59"/>
                              <a:pt x="28" y="56"/>
                            </a:cubicBezTo>
                            <a:cubicBezTo>
                              <a:pt x="31" y="53"/>
                              <a:pt x="32" y="48"/>
                              <a:pt x="32" y="43"/>
                            </a:cubicBezTo>
                            <a:close/>
                            <a:moveTo>
                              <a:pt x="9" y="20"/>
                            </a:moveTo>
                            <a:lnTo>
                              <a:pt x="9" y="20"/>
                            </a:lnTo>
                            <a:lnTo>
                              <a:pt x="2" y="20"/>
                            </a:lnTo>
                            <a:cubicBezTo>
                              <a:pt x="2" y="7"/>
                              <a:pt x="9" y="0"/>
                              <a:pt x="22" y="0"/>
                            </a:cubicBezTo>
                            <a:cubicBezTo>
                              <a:pt x="34" y="0"/>
                              <a:pt x="40" y="6"/>
                              <a:pt x="40" y="17"/>
                            </a:cubicBezTo>
                            <a:lnTo>
                              <a:pt x="40" y="55"/>
                            </a:lnTo>
                            <a:cubicBezTo>
                              <a:pt x="40" y="58"/>
                              <a:pt x="41" y="60"/>
                              <a:pt x="43" y="60"/>
                            </a:cubicBezTo>
                            <a:lnTo>
                              <a:pt x="45" y="60"/>
                            </a:lnTo>
                            <a:lnTo>
                              <a:pt x="45" y="65"/>
                            </a:lnTo>
                            <a:cubicBezTo>
                              <a:pt x="44" y="66"/>
                              <a:pt x="43" y="66"/>
                              <a:pt x="42" y="66"/>
                            </a:cubicBezTo>
                            <a:cubicBezTo>
                              <a:pt x="39" y="66"/>
                              <a:pt x="37" y="65"/>
                              <a:pt x="35" y="64"/>
                            </a:cubicBezTo>
                            <a:cubicBezTo>
                              <a:pt x="34" y="63"/>
                              <a:pt x="33" y="61"/>
                              <a:pt x="33" y="58"/>
                            </a:cubicBezTo>
                            <a:lnTo>
                              <a:pt x="33" y="56"/>
                            </a:lnTo>
                            <a:lnTo>
                              <a:pt x="33" y="56"/>
                            </a:lnTo>
                            <a:cubicBezTo>
                              <a:pt x="30" y="63"/>
                              <a:pt x="25" y="67"/>
                              <a:pt x="16" y="67"/>
                            </a:cubicBezTo>
                            <a:cubicBezTo>
                              <a:pt x="5" y="67"/>
                              <a:pt x="0" y="61"/>
                              <a:pt x="0" y="49"/>
                            </a:cubicBezTo>
                            <a:cubicBezTo>
                              <a:pt x="0" y="39"/>
                              <a:pt x="4" y="33"/>
                              <a:pt x="13" y="31"/>
                            </a:cubicBezTo>
                            <a:lnTo>
                              <a:pt x="26" y="27"/>
                            </a:lnTo>
                            <a:cubicBezTo>
                              <a:pt x="29" y="26"/>
                              <a:pt x="31" y="25"/>
                              <a:pt x="32" y="24"/>
                            </a:cubicBezTo>
                            <a:cubicBezTo>
                              <a:pt x="32" y="22"/>
                              <a:pt x="32" y="20"/>
                              <a:pt x="32" y="17"/>
                            </a:cubicBezTo>
                            <a:cubicBezTo>
                              <a:pt x="32" y="10"/>
                              <a:pt x="29" y="6"/>
                              <a:pt x="21" y="6"/>
                            </a:cubicBezTo>
                            <a:cubicBezTo>
                              <a:pt x="13" y="6"/>
                              <a:pt x="9" y="11"/>
                              <a:pt x="9" y="2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4" name="Freeform 131"/>
                      <p:cNvSpPr>
                        <a:spLocks/>
                      </p:cNvSpPr>
                      <p:nvPr/>
                    </p:nvSpPr>
                    <p:spPr bwMode="auto">
                      <a:xfrm>
                        <a:off x="2841625" y="4144964"/>
                        <a:ext cx="25400" cy="76200"/>
                      </a:xfrm>
                      <a:custGeom>
                        <a:avLst/>
                        <a:gdLst>
                          <a:gd name="T0" fmla="*/ 8 w 27"/>
                          <a:gd name="T1" fmla="*/ 71 h 82"/>
                          <a:gd name="T2" fmla="*/ 8 w 27"/>
                          <a:gd name="T3" fmla="*/ 71 h 82"/>
                          <a:gd name="T4" fmla="*/ 8 w 27"/>
                          <a:gd name="T5" fmla="*/ 23 h 82"/>
                          <a:gd name="T6" fmla="*/ 0 w 27"/>
                          <a:gd name="T7" fmla="*/ 23 h 82"/>
                          <a:gd name="T8" fmla="*/ 0 w 27"/>
                          <a:gd name="T9" fmla="*/ 17 h 82"/>
                          <a:gd name="T10" fmla="*/ 8 w 27"/>
                          <a:gd name="T11" fmla="*/ 17 h 82"/>
                          <a:gd name="T12" fmla="*/ 8 w 27"/>
                          <a:gd name="T13" fmla="*/ 0 h 82"/>
                          <a:gd name="T14" fmla="*/ 16 w 27"/>
                          <a:gd name="T15" fmla="*/ 0 h 82"/>
                          <a:gd name="T16" fmla="*/ 16 w 27"/>
                          <a:gd name="T17" fmla="*/ 17 h 82"/>
                          <a:gd name="T18" fmla="*/ 27 w 27"/>
                          <a:gd name="T19" fmla="*/ 17 h 82"/>
                          <a:gd name="T20" fmla="*/ 27 w 27"/>
                          <a:gd name="T21" fmla="*/ 23 h 82"/>
                          <a:gd name="T22" fmla="*/ 16 w 27"/>
                          <a:gd name="T23" fmla="*/ 23 h 82"/>
                          <a:gd name="T24" fmla="*/ 16 w 27"/>
                          <a:gd name="T25" fmla="*/ 69 h 82"/>
                          <a:gd name="T26" fmla="*/ 22 w 27"/>
                          <a:gd name="T27" fmla="*/ 76 h 82"/>
                          <a:gd name="T28" fmla="*/ 27 w 27"/>
                          <a:gd name="T29" fmla="*/ 75 h 82"/>
                          <a:gd name="T30" fmla="*/ 27 w 27"/>
                          <a:gd name="T31" fmla="*/ 81 h 82"/>
                          <a:gd name="T32" fmla="*/ 22 w 27"/>
                          <a:gd name="T33" fmla="*/ 82 h 82"/>
                          <a:gd name="T34" fmla="*/ 11 w 27"/>
                          <a:gd name="T35" fmla="*/ 79 h 82"/>
                          <a:gd name="T36" fmla="*/ 8 w 27"/>
                          <a:gd name="T37"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82">
                            <a:moveTo>
                              <a:pt x="8" y="71"/>
                            </a:moveTo>
                            <a:lnTo>
                              <a:pt x="8" y="71"/>
                            </a:lnTo>
                            <a:lnTo>
                              <a:pt x="8" y="23"/>
                            </a:lnTo>
                            <a:lnTo>
                              <a:pt x="0" y="23"/>
                            </a:lnTo>
                            <a:lnTo>
                              <a:pt x="0" y="17"/>
                            </a:lnTo>
                            <a:lnTo>
                              <a:pt x="8" y="17"/>
                            </a:lnTo>
                            <a:lnTo>
                              <a:pt x="8" y="0"/>
                            </a:lnTo>
                            <a:lnTo>
                              <a:pt x="16" y="0"/>
                            </a:lnTo>
                            <a:lnTo>
                              <a:pt x="16" y="17"/>
                            </a:lnTo>
                            <a:lnTo>
                              <a:pt x="27" y="17"/>
                            </a:lnTo>
                            <a:lnTo>
                              <a:pt x="27" y="23"/>
                            </a:lnTo>
                            <a:lnTo>
                              <a:pt x="16" y="23"/>
                            </a:lnTo>
                            <a:lnTo>
                              <a:pt x="16" y="69"/>
                            </a:lnTo>
                            <a:cubicBezTo>
                              <a:pt x="16" y="74"/>
                              <a:pt x="18" y="76"/>
                              <a:pt x="22" y="76"/>
                            </a:cubicBezTo>
                            <a:cubicBezTo>
                              <a:pt x="24" y="76"/>
                              <a:pt x="25" y="76"/>
                              <a:pt x="27" y="75"/>
                            </a:cubicBezTo>
                            <a:lnTo>
                              <a:pt x="27" y="81"/>
                            </a:lnTo>
                            <a:cubicBezTo>
                              <a:pt x="26" y="82"/>
                              <a:pt x="24" y="82"/>
                              <a:pt x="22" y="82"/>
                            </a:cubicBezTo>
                            <a:cubicBezTo>
                              <a:pt x="17" y="82"/>
                              <a:pt x="13" y="81"/>
                              <a:pt x="11" y="79"/>
                            </a:cubicBezTo>
                            <a:cubicBezTo>
                              <a:pt x="9" y="78"/>
                              <a:pt x="8" y="75"/>
                              <a:pt x="8" y="7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5" name="Freeform 132"/>
                      <p:cNvSpPr>
                        <a:spLocks noEditPoints="1"/>
                      </p:cNvSpPr>
                      <p:nvPr/>
                    </p:nvSpPr>
                    <p:spPr bwMode="auto">
                      <a:xfrm>
                        <a:off x="2870200" y="4138614"/>
                        <a:ext cx="41275" cy="82550"/>
                      </a:xfrm>
                      <a:custGeom>
                        <a:avLst/>
                        <a:gdLst>
                          <a:gd name="T0" fmla="*/ 26 w 44"/>
                          <a:gd name="T1" fmla="*/ 0 h 90"/>
                          <a:gd name="T2" fmla="*/ 26 w 44"/>
                          <a:gd name="T3" fmla="*/ 0 h 90"/>
                          <a:gd name="T4" fmla="*/ 35 w 44"/>
                          <a:gd name="T5" fmla="*/ 0 h 90"/>
                          <a:gd name="T6" fmla="*/ 23 w 44"/>
                          <a:gd name="T7" fmla="*/ 16 h 90"/>
                          <a:gd name="T8" fmla="*/ 17 w 44"/>
                          <a:gd name="T9" fmla="*/ 16 h 90"/>
                          <a:gd name="T10" fmla="*/ 26 w 44"/>
                          <a:gd name="T11" fmla="*/ 0 h 90"/>
                          <a:gd name="T12" fmla="*/ 8 w 44"/>
                          <a:gd name="T13" fmla="*/ 56 h 90"/>
                          <a:gd name="T14" fmla="*/ 8 w 44"/>
                          <a:gd name="T15" fmla="*/ 56 h 90"/>
                          <a:gd name="T16" fmla="*/ 22 w 44"/>
                          <a:gd name="T17" fmla="*/ 84 h 90"/>
                          <a:gd name="T18" fmla="*/ 37 w 44"/>
                          <a:gd name="T19" fmla="*/ 56 h 90"/>
                          <a:gd name="T20" fmla="*/ 22 w 44"/>
                          <a:gd name="T21" fmla="*/ 29 h 90"/>
                          <a:gd name="T22" fmla="*/ 8 w 44"/>
                          <a:gd name="T23" fmla="*/ 56 h 90"/>
                          <a:gd name="T24" fmla="*/ 0 w 44"/>
                          <a:gd name="T25" fmla="*/ 56 h 90"/>
                          <a:gd name="T26" fmla="*/ 0 w 44"/>
                          <a:gd name="T27" fmla="*/ 56 h 90"/>
                          <a:gd name="T28" fmla="*/ 22 w 44"/>
                          <a:gd name="T29" fmla="*/ 23 h 90"/>
                          <a:gd name="T30" fmla="*/ 44 w 44"/>
                          <a:gd name="T31" fmla="*/ 56 h 90"/>
                          <a:gd name="T32" fmla="*/ 22 w 44"/>
                          <a:gd name="T33" fmla="*/ 90 h 90"/>
                          <a:gd name="T34" fmla="*/ 0 w 44"/>
                          <a:gd name="T35"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90">
                            <a:moveTo>
                              <a:pt x="26" y="0"/>
                            </a:moveTo>
                            <a:lnTo>
                              <a:pt x="26" y="0"/>
                            </a:lnTo>
                            <a:lnTo>
                              <a:pt x="35" y="0"/>
                            </a:lnTo>
                            <a:lnTo>
                              <a:pt x="23" y="16"/>
                            </a:lnTo>
                            <a:lnTo>
                              <a:pt x="17" y="16"/>
                            </a:lnTo>
                            <a:lnTo>
                              <a:pt x="26" y="0"/>
                            </a:lnTo>
                            <a:close/>
                            <a:moveTo>
                              <a:pt x="8" y="56"/>
                            </a:moveTo>
                            <a:lnTo>
                              <a:pt x="8" y="56"/>
                            </a:lnTo>
                            <a:cubicBezTo>
                              <a:pt x="8" y="74"/>
                              <a:pt x="13" y="84"/>
                              <a:pt x="22" y="84"/>
                            </a:cubicBezTo>
                            <a:cubicBezTo>
                              <a:pt x="32" y="84"/>
                              <a:pt x="37" y="74"/>
                              <a:pt x="37" y="56"/>
                            </a:cubicBezTo>
                            <a:cubicBezTo>
                              <a:pt x="37" y="38"/>
                              <a:pt x="32" y="29"/>
                              <a:pt x="22" y="29"/>
                            </a:cubicBezTo>
                            <a:cubicBezTo>
                              <a:pt x="13" y="29"/>
                              <a:pt x="8" y="38"/>
                              <a:pt x="8" y="56"/>
                            </a:cubicBezTo>
                            <a:close/>
                            <a:moveTo>
                              <a:pt x="0" y="56"/>
                            </a:moveTo>
                            <a:lnTo>
                              <a:pt x="0" y="56"/>
                            </a:lnTo>
                            <a:cubicBezTo>
                              <a:pt x="0" y="34"/>
                              <a:pt x="8" y="23"/>
                              <a:pt x="22" y="23"/>
                            </a:cubicBezTo>
                            <a:cubicBezTo>
                              <a:pt x="37" y="23"/>
                              <a:pt x="44" y="34"/>
                              <a:pt x="44" y="56"/>
                            </a:cubicBezTo>
                            <a:cubicBezTo>
                              <a:pt x="44" y="78"/>
                              <a:pt x="37" y="90"/>
                              <a:pt x="22" y="90"/>
                            </a:cubicBezTo>
                            <a:cubicBezTo>
                              <a:pt x="8" y="90"/>
                              <a:pt x="0" y="78"/>
                              <a:pt x="0" y="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6" name="Freeform 133"/>
                      <p:cNvSpPr>
                        <a:spLocks/>
                      </p:cNvSpPr>
                      <p:nvPr/>
                    </p:nvSpPr>
                    <p:spPr bwMode="auto">
                      <a:xfrm>
                        <a:off x="2921000" y="4160839"/>
                        <a:ext cx="34925" cy="58738"/>
                      </a:xfrm>
                      <a:custGeom>
                        <a:avLst/>
                        <a:gdLst>
                          <a:gd name="T0" fmla="*/ 0 w 39"/>
                          <a:gd name="T1" fmla="*/ 65 h 65"/>
                          <a:gd name="T2" fmla="*/ 0 w 39"/>
                          <a:gd name="T3" fmla="*/ 65 h 65"/>
                          <a:gd name="T4" fmla="*/ 0 w 39"/>
                          <a:gd name="T5" fmla="*/ 1 h 65"/>
                          <a:gd name="T6" fmla="*/ 6 w 39"/>
                          <a:gd name="T7" fmla="*/ 1 h 65"/>
                          <a:gd name="T8" fmla="*/ 6 w 39"/>
                          <a:gd name="T9" fmla="*/ 10 h 65"/>
                          <a:gd name="T10" fmla="*/ 7 w 39"/>
                          <a:gd name="T11" fmla="*/ 10 h 65"/>
                          <a:gd name="T12" fmla="*/ 23 w 39"/>
                          <a:gd name="T13" fmla="*/ 0 h 65"/>
                          <a:gd name="T14" fmla="*/ 39 w 39"/>
                          <a:gd name="T15" fmla="*/ 17 h 65"/>
                          <a:gd name="T16" fmla="*/ 39 w 39"/>
                          <a:gd name="T17" fmla="*/ 65 h 65"/>
                          <a:gd name="T18" fmla="*/ 32 w 39"/>
                          <a:gd name="T19" fmla="*/ 65 h 65"/>
                          <a:gd name="T20" fmla="*/ 32 w 39"/>
                          <a:gd name="T21" fmla="*/ 19 h 65"/>
                          <a:gd name="T22" fmla="*/ 21 w 39"/>
                          <a:gd name="T23" fmla="*/ 6 h 65"/>
                          <a:gd name="T24" fmla="*/ 11 w 39"/>
                          <a:gd name="T25" fmla="*/ 10 h 65"/>
                          <a:gd name="T26" fmla="*/ 7 w 39"/>
                          <a:gd name="T27" fmla="*/ 22 h 65"/>
                          <a:gd name="T28" fmla="*/ 7 w 39"/>
                          <a:gd name="T29" fmla="*/ 65 h 65"/>
                          <a:gd name="T30" fmla="*/ 0 w 39"/>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5">
                            <a:moveTo>
                              <a:pt x="0" y="65"/>
                            </a:moveTo>
                            <a:lnTo>
                              <a:pt x="0" y="65"/>
                            </a:lnTo>
                            <a:lnTo>
                              <a:pt x="0" y="1"/>
                            </a:lnTo>
                            <a:lnTo>
                              <a:pt x="6" y="1"/>
                            </a:lnTo>
                            <a:lnTo>
                              <a:pt x="6" y="10"/>
                            </a:lnTo>
                            <a:lnTo>
                              <a:pt x="7" y="10"/>
                            </a:lnTo>
                            <a:cubicBezTo>
                              <a:pt x="10" y="3"/>
                              <a:pt x="15" y="0"/>
                              <a:pt x="23" y="0"/>
                            </a:cubicBezTo>
                            <a:cubicBezTo>
                              <a:pt x="34" y="0"/>
                              <a:pt x="39" y="6"/>
                              <a:pt x="39" y="17"/>
                            </a:cubicBezTo>
                            <a:lnTo>
                              <a:pt x="39" y="65"/>
                            </a:lnTo>
                            <a:lnTo>
                              <a:pt x="32" y="65"/>
                            </a:lnTo>
                            <a:lnTo>
                              <a:pt x="32" y="19"/>
                            </a:lnTo>
                            <a:cubicBezTo>
                              <a:pt x="32" y="10"/>
                              <a:pt x="28" y="6"/>
                              <a:pt x="21" y="6"/>
                            </a:cubicBezTo>
                            <a:cubicBezTo>
                              <a:pt x="17" y="6"/>
                              <a:pt x="13" y="7"/>
                              <a:pt x="11" y="10"/>
                            </a:cubicBezTo>
                            <a:cubicBezTo>
                              <a:pt x="8" y="13"/>
                              <a:pt x="7" y="17"/>
                              <a:pt x="7" y="22"/>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7" name="Freeform 134"/>
                      <p:cNvSpPr>
                        <a:spLocks/>
                      </p:cNvSpPr>
                      <p:nvPr/>
                    </p:nvSpPr>
                    <p:spPr bwMode="auto">
                      <a:xfrm>
                        <a:off x="2995613" y="4186239"/>
                        <a:ext cx="23813" cy="4763"/>
                      </a:xfrm>
                      <a:custGeom>
                        <a:avLst/>
                        <a:gdLst>
                          <a:gd name="T0" fmla="*/ 0 w 26"/>
                          <a:gd name="T1" fmla="*/ 0 h 6"/>
                          <a:gd name="T2" fmla="*/ 0 w 26"/>
                          <a:gd name="T3" fmla="*/ 0 h 6"/>
                          <a:gd name="T4" fmla="*/ 26 w 26"/>
                          <a:gd name="T5" fmla="*/ 0 h 6"/>
                          <a:gd name="T6" fmla="*/ 26 w 26"/>
                          <a:gd name="T7" fmla="*/ 6 h 6"/>
                          <a:gd name="T8" fmla="*/ 0 w 26"/>
                          <a:gd name="T9" fmla="*/ 6 h 6"/>
                          <a:gd name="T10" fmla="*/ 0 w 26"/>
                          <a:gd name="T11" fmla="*/ 0 h 6"/>
                        </a:gdLst>
                        <a:ahLst/>
                        <a:cxnLst>
                          <a:cxn ang="0">
                            <a:pos x="T0" y="T1"/>
                          </a:cxn>
                          <a:cxn ang="0">
                            <a:pos x="T2" y="T3"/>
                          </a:cxn>
                          <a:cxn ang="0">
                            <a:pos x="T4" y="T5"/>
                          </a:cxn>
                          <a:cxn ang="0">
                            <a:pos x="T6" y="T7"/>
                          </a:cxn>
                          <a:cxn ang="0">
                            <a:pos x="T8" y="T9"/>
                          </a:cxn>
                          <a:cxn ang="0">
                            <a:pos x="T10" y="T11"/>
                          </a:cxn>
                        </a:cxnLst>
                        <a:rect l="0" t="0" r="r" b="b"/>
                        <a:pathLst>
                          <a:path w="26" h="6">
                            <a:moveTo>
                              <a:pt x="0" y="0"/>
                            </a:moveTo>
                            <a:lnTo>
                              <a:pt x="0" y="0"/>
                            </a:lnTo>
                            <a:lnTo>
                              <a:pt x="26" y="0"/>
                            </a:lnTo>
                            <a:lnTo>
                              <a:pt x="26" y="6"/>
                            </a:lnTo>
                            <a:lnTo>
                              <a:pt x="0" y="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8" name="Freeform 135"/>
                      <p:cNvSpPr>
                        <a:spLocks/>
                      </p:cNvSpPr>
                      <p:nvPr/>
                    </p:nvSpPr>
                    <p:spPr bwMode="auto">
                      <a:xfrm>
                        <a:off x="3057525" y="4141789"/>
                        <a:ext cx="41275" cy="77788"/>
                      </a:xfrm>
                      <a:custGeom>
                        <a:avLst/>
                        <a:gdLst>
                          <a:gd name="T0" fmla="*/ 0 w 44"/>
                          <a:gd name="T1" fmla="*/ 86 h 86"/>
                          <a:gd name="T2" fmla="*/ 0 w 44"/>
                          <a:gd name="T3" fmla="*/ 86 h 86"/>
                          <a:gd name="T4" fmla="*/ 0 w 44"/>
                          <a:gd name="T5" fmla="*/ 0 h 86"/>
                          <a:gd name="T6" fmla="*/ 43 w 44"/>
                          <a:gd name="T7" fmla="*/ 0 h 86"/>
                          <a:gd name="T8" fmla="*/ 43 w 44"/>
                          <a:gd name="T9" fmla="*/ 7 h 86"/>
                          <a:gd name="T10" fmla="*/ 8 w 44"/>
                          <a:gd name="T11" fmla="*/ 7 h 86"/>
                          <a:gd name="T12" fmla="*/ 8 w 44"/>
                          <a:gd name="T13" fmla="*/ 38 h 86"/>
                          <a:gd name="T14" fmla="*/ 41 w 44"/>
                          <a:gd name="T15" fmla="*/ 38 h 86"/>
                          <a:gd name="T16" fmla="*/ 41 w 44"/>
                          <a:gd name="T17" fmla="*/ 45 h 86"/>
                          <a:gd name="T18" fmla="*/ 8 w 44"/>
                          <a:gd name="T19" fmla="*/ 45 h 86"/>
                          <a:gd name="T20" fmla="*/ 8 w 44"/>
                          <a:gd name="T21" fmla="*/ 80 h 86"/>
                          <a:gd name="T22" fmla="*/ 44 w 44"/>
                          <a:gd name="T23" fmla="*/ 80 h 86"/>
                          <a:gd name="T24" fmla="*/ 44 w 44"/>
                          <a:gd name="T25" fmla="*/ 86 h 86"/>
                          <a:gd name="T26" fmla="*/ 0 w 44"/>
                          <a:gd name="T2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86">
                            <a:moveTo>
                              <a:pt x="0" y="86"/>
                            </a:moveTo>
                            <a:lnTo>
                              <a:pt x="0" y="86"/>
                            </a:lnTo>
                            <a:lnTo>
                              <a:pt x="0" y="0"/>
                            </a:lnTo>
                            <a:lnTo>
                              <a:pt x="43" y="0"/>
                            </a:lnTo>
                            <a:lnTo>
                              <a:pt x="43" y="7"/>
                            </a:lnTo>
                            <a:lnTo>
                              <a:pt x="8" y="7"/>
                            </a:lnTo>
                            <a:lnTo>
                              <a:pt x="8" y="38"/>
                            </a:lnTo>
                            <a:lnTo>
                              <a:pt x="41" y="38"/>
                            </a:lnTo>
                            <a:lnTo>
                              <a:pt x="41" y="45"/>
                            </a:lnTo>
                            <a:lnTo>
                              <a:pt x="8" y="45"/>
                            </a:lnTo>
                            <a:lnTo>
                              <a:pt x="8" y="80"/>
                            </a:lnTo>
                            <a:lnTo>
                              <a:pt x="44" y="80"/>
                            </a:lnTo>
                            <a:lnTo>
                              <a:pt x="44" y="86"/>
                            </a:lnTo>
                            <a:lnTo>
                              <a:pt x="0" y="8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89" name="Freeform 136"/>
                      <p:cNvSpPr>
                        <a:spLocks/>
                      </p:cNvSpPr>
                      <p:nvPr/>
                    </p:nvSpPr>
                    <p:spPr bwMode="auto">
                      <a:xfrm>
                        <a:off x="3105150" y="4160839"/>
                        <a:ext cx="38100" cy="60325"/>
                      </a:xfrm>
                      <a:custGeom>
                        <a:avLst/>
                        <a:gdLst>
                          <a:gd name="T0" fmla="*/ 34 w 41"/>
                          <a:gd name="T1" fmla="*/ 44 h 67"/>
                          <a:gd name="T2" fmla="*/ 34 w 41"/>
                          <a:gd name="T3" fmla="*/ 44 h 67"/>
                          <a:gd name="T4" fmla="*/ 41 w 41"/>
                          <a:gd name="T5" fmla="*/ 44 h 67"/>
                          <a:gd name="T6" fmla="*/ 35 w 41"/>
                          <a:gd name="T7" fmla="*/ 60 h 67"/>
                          <a:gd name="T8" fmla="*/ 21 w 41"/>
                          <a:gd name="T9" fmla="*/ 67 h 67"/>
                          <a:gd name="T10" fmla="*/ 0 w 41"/>
                          <a:gd name="T11" fmla="*/ 33 h 67"/>
                          <a:gd name="T12" fmla="*/ 21 w 41"/>
                          <a:gd name="T13" fmla="*/ 0 h 67"/>
                          <a:gd name="T14" fmla="*/ 41 w 41"/>
                          <a:gd name="T15" fmla="*/ 20 h 67"/>
                          <a:gd name="T16" fmla="*/ 34 w 41"/>
                          <a:gd name="T17" fmla="*/ 20 h 67"/>
                          <a:gd name="T18" fmla="*/ 21 w 41"/>
                          <a:gd name="T19" fmla="*/ 6 h 67"/>
                          <a:gd name="T20" fmla="*/ 11 w 41"/>
                          <a:gd name="T21" fmla="*/ 11 h 67"/>
                          <a:gd name="T22" fmla="*/ 7 w 41"/>
                          <a:gd name="T23" fmla="*/ 33 h 67"/>
                          <a:gd name="T24" fmla="*/ 12 w 41"/>
                          <a:gd name="T25" fmla="*/ 56 h 67"/>
                          <a:gd name="T26" fmla="*/ 21 w 41"/>
                          <a:gd name="T27" fmla="*/ 61 h 67"/>
                          <a:gd name="T28" fmla="*/ 34 w 41"/>
                          <a:gd name="T29"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67">
                            <a:moveTo>
                              <a:pt x="34" y="44"/>
                            </a:moveTo>
                            <a:lnTo>
                              <a:pt x="34" y="44"/>
                            </a:lnTo>
                            <a:lnTo>
                              <a:pt x="41" y="44"/>
                            </a:lnTo>
                            <a:cubicBezTo>
                              <a:pt x="41" y="51"/>
                              <a:pt x="39" y="56"/>
                              <a:pt x="35" y="60"/>
                            </a:cubicBezTo>
                            <a:cubicBezTo>
                              <a:pt x="31" y="64"/>
                              <a:pt x="27" y="67"/>
                              <a:pt x="21" y="67"/>
                            </a:cubicBezTo>
                            <a:cubicBezTo>
                              <a:pt x="7" y="67"/>
                              <a:pt x="0" y="55"/>
                              <a:pt x="0" y="33"/>
                            </a:cubicBezTo>
                            <a:cubicBezTo>
                              <a:pt x="0" y="11"/>
                              <a:pt x="7" y="0"/>
                              <a:pt x="21" y="0"/>
                            </a:cubicBezTo>
                            <a:cubicBezTo>
                              <a:pt x="34" y="0"/>
                              <a:pt x="40" y="7"/>
                              <a:pt x="41" y="20"/>
                            </a:cubicBezTo>
                            <a:lnTo>
                              <a:pt x="34" y="20"/>
                            </a:lnTo>
                            <a:cubicBezTo>
                              <a:pt x="33" y="11"/>
                              <a:pt x="29" y="6"/>
                              <a:pt x="21" y="6"/>
                            </a:cubicBezTo>
                            <a:cubicBezTo>
                              <a:pt x="17" y="6"/>
                              <a:pt x="14" y="8"/>
                              <a:pt x="11" y="11"/>
                            </a:cubicBezTo>
                            <a:cubicBezTo>
                              <a:pt x="9" y="15"/>
                              <a:pt x="7" y="23"/>
                              <a:pt x="7" y="33"/>
                            </a:cubicBezTo>
                            <a:cubicBezTo>
                              <a:pt x="7" y="44"/>
                              <a:pt x="9" y="52"/>
                              <a:pt x="12" y="56"/>
                            </a:cubicBezTo>
                            <a:cubicBezTo>
                              <a:pt x="14" y="59"/>
                              <a:pt x="17" y="61"/>
                              <a:pt x="21" y="61"/>
                            </a:cubicBezTo>
                            <a:cubicBezTo>
                              <a:pt x="28" y="61"/>
                              <a:pt x="33" y="55"/>
                              <a:pt x="34"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90" name="Freeform 137"/>
                      <p:cNvSpPr>
                        <a:spLocks/>
                      </p:cNvSpPr>
                      <p:nvPr/>
                    </p:nvSpPr>
                    <p:spPr bwMode="auto">
                      <a:xfrm>
                        <a:off x="3152775" y="4160839"/>
                        <a:ext cx="34925" cy="60325"/>
                      </a:xfrm>
                      <a:custGeom>
                        <a:avLst/>
                        <a:gdLst>
                          <a:gd name="T0" fmla="*/ 0 w 39"/>
                          <a:gd name="T1" fmla="*/ 48 h 66"/>
                          <a:gd name="T2" fmla="*/ 0 w 39"/>
                          <a:gd name="T3" fmla="*/ 48 h 66"/>
                          <a:gd name="T4" fmla="*/ 0 w 39"/>
                          <a:gd name="T5" fmla="*/ 0 h 66"/>
                          <a:gd name="T6" fmla="*/ 7 w 39"/>
                          <a:gd name="T7" fmla="*/ 0 h 66"/>
                          <a:gd name="T8" fmla="*/ 7 w 39"/>
                          <a:gd name="T9" fmla="*/ 45 h 66"/>
                          <a:gd name="T10" fmla="*/ 10 w 39"/>
                          <a:gd name="T11" fmla="*/ 56 h 66"/>
                          <a:gd name="T12" fmla="*/ 18 w 39"/>
                          <a:gd name="T13" fmla="*/ 60 h 66"/>
                          <a:gd name="T14" fmla="*/ 28 w 39"/>
                          <a:gd name="T15" fmla="*/ 55 h 66"/>
                          <a:gd name="T16" fmla="*/ 32 w 39"/>
                          <a:gd name="T17" fmla="*/ 43 h 66"/>
                          <a:gd name="T18" fmla="*/ 32 w 39"/>
                          <a:gd name="T19" fmla="*/ 0 h 66"/>
                          <a:gd name="T20" fmla="*/ 39 w 39"/>
                          <a:gd name="T21" fmla="*/ 0 h 66"/>
                          <a:gd name="T22" fmla="*/ 39 w 39"/>
                          <a:gd name="T23" fmla="*/ 64 h 66"/>
                          <a:gd name="T24" fmla="*/ 33 w 39"/>
                          <a:gd name="T25" fmla="*/ 64 h 66"/>
                          <a:gd name="T26" fmla="*/ 33 w 39"/>
                          <a:gd name="T27" fmla="*/ 55 h 66"/>
                          <a:gd name="T28" fmla="*/ 32 w 39"/>
                          <a:gd name="T29" fmla="*/ 55 h 66"/>
                          <a:gd name="T30" fmla="*/ 16 w 39"/>
                          <a:gd name="T31" fmla="*/ 66 h 66"/>
                          <a:gd name="T32" fmla="*/ 0 w 39"/>
                          <a:gd name="T33"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66">
                            <a:moveTo>
                              <a:pt x="0" y="48"/>
                            </a:moveTo>
                            <a:lnTo>
                              <a:pt x="0" y="48"/>
                            </a:lnTo>
                            <a:lnTo>
                              <a:pt x="0" y="0"/>
                            </a:lnTo>
                            <a:lnTo>
                              <a:pt x="7" y="0"/>
                            </a:lnTo>
                            <a:lnTo>
                              <a:pt x="7" y="45"/>
                            </a:lnTo>
                            <a:cubicBezTo>
                              <a:pt x="7" y="50"/>
                              <a:pt x="8" y="54"/>
                              <a:pt x="10" y="56"/>
                            </a:cubicBezTo>
                            <a:cubicBezTo>
                              <a:pt x="11" y="58"/>
                              <a:pt x="14" y="60"/>
                              <a:pt x="18" y="60"/>
                            </a:cubicBezTo>
                            <a:cubicBezTo>
                              <a:pt x="22" y="60"/>
                              <a:pt x="25" y="58"/>
                              <a:pt x="28" y="55"/>
                            </a:cubicBezTo>
                            <a:cubicBezTo>
                              <a:pt x="31" y="52"/>
                              <a:pt x="32" y="48"/>
                              <a:pt x="32" y="43"/>
                            </a:cubicBezTo>
                            <a:lnTo>
                              <a:pt x="32" y="0"/>
                            </a:lnTo>
                            <a:lnTo>
                              <a:pt x="39" y="0"/>
                            </a:lnTo>
                            <a:lnTo>
                              <a:pt x="39" y="64"/>
                            </a:lnTo>
                            <a:lnTo>
                              <a:pt x="33" y="64"/>
                            </a:lnTo>
                            <a:lnTo>
                              <a:pt x="33" y="55"/>
                            </a:lnTo>
                            <a:lnTo>
                              <a:pt x="32" y="55"/>
                            </a:lnTo>
                            <a:cubicBezTo>
                              <a:pt x="29" y="62"/>
                              <a:pt x="23" y="66"/>
                              <a:pt x="16" y="66"/>
                            </a:cubicBezTo>
                            <a:cubicBezTo>
                              <a:pt x="5" y="66"/>
                              <a:pt x="0" y="60"/>
                              <a:pt x="0" y="4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91" name="Freeform 138"/>
                      <p:cNvSpPr>
                        <a:spLocks noEditPoints="1"/>
                      </p:cNvSpPr>
                      <p:nvPr/>
                    </p:nvSpPr>
                    <p:spPr bwMode="auto">
                      <a:xfrm>
                        <a:off x="3198813" y="4160839"/>
                        <a:ext cx="41275" cy="60325"/>
                      </a:xfrm>
                      <a:custGeom>
                        <a:avLst/>
                        <a:gdLst>
                          <a:gd name="T0" fmla="*/ 32 w 45"/>
                          <a:gd name="T1" fmla="*/ 43 h 67"/>
                          <a:gd name="T2" fmla="*/ 32 w 45"/>
                          <a:gd name="T3" fmla="*/ 43 h 67"/>
                          <a:gd name="T4" fmla="*/ 32 w 45"/>
                          <a:gd name="T5" fmla="*/ 29 h 67"/>
                          <a:gd name="T6" fmla="*/ 32 w 45"/>
                          <a:gd name="T7" fmla="*/ 29 h 67"/>
                          <a:gd name="T8" fmla="*/ 24 w 45"/>
                          <a:gd name="T9" fmla="*/ 33 h 67"/>
                          <a:gd name="T10" fmla="*/ 18 w 45"/>
                          <a:gd name="T11" fmla="*/ 35 h 67"/>
                          <a:gd name="T12" fmla="*/ 7 w 45"/>
                          <a:gd name="T13" fmla="*/ 48 h 67"/>
                          <a:gd name="T14" fmla="*/ 10 w 45"/>
                          <a:gd name="T15" fmla="*/ 57 h 67"/>
                          <a:gd name="T16" fmla="*/ 17 w 45"/>
                          <a:gd name="T17" fmla="*/ 61 h 67"/>
                          <a:gd name="T18" fmla="*/ 28 w 45"/>
                          <a:gd name="T19" fmla="*/ 56 h 67"/>
                          <a:gd name="T20" fmla="*/ 32 w 45"/>
                          <a:gd name="T21" fmla="*/ 43 h 67"/>
                          <a:gd name="T22" fmla="*/ 9 w 45"/>
                          <a:gd name="T23" fmla="*/ 20 h 67"/>
                          <a:gd name="T24" fmla="*/ 9 w 45"/>
                          <a:gd name="T25" fmla="*/ 20 h 67"/>
                          <a:gd name="T26" fmla="*/ 2 w 45"/>
                          <a:gd name="T27" fmla="*/ 20 h 67"/>
                          <a:gd name="T28" fmla="*/ 21 w 45"/>
                          <a:gd name="T29" fmla="*/ 0 h 67"/>
                          <a:gd name="T30" fmla="*/ 39 w 45"/>
                          <a:gd name="T31" fmla="*/ 17 h 67"/>
                          <a:gd name="T32" fmla="*/ 39 w 45"/>
                          <a:gd name="T33" fmla="*/ 55 h 67"/>
                          <a:gd name="T34" fmla="*/ 43 w 45"/>
                          <a:gd name="T35" fmla="*/ 60 h 67"/>
                          <a:gd name="T36" fmla="*/ 45 w 45"/>
                          <a:gd name="T37" fmla="*/ 60 h 67"/>
                          <a:gd name="T38" fmla="*/ 45 w 45"/>
                          <a:gd name="T39" fmla="*/ 65 h 67"/>
                          <a:gd name="T40" fmla="*/ 42 w 45"/>
                          <a:gd name="T41" fmla="*/ 66 h 67"/>
                          <a:gd name="T42" fmla="*/ 35 w 45"/>
                          <a:gd name="T43" fmla="*/ 64 h 67"/>
                          <a:gd name="T44" fmla="*/ 33 w 45"/>
                          <a:gd name="T45" fmla="*/ 58 h 67"/>
                          <a:gd name="T46" fmla="*/ 33 w 45"/>
                          <a:gd name="T47" fmla="*/ 56 h 67"/>
                          <a:gd name="T48" fmla="*/ 32 w 45"/>
                          <a:gd name="T49" fmla="*/ 56 h 67"/>
                          <a:gd name="T50" fmla="*/ 16 w 45"/>
                          <a:gd name="T51" fmla="*/ 67 h 67"/>
                          <a:gd name="T52" fmla="*/ 0 w 45"/>
                          <a:gd name="T53" fmla="*/ 49 h 67"/>
                          <a:gd name="T54" fmla="*/ 13 w 45"/>
                          <a:gd name="T55" fmla="*/ 31 h 67"/>
                          <a:gd name="T56" fmla="*/ 26 w 45"/>
                          <a:gd name="T57" fmla="*/ 27 h 67"/>
                          <a:gd name="T58" fmla="*/ 31 w 45"/>
                          <a:gd name="T59" fmla="*/ 24 h 67"/>
                          <a:gd name="T60" fmla="*/ 32 w 45"/>
                          <a:gd name="T61" fmla="*/ 17 h 67"/>
                          <a:gd name="T62" fmla="*/ 21 w 45"/>
                          <a:gd name="T63" fmla="*/ 6 h 67"/>
                          <a:gd name="T64" fmla="*/ 9 w 45"/>
                          <a:gd name="T65"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1" y="31"/>
                              <a:pt x="29" y="32"/>
                              <a:pt x="24" y="33"/>
                            </a:cubicBezTo>
                            <a:lnTo>
                              <a:pt x="18" y="35"/>
                            </a:lnTo>
                            <a:cubicBezTo>
                              <a:pt x="11" y="37"/>
                              <a:pt x="7" y="41"/>
                              <a:pt x="7" y="48"/>
                            </a:cubicBezTo>
                            <a:cubicBezTo>
                              <a:pt x="7" y="52"/>
                              <a:pt x="8" y="55"/>
                              <a:pt x="10" y="57"/>
                            </a:cubicBezTo>
                            <a:cubicBezTo>
                              <a:pt x="12" y="59"/>
                              <a:pt x="14" y="61"/>
                              <a:pt x="17" y="61"/>
                            </a:cubicBezTo>
                            <a:cubicBezTo>
                              <a:pt x="22" y="61"/>
                              <a:pt x="25" y="59"/>
                              <a:pt x="28" y="56"/>
                            </a:cubicBezTo>
                            <a:cubicBezTo>
                              <a:pt x="31" y="53"/>
                              <a:pt x="32" y="48"/>
                              <a:pt x="32" y="43"/>
                            </a:cubicBezTo>
                            <a:close/>
                            <a:moveTo>
                              <a:pt x="9" y="20"/>
                            </a:moveTo>
                            <a:lnTo>
                              <a:pt x="9" y="20"/>
                            </a:lnTo>
                            <a:lnTo>
                              <a:pt x="2" y="20"/>
                            </a:lnTo>
                            <a:cubicBezTo>
                              <a:pt x="2" y="7"/>
                              <a:pt x="8" y="0"/>
                              <a:pt x="21" y="0"/>
                            </a:cubicBezTo>
                            <a:cubicBezTo>
                              <a:pt x="33" y="0"/>
                              <a:pt x="39" y="6"/>
                              <a:pt x="39" y="17"/>
                            </a:cubicBezTo>
                            <a:lnTo>
                              <a:pt x="39" y="55"/>
                            </a:lnTo>
                            <a:cubicBezTo>
                              <a:pt x="39" y="58"/>
                              <a:pt x="41" y="60"/>
                              <a:pt x="43" y="60"/>
                            </a:cubicBezTo>
                            <a:lnTo>
                              <a:pt x="45" y="60"/>
                            </a:lnTo>
                            <a:lnTo>
                              <a:pt x="45" y="65"/>
                            </a:lnTo>
                            <a:cubicBezTo>
                              <a:pt x="44" y="66"/>
                              <a:pt x="43" y="66"/>
                              <a:pt x="42" y="66"/>
                            </a:cubicBezTo>
                            <a:cubicBezTo>
                              <a:pt x="39" y="66"/>
                              <a:pt x="36" y="65"/>
                              <a:pt x="35" y="64"/>
                            </a:cubicBezTo>
                            <a:cubicBezTo>
                              <a:pt x="33" y="63"/>
                              <a:pt x="33" y="61"/>
                              <a:pt x="33" y="58"/>
                            </a:cubicBezTo>
                            <a:lnTo>
                              <a:pt x="33" y="56"/>
                            </a:lnTo>
                            <a:lnTo>
                              <a:pt x="32" y="56"/>
                            </a:lnTo>
                            <a:cubicBezTo>
                              <a:pt x="30" y="63"/>
                              <a:pt x="24" y="67"/>
                              <a:pt x="16" y="67"/>
                            </a:cubicBezTo>
                            <a:cubicBezTo>
                              <a:pt x="5" y="67"/>
                              <a:pt x="0" y="61"/>
                              <a:pt x="0" y="49"/>
                            </a:cubicBezTo>
                            <a:cubicBezTo>
                              <a:pt x="0" y="39"/>
                              <a:pt x="4" y="33"/>
                              <a:pt x="13" y="31"/>
                            </a:cubicBezTo>
                            <a:lnTo>
                              <a:pt x="26" y="27"/>
                            </a:lnTo>
                            <a:cubicBezTo>
                              <a:pt x="29" y="26"/>
                              <a:pt x="31" y="25"/>
                              <a:pt x="31" y="24"/>
                            </a:cubicBezTo>
                            <a:cubicBezTo>
                              <a:pt x="32" y="22"/>
                              <a:pt x="32" y="20"/>
                              <a:pt x="32" y="17"/>
                            </a:cubicBezTo>
                            <a:cubicBezTo>
                              <a:pt x="32" y="10"/>
                              <a:pt x="29" y="6"/>
                              <a:pt x="21" y="6"/>
                            </a:cubicBezTo>
                            <a:cubicBezTo>
                              <a:pt x="13" y="6"/>
                              <a:pt x="9" y="11"/>
                              <a:pt x="9" y="2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92" name="Freeform 139"/>
                      <p:cNvSpPr>
                        <a:spLocks noEditPoints="1"/>
                      </p:cNvSpPr>
                      <p:nvPr/>
                    </p:nvSpPr>
                    <p:spPr bwMode="auto">
                      <a:xfrm>
                        <a:off x="3246438" y="4141789"/>
                        <a:ext cx="38100" cy="79375"/>
                      </a:xfrm>
                      <a:custGeom>
                        <a:avLst/>
                        <a:gdLst>
                          <a:gd name="T0" fmla="*/ 7 w 42"/>
                          <a:gd name="T1" fmla="*/ 54 h 88"/>
                          <a:gd name="T2" fmla="*/ 7 w 42"/>
                          <a:gd name="T3" fmla="*/ 54 h 88"/>
                          <a:gd name="T4" fmla="*/ 12 w 42"/>
                          <a:gd name="T5" fmla="*/ 77 h 88"/>
                          <a:gd name="T6" fmla="*/ 21 w 42"/>
                          <a:gd name="T7" fmla="*/ 82 h 88"/>
                          <a:gd name="T8" fmla="*/ 31 w 42"/>
                          <a:gd name="T9" fmla="*/ 77 h 88"/>
                          <a:gd name="T10" fmla="*/ 35 w 42"/>
                          <a:gd name="T11" fmla="*/ 54 h 88"/>
                          <a:gd name="T12" fmla="*/ 31 w 42"/>
                          <a:gd name="T13" fmla="*/ 32 h 88"/>
                          <a:gd name="T14" fmla="*/ 21 w 42"/>
                          <a:gd name="T15" fmla="*/ 27 h 88"/>
                          <a:gd name="T16" fmla="*/ 12 w 42"/>
                          <a:gd name="T17" fmla="*/ 32 h 88"/>
                          <a:gd name="T18" fmla="*/ 7 w 42"/>
                          <a:gd name="T19" fmla="*/ 54 h 88"/>
                          <a:gd name="T20" fmla="*/ 36 w 42"/>
                          <a:gd name="T21" fmla="*/ 86 h 88"/>
                          <a:gd name="T22" fmla="*/ 36 w 42"/>
                          <a:gd name="T23" fmla="*/ 86 h 88"/>
                          <a:gd name="T24" fmla="*/ 36 w 42"/>
                          <a:gd name="T25" fmla="*/ 76 h 88"/>
                          <a:gd name="T26" fmla="*/ 36 w 42"/>
                          <a:gd name="T27" fmla="*/ 76 h 88"/>
                          <a:gd name="T28" fmla="*/ 30 w 42"/>
                          <a:gd name="T29" fmla="*/ 84 h 88"/>
                          <a:gd name="T30" fmla="*/ 20 w 42"/>
                          <a:gd name="T31" fmla="*/ 88 h 88"/>
                          <a:gd name="T32" fmla="*/ 0 w 42"/>
                          <a:gd name="T33" fmla="*/ 54 h 88"/>
                          <a:gd name="T34" fmla="*/ 20 w 42"/>
                          <a:gd name="T35" fmla="*/ 21 h 88"/>
                          <a:gd name="T36" fmla="*/ 35 w 42"/>
                          <a:gd name="T37" fmla="*/ 32 h 88"/>
                          <a:gd name="T38" fmla="*/ 35 w 42"/>
                          <a:gd name="T39" fmla="*/ 0 h 88"/>
                          <a:gd name="T40" fmla="*/ 42 w 42"/>
                          <a:gd name="T41" fmla="*/ 0 h 88"/>
                          <a:gd name="T42" fmla="*/ 42 w 42"/>
                          <a:gd name="T43" fmla="*/ 86 h 88"/>
                          <a:gd name="T44" fmla="*/ 36 w 42"/>
                          <a:gd name="T45"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88">
                            <a:moveTo>
                              <a:pt x="7" y="54"/>
                            </a:moveTo>
                            <a:lnTo>
                              <a:pt x="7" y="54"/>
                            </a:lnTo>
                            <a:cubicBezTo>
                              <a:pt x="7" y="65"/>
                              <a:pt x="9" y="72"/>
                              <a:pt x="12" y="77"/>
                            </a:cubicBezTo>
                            <a:cubicBezTo>
                              <a:pt x="14" y="80"/>
                              <a:pt x="17" y="82"/>
                              <a:pt x="21" y="82"/>
                            </a:cubicBezTo>
                            <a:cubicBezTo>
                              <a:pt x="26" y="82"/>
                              <a:pt x="29" y="80"/>
                              <a:pt x="31" y="77"/>
                            </a:cubicBezTo>
                            <a:cubicBezTo>
                              <a:pt x="34" y="72"/>
                              <a:pt x="35" y="65"/>
                              <a:pt x="35" y="54"/>
                            </a:cubicBezTo>
                            <a:cubicBezTo>
                              <a:pt x="35" y="43"/>
                              <a:pt x="34" y="36"/>
                              <a:pt x="31" y="32"/>
                            </a:cubicBezTo>
                            <a:cubicBezTo>
                              <a:pt x="29" y="29"/>
                              <a:pt x="26" y="27"/>
                              <a:pt x="21" y="27"/>
                            </a:cubicBezTo>
                            <a:cubicBezTo>
                              <a:pt x="17" y="27"/>
                              <a:pt x="14" y="29"/>
                              <a:pt x="12" y="32"/>
                            </a:cubicBezTo>
                            <a:cubicBezTo>
                              <a:pt x="9" y="36"/>
                              <a:pt x="7" y="43"/>
                              <a:pt x="7" y="54"/>
                            </a:cubicBezTo>
                            <a:close/>
                            <a:moveTo>
                              <a:pt x="36" y="86"/>
                            </a:moveTo>
                            <a:lnTo>
                              <a:pt x="36" y="86"/>
                            </a:lnTo>
                            <a:lnTo>
                              <a:pt x="36" y="76"/>
                            </a:lnTo>
                            <a:lnTo>
                              <a:pt x="36" y="76"/>
                            </a:lnTo>
                            <a:cubicBezTo>
                              <a:pt x="35" y="79"/>
                              <a:pt x="33" y="82"/>
                              <a:pt x="30" y="84"/>
                            </a:cubicBezTo>
                            <a:cubicBezTo>
                              <a:pt x="27" y="86"/>
                              <a:pt x="24" y="88"/>
                              <a:pt x="20" y="88"/>
                            </a:cubicBezTo>
                            <a:cubicBezTo>
                              <a:pt x="6" y="88"/>
                              <a:pt x="0" y="76"/>
                              <a:pt x="0" y="54"/>
                            </a:cubicBezTo>
                            <a:cubicBezTo>
                              <a:pt x="0" y="32"/>
                              <a:pt x="6" y="21"/>
                              <a:pt x="20" y="21"/>
                            </a:cubicBezTo>
                            <a:cubicBezTo>
                              <a:pt x="28" y="21"/>
                              <a:pt x="33" y="25"/>
                              <a:pt x="35" y="32"/>
                            </a:cubicBezTo>
                            <a:lnTo>
                              <a:pt x="35" y="0"/>
                            </a:lnTo>
                            <a:lnTo>
                              <a:pt x="42" y="0"/>
                            </a:lnTo>
                            <a:lnTo>
                              <a:pt x="42" y="86"/>
                            </a:lnTo>
                            <a:lnTo>
                              <a:pt x="36" y="8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93" name="Freeform 140"/>
                      <p:cNvSpPr>
                        <a:spLocks noEditPoints="1"/>
                      </p:cNvSpPr>
                      <p:nvPr/>
                    </p:nvSpPr>
                    <p:spPr bwMode="auto">
                      <a:xfrm>
                        <a:off x="3294063" y="4160839"/>
                        <a:ext cx="39688" cy="60325"/>
                      </a:xfrm>
                      <a:custGeom>
                        <a:avLst/>
                        <a:gdLst>
                          <a:gd name="T0" fmla="*/ 8 w 44"/>
                          <a:gd name="T1" fmla="*/ 33 h 67"/>
                          <a:gd name="T2" fmla="*/ 8 w 44"/>
                          <a:gd name="T3" fmla="*/ 33 h 67"/>
                          <a:gd name="T4" fmla="*/ 22 w 44"/>
                          <a:gd name="T5" fmla="*/ 61 h 67"/>
                          <a:gd name="T6" fmla="*/ 36 w 44"/>
                          <a:gd name="T7" fmla="*/ 33 h 67"/>
                          <a:gd name="T8" fmla="*/ 22 w 44"/>
                          <a:gd name="T9" fmla="*/ 6 h 67"/>
                          <a:gd name="T10" fmla="*/ 8 w 44"/>
                          <a:gd name="T11" fmla="*/ 33 h 67"/>
                          <a:gd name="T12" fmla="*/ 0 w 44"/>
                          <a:gd name="T13" fmla="*/ 33 h 67"/>
                          <a:gd name="T14" fmla="*/ 0 w 44"/>
                          <a:gd name="T15" fmla="*/ 33 h 67"/>
                          <a:gd name="T16" fmla="*/ 22 w 44"/>
                          <a:gd name="T17" fmla="*/ 0 h 67"/>
                          <a:gd name="T18" fmla="*/ 44 w 44"/>
                          <a:gd name="T19" fmla="*/ 33 h 67"/>
                          <a:gd name="T20" fmla="*/ 22 w 44"/>
                          <a:gd name="T21" fmla="*/ 67 h 67"/>
                          <a:gd name="T22" fmla="*/ 0 w 44"/>
                          <a:gd name="T2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7">
                            <a:moveTo>
                              <a:pt x="8" y="33"/>
                            </a:moveTo>
                            <a:lnTo>
                              <a:pt x="8" y="33"/>
                            </a:lnTo>
                            <a:cubicBezTo>
                              <a:pt x="8" y="51"/>
                              <a:pt x="13" y="61"/>
                              <a:pt x="22" y="61"/>
                            </a:cubicBezTo>
                            <a:cubicBezTo>
                              <a:pt x="32" y="61"/>
                              <a:pt x="36" y="51"/>
                              <a:pt x="36" y="33"/>
                            </a:cubicBezTo>
                            <a:cubicBezTo>
                              <a:pt x="36" y="15"/>
                              <a:pt x="32" y="6"/>
                              <a:pt x="22" y="6"/>
                            </a:cubicBezTo>
                            <a:cubicBezTo>
                              <a:pt x="13" y="6"/>
                              <a:pt x="8" y="15"/>
                              <a:pt x="8" y="33"/>
                            </a:cubicBezTo>
                            <a:close/>
                            <a:moveTo>
                              <a:pt x="0" y="33"/>
                            </a:moveTo>
                            <a:lnTo>
                              <a:pt x="0" y="33"/>
                            </a:lnTo>
                            <a:cubicBezTo>
                              <a:pt x="0" y="11"/>
                              <a:pt x="7" y="0"/>
                              <a:pt x="22" y="0"/>
                            </a:cubicBezTo>
                            <a:cubicBezTo>
                              <a:pt x="37" y="0"/>
                              <a:pt x="44" y="11"/>
                              <a:pt x="44" y="33"/>
                            </a:cubicBezTo>
                            <a:cubicBezTo>
                              <a:pt x="44" y="55"/>
                              <a:pt x="37" y="67"/>
                              <a:pt x="22" y="67"/>
                            </a:cubicBezTo>
                            <a:cubicBezTo>
                              <a:pt x="7" y="67"/>
                              <a:pt x="0" y="55"/>
                              <a:pt x="0" y="3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94" name="Freeform 141"/>
                      <p:cNvSpPr>
                        <a:spLocks/>
                      </p:cNvSpPr>
                      <p:nvPr/>
                    </p:nvSpPr>
                    <p:spPr bwMode="auto">
                      <a:xfrm>
                        <a:off x="3343275" y="4160839"/>
                        <a:ext cx="23813" cy="58738"/>
                      </a:xfrm>
                      <a:custGeom>
                        <a:avLst/>
                        <a:gdLst>
                          <a:gd name="T0" fmla="*/ 0 w 26"/>
                          <a:gd name="T1" fmla="*/ 65 h 65"/>
                          <a:gd name="T2" fmla="*/ 0 w 26"/>
                          <a:gd name="T3" fmla="*/ 65 h 65"/>
                          <a:gd name="T4" fmla="*/ 0 w 26"/>
                          <a:gd name="T5" fmla="*/ 1 h 65"/>
                          <a:gd name="T6" fmla="*/ 7 w 26"/>
                          <a:gd name="T7" fmla="*/ 1 h 65"/>
                          <a:gd name="T8" fmla="*/ 7 w 26"/>
                          <a:gd name="T9" fmla="*/ 11 h 65"/>
                          <a:gd name="T10" fmla="*/ 23 w 26"/>
                          <a:gd name="T11" fmla="*/ 0 h 65"/>
                          <a:gd name="T12" fmla="*/ 26 w 26"/>
                          <a:gd name="T13" fmla="*/ 0 h 65"/>
                          <a:gd name="T14" fmla="*/ 26 w 26"/>
                          <a:gd name="T15" fmla="*/ 7 h 65"/>
                          <a:gd name="T16" fmla="*/ 22 w 26"/>
                          <a:gd name="T17" fmla="*/ 7 h 65"/>
                          <a:gd name="T18" fmla="*/ 11 w 26"/>
                          <a:gd name="T19" fmla="*/ 12 h 65"/>
                          <a:gd name="T20" fmla="*/ 7 w 26"/>
                          <a:gd name="T21" fmla="*/ 25 h 65"/>
                          <a:gd name="T22" fmla="*/ 7 w 26"/>
                          <a:gd name="T23" fmla="*/ 65 h 65"/>
                          <a:gd name="T24" fmla="*/ 0 w 26"/>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5">
                            <a:moveTo>
                              <a:pt x="0" y="65"/>
                            </a:moveTo>
                            <a:lnTo>
                              <a:pt x="0" y="65"/>
                            </a:lnTo>
                            <a:lnTo>
                              <a:pt x="0" y="1"/>
                            </a:lnTo>
                            <a:lnTo>
                              <a:pt x="7" y="1"/>
                            </a:lnTo>
                            <a:lnTo>
                              <a:pt x="7" y="11"/>
                            </a:lnTo>
                            <a:cubicBezTo>
                              <a:pt x="10" y="4"/>
                              <a:pt x="15" y="0"/>
                              <a:pt x="23" y="0"/>
                            </a:cubicBezTo>
                            <a:cubicBezTo>
                              <a:pt x="24" y="0"/>
                              <a:pt x="25" y="0"/>
                              <a:pt x="26" y="0"/>
                            </a:cubicBezTo>
                            <a:lnTo>
                              <a:pt x="26" y="7"/>
                            </a:lnTo>
                            <a:cubicBezTo>
                              <a:pt x="24" y="7"/>
                              <a:pt x="23" y="7"/>
                              <a:pt x="22" y="7"/>
                            </a:cubicBezTo>
                            <a:cubicBezTo>
                              <a:pt x="18" y="7"/>
                              <a:pt x="14" y="9"/>
                              <a:pt x="11" y="12"/>
                            </a:cubicBezTo>
                            <a:cubicBezTo>
                              <a:pt x="8" y="15"/>
                              <a:pt x="7" y="19"/>
                              <a:pt x="7" y="25"/>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14" name="Freeform 215"/>
                      <p:cNvSpPr>
                        <a:spLocks/>
                      </p:cNvSpPr>
                      <p:nvPr/>
                    </p:nvSpPr>
                    <p:spPr bwMode="auto">
                      <a:xfrm>
                        <a:off x="7453313" y="5592764"/>
                        <a:ext cx="53975" cy="88900"/>
                      </a:xfrm>
                      <a:custGeom>
                        <a:avLst/>
                        <a:gdLst>
                          <a:gd name="T0" fmla="*/ 0 w 59"/>
                          <a:gd name="T1" fmla="*/ 0 h 96"/>
                          <a:gd name="T2" fmla="*/ 0 w 59"/>
                          <a:gd name="T3" fmla="*/ 0 h 96"/>
                          <a:gd name="T4" fmla="*/ 15 w 59"/>
                          <a:gd name="T5" fmla="*/ 0 h 96"/>
                          <a:gd name="T6" fmla="*/ 47 w 59"/>
                          <a:gd name="T7" fmla="*/ 80 h 96"/>
                          <a:gd name="T8" fmla="*/ 47 w 59"/>
                          <a:gd name="T9" fmla="*/ 80 h 96"/>
                          <a:gd name="T10" fmla="*/ 47 w 59"/>
                          <a:gd name="T11" fmla="*/ 0 h 96"/>
                          <a:gd name="T12" fmla="*/ 59 w 59"/>
                          <a:gd name="T13" fmla="*/ 0 h 96"/>
                          <a:gd name="T14" fmla="*/ 59 w 59"/>
                          <a:gd name="T15" fmla="*/ 96 h 96"/>
                          <a:gd name="T16" fmla="*/ 42 w 59"/>
                          <a:gd name="T17" fmla="*/ 96 h 96"/>
                          <a:gd name="T18" fmla="*/ 12 w 59"/>
                          <a:gd name="T19" fmla="*/ 18 h 96"/>
                          <a:gd name="T20" fmla="*/ 12 w 59"/>
                          <a:gd name="T21" fmla="*/ 18 h 96"/>
                          <a:gd name="T22" fmla="*/ 12 w 59"/>
                          <a:gd name="T23" fmla="*/ 96 h 96"/>
                          <a:gd name="T24" fmla="*/ 0 w 59"/>
                          <a:gd name="T25" fmla="*/ 96 h 96"/>
                          <a:gd name="T26" fmla="*/ 0 w 59"/>
                          <a:gd name="T2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96">
                            <a:moveTo>
                              <a:pt x="0" y="0"/>
                            </a:moveTo>
                            <a:lnTo>
                              <a:pt x="0" y="0"/>
                            </a:lnTo>
                            <a:lnTo>
                              <a:pt x="15" y="0"/>
                            </a:lnTo>
                            <a:lnTo>
                              <a:pt x="47" y="80"/>
                            </a:lnTo>
                            <a:lnTo>
                              <a:pt x="47" y="80"/>
                            </a:lnTo>
                            <a:lnTo>
                              <a:pt x="47" y="0"/>
                            </a:lnTo>
                            <a:lnTo>
                              <a:pt x="59" y="0"/>
                            </a:lnTo>
                            <a:lnTo>
                              <a:pt x="59" y="96"/>
                            </a:lnTo>
                            <a:lnTo>
                              <a:pt x="42" y="96"/>
                            </a:lnTo>
                            <a:lnTo>
                              <a:pt x="12" y="18"/>
                            </a:lnTo>
                            <a:lnTo>
                              <a:pt x="12" y="18"/>
                            </a:lnTo>
                            <a:lnTo>
                              <a:pt x="12"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15" name="Freeform 216"/>
                      <p:cNvSpPr>
                        <a:spLocks noEditPoints="1"/>
                      </p:cNvSpPr>
                      <p:nvPr/>
                    </p:nvSpPr>
                    <p:spPr bwMode="auto">
                      <a:xfrm>
                        <a:off x="7521576" y="5592764"/>
                        <a:ext cx="11113" cy="88900"/>
                      </a:xfrm>
                      <a:custGeom>
                        <a:avLst/>
                        <a:gdLst>
                          <a:gd name="T0" fmla="*/ 0 w 12"/>
                          <a:gd name="T1" fmla="*/ 24 h 96"/>
                          <a:gd name="T2" fmla="*/ 0 w 12"/>
                          <a:gd name="T3" fmla="*/ 24 h 96"/>
                          <a:gd name="T4" fmla="*/ 12 w 12"/>
                          <a:gd name="T5" fmla="*/ 24 h 96"/>
                          <a:gd name="T6" fmla="*/ 12 w 12"/>
                          <a:gd name="T7" fmla="*/ 96 h 96"/>
                          <a:gd name="T8" fmla="*/ 0 w 12"/>
                          <a:gd name="T9" fmla="*/ 96 h 96"/>
                          <a:gd name="T10" fmla="*/ 0 w 12"/>
                          <a:gd name="T11" fmla="*/ 24 h 96"/>
                          <a:gd name="T12" fmla="*/ 0 w 12"/>
                          <a:gd name="T13" fmla="*/ 0 h 96"/>
                          <a:gd name="T14" fmla="*/ 0 w 12"/>
                          <a:gd name="T15" fmla="*/ 0 h 96"/>
                          <a:gd name="T16" fmla="*/ 12 w 12"/>
                          <a:gd name="T17" fmla="*/ 0 h 96"/>
                          <a:gd name="T18" fmla="*/ 12 w 12"/>
                          <a:gd name="T19" fmla="*/ 13 h 96"/>
                          <a:gd name="T20" fmla="*/ 0 w 12"/>
                          <a:gd name="T21" fmla="*/ 13 h 96"/>
                          <a:gd name="T22" fmla="*/ 0 w 12"/>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96">
                            <a:moveTo>
                              <a:pt x="0" y="24"/>
                            </a:moveTo>
                            <a:lnTo>
                              <a:pt x="0" y="24"/>
                            </a:lnTo>
                            <a:lnTo>
                              <a:pt x="12" y="24"/>
                            </a:lnTo>
                            <a:lnTo>
                              <a:pt x="12" y="96"/>
                            </a:lnTo>
                            <a:lnTo>
                              <a:pt x="0" y="96"/>
                            </a:lnTo>
                            <a:lnTo>
                              <a:pt x="0" y="24"/>
                            </a:lnTo>
                            <a:close/>
                            <a:moveTo>
                              <a:pt x="0" y="0"/>
                            </a:moveTo>
                            <a:lnTo>
                              <a:pt x="0" y="0"/>
                            </a:lnTo>
                            <a:lnTo>
                              <a:pt x="12" y="0"/>
                            </a:lnTo>
                            <a:lnTo>
                              <a:pt x="12" y="13"/>
                            </a:lnTo>
                            <a:lnTo>
                              <a:pt x="0" y="1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16" name="Freeform 217"/>
                      <p:cNvSpPr>
                        <a:spLocks/>
                      </p:cNvSpPr>
                      <p:nvPr/>
                    </p:nvSpPr>
                    <p:spPr bwMode="auto">
                      <a:xfrm>
                        <a:off x="7543801" y="5613402"/>
                        <a:ext cx="42863" cy="68263"/>
                      </a:xfrm>
                      <a:custGeom>
                        <a:avLst/>
                        <a:gdLst>
                          <a:gd name="T0" fmla="*/ 37 w 48"/>
                          <a:gd name="T1" fmla="*/ 24 h 75"/>
                          <a:gd name="T2" fmla="*/ 37 w 48"/>
                          <a:gd name="T3" fmla="*/ 24 h 75"/>
                          <a:gd name="T4" fmla="*/ 34 w 48"/>
                          <a:gd name="T5" fmla="*/ 13 h 75"/>
                          <a:gd name="T6" fmla="*/ 25 w 48"/>
                          <a:gd name="T7" fmla="*/ 9 h 75"/>
                          <a:gd name="T8" fmla="*/ 20 w 48"/>
                          <a:gd name="T9" fmla="*/ 10 h 75"/>
                          <a:gd name="T10" fmla="*/ 16 w 48"/>
                          <a:gd name="T11" fmla="*/ 14 h 75"/>
                          <a:gd name="T12" fmla="*/ 13 w 48"/>
                          <a:gd name="T13" fmla="*/ 23 h 75"/>
                          <a:gd name="T14" fmla="*/ 12 w 48"/>
                          <a:gd name="T15" fmla="*/ 39 h 75"/>
                          <a:gd name="T16" fmla="*/ 12 w 48"/>
                          <a:gd name="T17" fmla="*/ 48 h 75"/>
                          <a:gd name="T18" fmla="*/ 13 w 48"/>
                          <a:gd name="T19" fmla="*/ 57 h 75"/>
                          <a:gd name="T20" fmla="*/ 18 w 48"/>
                          <a:gd name="T21" fmla="*/ 64 h 75"/>
                          <a:gd name="T22" fmla="*/ 25 w 48"/>
                          <a:gd name="T23" fmla="*/ 67 h 75"/>
                          <a:gd name="T24" fmla="*/ 31 w 48"/>
                          <a:gd name="T25" fmla="*/ 65 h 75"/>
                          <a:gd name="T26" fmla="*/ 34 w 48"/>
                          <a:gd name="T27" fmla="*/ 61 h 75"/>
                          <a:gd name="T28" fmla="*/ 36 w 48"/>
                          <a:gd name="T29" fmla="*/ 55 h 75"/>
                          <a:gd name="T30" fmla="*/ 37 w 48"/>
                          <a:gd name="T31" fmla="*/ 49 h 75"/>
                          <a:gd name="T32" fmla="*/ 48 w 48"/>
                          <a:gd name="T33" fmla="*/ 49 h 75"/>
                          <a:gd name="T34" fmla="*/ 47 w 48"/>
                          <a:gd name="T35" fmla="*/ 58 h 75"/>
                          <a:gd name="T36" fmla="*/ 43 w 48"/>
                          <a:gd name="T37" fmla="*/ 67 h 75"/>
                          <a:gd name="T38" fmla="*/ 35 w 48"/>
                          <a:gd name="T39" fmla="*/ 73 h 75"/>
                          <a:gd name="T40" fmla="*/ 25 w 48"/>
                          <a:gd name="T41" fmla="*/ 75 h 75"/>
                          <a:gd name="T42" fmla="*/ 6 w 48"/>
                          <a:gd name="T43" fmla="*/ 66 h 75"/>
                          <a:gd name="T44" fmla="*/ 0 w 48"/>
                          <a:gd name="T45" fmla="*/ 39 h 75"/>
                          <a:gd name="T46" fmla="*/ 1 w 48"/>
                          <a:gd name="T47" fmla="*/ 24 h 75"/>
                          <a:gd name="T48" fmla="*/ 4 w 48"/>
                          <a:gd name="T49" fmla="*/ 12 h 75"/>
                          <a:gd name="T50" fmla="*/ 12 w 48"/>
                          <a:gd name="T51" fmla="*/ 4 h 75"/>
                          <a:gd name="T52" fmla="*/ 25 w 48"/>
                          <a:gd name="T53" fmla="*/ 0 h 75"/>
                          <a:gd name="T54" fmla="*/ 37 w 48"/>
                          <a:gd name="T55" fmla="*/ 3 h 75"/>
                          <a:gd name="T56" fmla="*/ 44 w 48"/>
                          <a:gd name="T57" fmla="*/ 9 h 75"/>
                          <a:gd name="T58" fmla="*/ 47 w 48"/>
                          <a:gd name="T59" fmla="*/ 16 h 75"/>
                          <a:gd name="T60" fmla="*/ 48 w 48"/>
                          <a:gd name="T61" fmla="*/ 24 h 75"/>
                          <a:gd name="T62" fmla="*/ 37 w 48"/>
                          <a:gd name="T63" fmla="*/ 2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75">
                            <a:moveTo>
                              <a:pt x="37" y="24"/>
                            </a:moveTo>
                            <a:lnTo>
                              <a:pt x="37" y="24"/>
                            </a:lnTo>
                            <a:cubicBezTo>
                              <a:pt x="37" y="20"/>
                              <a:pt x="36" y="16"/>
                              <a:pt x="34" y="13"/>
                            </a:cubicBezTo>
                            <a:cubicBezTo>
                              <a:pt x="32" y="10"/>
                              <a:pt x="29" y="9"/>
                              <a:pt x="25" y="9"/>
                            </a:cubicBezTo>
                            <a:cubicBezTo>
                              <a:pt x="24" y="9"/>
                              <a:pt x="22" y="9"/>
                              <a:pt x="20" y="10"/>
                            </a:cubicBezTo>
                            <a:cubicBezTo>
                              <a:pt x="19" y="11"/>
                              <a:pt x="17" y="12"/>
                              <a:pt x="16" y="14"/>
                            </a:cubicBezTo>
                            <a:cubicBezTo>
                              <a:pt x="14" y="16"/>
                              <a:pt x="13" y="19"/>
                              <a:pt x="13" y="23"/>
                            </a:cubicBezTo>
                            <a:cubicBezTo>
                              <a:pt x="12" y="27"/>
                              <a:pt x="12" y="32"/>
                              <a:pt x="12" y="39"/>
                            </a:cubicBezTo>
                            <a:cubicBezTo>
                              <a:pt x="12" y="42"/>
                              <a:pt x="12" y="45"/>
                              <a:pt x="12" y="48"/>
                            </a:cubicBezTo>
                            <a:cubicBezTo>
                              <a:pt x="12" y="51"/>
                              <a:pt x="13" y="54"/>
                              <a:pt x="13" y="57"/>
                            </a:cubicBezTo>
                            <a:cubicBezTo>
                              <a:pt x="14" y="60"/>
                              <a:pt x="16" y="62"/>
                              <a:pt x="18" y="64"/>
                            </a:cubicBezTo>
                            <a:cubicBezTo>
                              <a:pt x="19" y="66"/>
                              <a:pt x="22" y="67"/>
                              <a:pt x="25" y="67"/>
                            </a:cubicBezTo>
                            <a:cubicBezTo>
                              <a:pt x="27" y="67"/>
                              <a:pt x="29" y="66"/>
                              <a:pt x="31" y="65"/>
                            </a:cubicBezTo>
                            <a:cubicBezTo>
                              <a:pt x="32" y="64"/>
                              <a:pt x="34" y="63"/>
                              <a:pt x="34" y="61"/>
                            </a:cubicBezTo>
                            <a:cubicBezTo>
                              <a:pt x="35" y="59"/>
                              <a:pt x="36" y="57"/>
                              <a:pt x="36" y="55"/>
                            </a:cubicBezTo>
                            <a:cubicBezTo>
                              <a:pt x="37" y="53"/>
                              <a:pt x="37" y="51"/>
                              <a:pt x="37" y="49"/>
                            </a:cubicBezTo>
                            <a:lnTo>
                              <a:pt x="48" y="49"/>
                            </a:lnTo>
                            <a:cubicBezTo>
                              <a:pt x="48" y="52"/>
                              <a:pt x="48" y="55"/>
                              <a:pt x="47" y="58"/>
                            </a:cubicBezTo>
                            <a:cubicBezTo>
                              <a:pt x="46" y="61"/>
                              <a:pt x="45" y="64"/>
                              <a:pt x="43" y="67"/>
                            </a:cubicBezTo>
                            <a:cubicBezTo>
                              <a:pt x="41" y="69"/>
                              <a:pt x="39" y="71"/>
                              <a:pt x="35" y="73"/>
                            </a:cubicBezTo>
                            <a:cubicBezTo>
                              <a:pt x="32" y="75"/>
                              <a:pt x="29" y="75"/>
                              <a:pt x="25" y="75"/>
                            </a:cubicBezTo>
                            <a:cubicBezTo>
                              <a:pt x="16" y="75"/>
                              <a:pt x="10" y="72"/>
                              <a:pt x="6" y="66"/>
                            </a:cubicBezTo>
                            <a:cubicBezTo>
                              <a:pt x="2" y="60"/>
                              <a:pt x="0" y="51"/>
                              <a:pt x="0" y="39"/>
                            </a:cubicBezTo>
                            <a:cubicBezTo>
                              <a:pt x="0" y="34"/>
                              <a:pt x="0" y="29"/>
                              <a:pt x="1" y="24"/>
                            </a:cubicBezTo>
                            <a:cubicBezTo>
                              <a:pt x="1" y="20"/>
                              <a:pt x="3" y="16"/>
                              <a:pt x="4" y="12"/>
                            </a:cubicBezTo>
                            <a:cubicBezTo>
                              <a:pt x="6" y="9"/>
                              <a:pt x="9" y="6"/>
                              <a:pt x="12" y="4"/>
                            </a:cubicBezTo>
                            <a:cubicBezTo>
                              <a:pt x="16" y="1"/>
                              <a:pt x="20" y="0"/>
                              <a:pt x="25" y="0"/>
                            </a:cubicBezTo>
                            <a:cubicBezTo>
                              <a:pt x="30" y="0"/>
                              <a:pt x="34" y="1"/>
                              <a:pt x="37" y="3"/>
                            </a:cubicBezTo>
                            <a:cubicBezTo>
                              <a:pt x="40" y="4"/>
                              <a:pt x="42" y="6"/>
                              <a:pt x="44" y="9"/>
                            </a:cubicBezTo>
                            <a:cubicBezTo>
                              <a:pt x="45" y="11"/>
                              <a:pt x="46" y="14"/>
                              <a:pt x="47" y="16"/>
                            </a:cubicBezTo>
                            <a:cubicBezTo>
                              <a:pt x="48" y="19"/>
                              <a:pt x="48" y="21"/>
                              <a:pt x="48" y="24"/>
                            </a:cubicBezTo>
                            <a:lnTo>
                              <a:pt x="37"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17" name="Freeform 218"/>
                      <p:cNvSpPr>
                        <a:spLocks noEditPoints="1"/>
                      </p:cNvSpPr>
                      <p:nvPr/>
                    </p:nvSpPr>
                    <p:spPr bwMode="auto">
                      <a:xfrm>
                        <a:off x="7594601" y="5613402"/>
                        <a:ext cx="47625" cy="68263"/>
                      </a:xfrm>
                      <a:custGeom>
                        <a:avLst/>
                        <a:gdLst>
                          <a:gd name="T0" fmla="*/ 33 w 52"/>
                          <a:gd name="T1" fmla="*/ 64 h 75"/>
                          <a:gd name="T2" fmla="*/ 33 w 52"/>
                          <a:gd name="T3" fmla="*/ 64 h 75"/>
                          <a:gd name="T4" fmla="*/ 37 w 52"/>
                          <a:gd name="T5" fmla="*/ 58 h 75"/>
                          <a:gd name="T6" fmla="*/ 39 w 52"/>
                          <a:gd name="T7" fmla="*/ 49 h 75"/>
                          <a:gd name="T8" fmla="*/ 40 w 52"/>
                          <a:gd name="T9" fmla="*/ 38 h 75"/>
                          <a:gd name="T10" fmla="*/ 39 w 52"/>
                          <a:gd name="T11" fmla="*/ 26 h 75"/>
                          <a:gd name="T12" fmla="*/ 37 w 52"/>
                          <a:gd name="T13" fmla="*/ 17 h 75"/>
                          <a:gd name="T14" fmla="*/ 33 w 52"/>
                          <a:gd name="T15" fmla="*/ 11 h 75"/>
                          <a:gd name="T16" fmla="*/ 26 w 52"/>
                          <a:gd name="T17" fmla="*/ 9 h 75"/>
                          <a:gd name="T18" fmla="*/ 19 w 52"/>
                          <a:gd name="T19" fmla="*/ 11 h 75"/>
                          <a:gd name="T20" fmla="*/ 15 w 52"/>
                          <a:gd name="T21" fmla="*/ 17 h 75"/>
                          <a:gd name="T22" fmla="*/ 12 w 52"/>
                          <a:gd name="T23" fmla="*/ 26 h 75"/>
                          <a:gd name="T24" fmla="*/ 12 w 52"/>
                          <a:gd name="T25" fmla="*/ 38 h 75"/>
                          <a:gd name="T26" fmla="*/ 12 w 52"/>
                          <a:gd name="T27" fmla="*/ 49 h 75"/>
                          <a:gd name="T28" fmla="*/ 15 w 52"/>
                          <a:gd name="T29" fmla="*/ 58 h 75"/>
                          <a:gd name="T30" fmla="*/ 19 w 52"/>
                          <a:gd name="T31" fmla="*/ 64 h 75"/>
                          <a:gd name="T32" fmla="*/ 26 w 52"/>
                          <a:gd name="T33" fmla="*/ 67 h 75"/>
                          <a:gd name="T34" fmla="*/ 33 w 52"/>
                          <a:gd name="T35" fmla="*/ 64 h 75"/>
                          <a:gd name="T36" fmla="*/ 1 w 52"/>
                          <a:gd name="T37" fmla="*/ 23 h 75"/>
                          <a:gd name="T38" fmla="*/ 1 w 52"/>
                          <a:gd name="T39" fmla="*/ 23 h 75"/>
                          <a:gd name="T40" fmla="*/ 5 w 52"/>
                          <a:gd name="T41" fmla="*/ 11 h 75"/>
                          <a:gd name="T42" fmla="*/ 13 w 52"/>
                          <a:gd name="T43" fmla="*/ 3 h 75"/>
                          <a:gd name="T44" fmla="*/ 26 w 52"/>
                          <a:gd name="T45" fmla="*/ 0 h 75"/>
                          <a:gd name="T46" fmla="*/ 38 w 52"/>
                          <a:gd name="T47" fmla="*/ 3 h 75"/>
                          <a:gd name="T48" fmla="*/ 46 w 52"/>
                          <a:gd name="T49" fmla="*/ 11 h 75"/>
                          <a:gd name="T50" fmla="*/ 50 w 52"/>
                          <a:gd name="T51" fmla="*/ 23 h 75"/>
                          <a:gd name="T52" fmla="*/ 52 w 52"/>
                          <a:gd name="T53" fmla="*/ 38 h 75"/>
                          <a:gd name="T54" fmla="*/ 50 w 52"/>
                          <a:gd name="T55" fmla="*/ 53 h 75"/>
                          <a:gd name="T56" fmla="*/ 46 w 52"/>
                          <a:gd name="T57" fmla="*/ 64 h 75"/>
                          <a:gd name="T58" fmla="*/ 38 w 52"/>
                          <a:gd name="T59" fmla="*/ 72 h 75"/>
                          <a:gd name="T60" fmla="*/ 26 w 52"/>
                          <a:gd name="T61" fmla="*/ 75 h 75"/>
                          <a:gd name="T62" fmla="*/ 13 w 52"/>
                          <a:gd name="T63" fmla="*/ 72 h 75"/>
                          <a:gd name="T64" fmla="*/ 5 w 52"/>
                          <a:gd name="T65" fmla="*/ 64 h 75"/>
                          <a:gd name="T66" fmla="*/ 1 w 52"/>
                          <a:gd name="T67" fmla="*/ 53 h 75"/>
                          <a:gd name="T68" fmla="*/ 0 w 52"/>
                          <a:gd name="T69" fmla="*/ 38 h 75"/>
                          <a:gd name="T70" fmla="*/ 1 w 52"/>
                          <a:gd name="T71"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75">
                            <a:moveTo>
                              <a:pt x="33" y="64"/>
                            </a:moveTo>
                            <a:lnTo>
                              <a:pt x="33" y="64"/>
                            </a:lnTo>
                            <a:cubicBezTo>
                              <a:pt x="35" y="63"/>
                              <a:pt x="36" y="61"/>
                              <a:pt x="37" y="58"/>
                            </a:cubicBezTo>
                            <a:cubicBezTo>
                              <a:pt x="38" y="56"/>
                              <a:pt x="39" y="53"/>
                              <a:pt x="39" y="49"/>
                            </a:cubicBezTo>
                            <a:cubicBezTo>
                              <a:pt x="40" y="46"/>
                              <a:pt x="40" y="42"/>
                              <a:pt x="40" y="38"/>
                            </a:cubicBezTo>
                            <a:cubicBezTo>
                              <a:pt x="40" y="34"/>
                              <a:pt x="40" y="30"/>
                              <a:pt x="39" y="26"/>
                            </a:cubicBezTo>
                            <a:cubicBezTo>
                              <a:pt x="39" y="23"/>
                              <a:pt x="38" y="20"/>
                              <a:pt x="37" y="17"/>
                            </a:cubicBezTo>
                            <a:cubicBezTo>
                              <a:pt x="36" y="15"/>
                              <a:pt x="35" y="13"/>
                              <a:pt x="33" y="11"/>
                            </a:cubicBezTo>
                            <a:cubicBezTo>
                              <a:pt x="31" y="10"/>
                              <a:pt x="29" y="9"/>
                              <a:pt x="26" y="9"/>
                            </a:cubicBezTo>
                            <a:cubicBezTo>
                              <a:pt x="23" y="9"/>
                              <a:pt x="21" y="10"/>
                              <a:pt x="19" y="11"/>
                            </a:cubicBezTo>
                            <a:cubicBezTo>
                              <a:pt x="17" y="13"/>
                              <a:pt x="16" y="15"/>
                              <a:pt x="15" y="17"/>
                            </a:cubicBezTo>
                            <a:cubicBezTo>
                              <a:pt x="14" y="20"/>
                              <a:pt x="13" y="23"/>
                              <a:pt x="12" y="26"/>
                            </a:cubicBezTo>
                            <a:cubicBezTo>
                              <a:pt x="12" y="30"/>
                              <a:pt x="12" y="34"/>
                              <a:pt x="12" y="38"/>
                            </a:cubicBezTo>
                            <a:cubicBezTo>
                              <a:pt x="12" y="42"/>
                              <a:pt x="12" y="46"/>
                              <a:pt x="12" y="49"/>
                            </a:cubicBezTo>
                            <a:cubicBezTo>
                              <a:pt x="13" y="53"/>
                              <a:pt x="14" y="56"/>
                              <a:pt x="15" y="58"/>
                            </a:cubicBezTo>
                            <a:cubicBezTo>
                              <a:pt x="16" y="61"/>
                              <a:pt x="17" y="63"/>
                              <a:pt x="19" y="64"/>
                            </a:cubicBezTo>
                            <a:cubicBezTo>
                              <a:pt x="21" y="66"/>
                              <a:pt x="23" y="67"/>
                              <a:pt x="26" y="67"/>
                            </a:cubicBezTo>
                            <a:cubicBezTo>
                              <a:pt x="28" y="67"/>
                              <a:pt x="31" y="66"/>
                              <a:pt x="33" y="64"/>
                            </a:cubicBezTo>
                            <a:close/>
                            <a:moveTo>
                              <a:pt x="1" y="23"/>
                            </a:moveTo>
                            <a:lnTo>
                              <a:pt x="1" y="23"/>
                            </a:lnTo>
                            <a:cubicBezTo>
                              <a:pt x="2" y="19"/>
                              <a:pt x="4" y="15"/>
                              <a:pt x="5" y="11"/>
                            </a:cubicBezTo>
                            <a:cubicBezTo>
                              <a:pt x="7" y="8"/>
                              <a:pt x="10" y="5"/>
                              <a:pt x="13" y="3"/>
                            </a:cubicBezTo>
                            <a:cubicBezTo>
                              <a:pt x="17" y="1"/>
                              <a:pt x="21" y="0"/>
                              <a:pt x="26" y="0"/>
                            </a:cubicBezTo>
                            <a:cubicBezTo>
                              <a:pt x="31" y="0"/>
                              <a:pt x="35" y="1"/>
                              <a:pt x="38" y="3"/>
                            </a:cubicBezTo>
                            <a:cubicBezTo>
                              <a:pt x="42" y="5"/>
                              <a:pt x="44" y="8"/>
                              <a:pt x="46" y="11"/>
                            </a:cubicBezTo>
                            <a:cubicBezTo>
                              <a:pt x="48" y="15"/>
                              <a:pt x="50" y="19"/>
                              <a:pt x="50" y="23"/>
                            </a:cubicBezTo>
                            <a:cubicBezTo>
                              <a:pt x="51" y="27"/>
                              <a:pt x="52" y="32"/>
                              <a:pt x="52" y="38"/>
                            </a:cubicBezTo>
                            <a:cubicBezTo>
                              <a:pt x="52" y="43"/>
                              <a:pt x="51" y="48"/>
                              <a:pt x="50" y="53"/>
                            </a:cubicBezTo>
                            <a:cubicBezTo>
                              <a:pt x="50" y="57"/>
                              <a:pt x="48" y="61"/>
                              <a:pt x="46" y="64"/>
                            </a:cubicBezTo>
                            <a:cubicBezTo>
                              <a:pt x="44" y="68"/>
                              <a:pt x="42" y="71"/>
                              <a:pt x="38" y="72"/>
                            </a:cubicBezTo>
                            <a:cubicBezTo>
                              <a:pt x="35" y="74"/>
                              <a:pt x="31" y="75"/>
                              <a:pt x="26" y="75"/>
                            </a:cubicBezTo>
                            <a:cubicBezTo>
                              <a:pt x="21" y="75"/>
                              <a:pt x="17" y="74"/>
                              <a:pt x="13" y="72"/>
                            </a:cubicBezTo>
                            <a:cubicBezTo>
                              <a:pt x="10" y="71"/>
                              <a:pt x="7" y="68"/>
                              <a:pt x="5" y="64"/>
                            </a:cubicBezTo>
                            <a:cubicBezTo>
                              <a:pt x="4" y="61"/>
                              <a:pt x="2" y="57"/>
                              <a:pt x="1" y="53"/>
                            </a:cubicBezTo>
                            <a:cubicBezTo>
                              <a:pt x="1" y="48"/>
                              <a:pt x="0" y="43"/>
                              <a:pt x="0" y="38"/>
                            </a:cubicBezTo>
                            <a:cubicBezTo>
                              <a:pt x="0" y="32"/>
                              <a:pt x="1" y="27"/>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18" name="Freeform 219"/>
                      <p:cNvSpPr>
                        <a:spLocks/>
                      </p:cNvSpPr>
                      <p:nvPr/>
                    </p:nvSpPr>
                    <p:spPr bwMode="auto">
                      <a:xfrm>
                        <a:off x="7651751" y="5592764"/>
                        <a:ext cx="11113" cy="88900"/>
                      </a:xfrm>
                      <a:custGeom>
                        <a:avLst/>
                        <a:gdLst>
                          <a:gd name="T0" fmla="*/ 0 w 12"/>
                          <a:gd name="T1" fmla="*/ 0 h 96"/>
                          <a:gd name="T2" fmla="*/ 0 w 12"/>
                          <a:gd name="T3" fmla="*/ 0 h 96"/>
                          <a:gd name="T4" fmla="*/ 12 w 12"/>
                          <a:gd name="T5" fmla="*/ 0 h 96"/>
                          <a:gd name="T6" fmla="*/ 12 w 12"/>
                          <a:gd name="T7" fmla="*/ 96 h 96"/>
                          <a:gd name="T8" fmla="*/ 0 w 12"/>
                          <a:gd name="T9" fmla="*/ 96 h 96"/>
                          <a:gd name="T10" fmla="*/ 0 w 12"/>
                          <a:gd name="T11" fmla="*/ 0 h 96"/>
                        </a:gdLst>
                        <a:ahLst/>
                        <a:cxnLst>
                          <a:cxn ang="0">
                            <a:pos x="T0" y="T1"/>
                          </a:cxn>
                          <a:cxn ang="0">
                            <a:pos x="T2" y="T3"/>
                          </a:cxn>
                          <a:cxn ang="0">
                            <a:pos x="T4" y="T5"/>
                          </a:cxn>
                          <a:cxn ang="0">
                            <a:pos x="T6" y="T7"/>
                          </a:cxn>
                          <a:cxn ang="0">
                            <a:pos x="T8" y="T9"/>
                          </a:cxn>
                          <a:cxn ang="0">
                            <a:pos x="T10" y="T11"/>
                          </a:cxn>
                        </a:cxnLst>
                        <a:rect l="0" t="0" r="r" b="b"/>
                        <a:pathLst>
                          <a:path w="12" h="96">
                            <a:moveTo>
                              <a:pt x="0" y="0"/>
                            </a:moveTo>
                            <a:lnTo>
                              <a:pt x="0" y="0"/>
                            </a:lnTo>
                            <a:lnTo>
                              <a:pt x="12" y="0"/>
                            </a:lnTo>
                            <a:lnTo>
                              <a:pt x="12"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19" name="Freeform 220"/>
                      <p:cNvSpPr>
                        <a:spLocks noEditPoints="1"/>
                      </p:cNvSpPr>
                      <p:nvPr/>
                    </p:nvSpPr>
                    <p:spPr bwMode="auto">
                      <a:xfrm>
                        <a:off x="7673976" y="5588002"/>
                        <a:ext cx="49213" cy="93663"/>
                      </a:xfrm>
                      <a:custGeom>
                        <a:avLst/>
                        <a:gdLst>
                          <a:gd name="T0" fmla="*/ 28 w 53"/>
                          <a:gd name="T1" fmla="*/ 0 h 102"/>
                          <a:gd name="T2" fmla="*/ 28 w 53"/>
                          <a:gd name="T3" fmla="*/ 0 h 102"/>
                          <a:gd name="T4" fmla="*/ 41 w 53"/>
                          <a:gd name="T5" fmla="*/ 0 h 102"/>
                          <a:gd name="T6" fmla="*/ 27 w 53"/>
                          <a:gd name="T7" fmla="*/ 19 h 102"/>
                          <a:gd name="T8" fmla="*/ 19 w 53"/>
                          <a:gd name="T9" fmla="*/ 19 h 102"/>
                          <a:gd name="T10" fmla="*/ 28 w 53"/>
                          <a:gd name="T11" fmla="*/ 0 h 102"/>
                          <a:gd name="T12" fmla="*/ 36 w 53"/>
                          <a:gd name="T13" fmla="*/ 62 h 102"/>
                          <a:gd name="T14" fmla="*/ 36 w 53"/>
                          <a:gd name="T15" fmla="*/ 62 h 102"/>
                          <a:gd name="T16" fmla="*/ 32 w 53"/>
                          <a:gd name="T17" fmla="*/ 64 h 102"/>
                          <a:gd name="T18" fmla="*/ 25 w 53"/>
                          <a:gd name="T19" fmla="*/ 67 h 102"/>
                          <a:gd name="T20" fmla="*/ 17 w 53"/>
                          <a:gd name="T21" fmla="*/ 70 h 102"/>
                          <a:gd name="T22" fmla="*/ 13 w 53"/>
                          <a:gd name="T23" fmla="*/ 74 h 102"/>
                          <a:gd name="T24" fmla="*/ 11 w 53"/>
                          <a:gd name="T25" fmla="*/ 81 h 102"/>
                          <a:gd name="T26" fmla="*/ 14 w 53"/>
                          <a:gd name="T27" fmla="*/ 90 h 102"/>
                          <a:gd name="T28" fmla="*/ 21 w 53"/>
                          <a:gd name="T29" fmla="*/ 94 h 102"/>
                          <a:gd name="T30" fmla="*/ 31 w 53"/>
                          <a:gd name="T31" fmla="*/ 90 h 102"/>
                          <a:gd name="T32" fmla="*/ 36 w 53"/>
                          <a:gd name="T33" fmla="*/ 80 h 102"/>
                          <a:gd name="T34" fmla="*/ 36 w 53"/>
                          <a:gd name="T35" fmla="*/ 62 h 102"/>
                          <a:gd name="T36" fmla="*/ 1 w 53"/>
                          <a:gd name="T37" fmla="*/ 51 h 102"/>
                          <a:gd name="T38" fmla="*/ 1 w 53"/>
                          <a:gd name="T39" fmla="*/ 51 h 102"/>
                          <a:gd name="T40" fmla="*/ 7 w 53"/>
                          <a:gd name="T41" fmla="*/ 33 h 102"/>
                          <a:gd name="T42" fmla="*/ 25 w 53"/>
                          <a:gd name="T43" fmla="*/ 27 h 102"/>
                          <a:gd name="T44" fmla="*/ 38 w 53"/>
                          <a:gd name="T45" fmla="*/ 29 h 102"/>
                          <a:gd name="T46" fmla="*/ 44 w 53"/>
                          <a:gd name="T47" fmla="*/ 34 h 102"/>
                          <a:gd name="T48" fmla="*/ 47 w 53"/>
                          <a:gd name="T49" fmla="*/ 41 h 102"/>
                          <a:gd name="T50" fmla="*/ 47 w 53"/>
                          <a:gd name="T51" fmla="*/ 48 h 102"/>
                          <a:gd name="T52" fmla="*/ 47 w 53"/>
                          <a:gd name="T53" fmla="*/ 88 h 102"/>
                          <a:gd name="T54" fmla="*/ 48 w 53"/>
                          <a:gd name="T55" fmla="*/ 92 h 102"/>
                          <a:gd name="T56" fmla="*/ 50 w 53"/>
                          <a:gd name="T57" fmla="*/ 93 h 102"/>
                          <a:gd name="T58" fmla="*/ 53 w 53"/>
                          <a:gd name="T59" fmla="*/ 93 h 102"/>
                          <a:gd name="T60" fmla="*/ 53 w 53"/>
                          <a:gd name="T61" fmla="*/ 101 h 102"/>
                          <a:gd name="T62" fmla="*/ 53 w 53"/>
                          <a:gd name="T63" fmla="*/ 101 h 102"/>
                          <a:gd name="T64" fmla="*/ 50 w 53"/>
                          <a:gd name="T65" fmla="*/ 101 h 102"/>
                          <a:gd name="T66" fmla="*/ 47 w 53"/>
                          <a:gd name="T67" fmla="*/ 101 h 102"/>
                          <a:gd name="T68" fmla="*/ 43 w 53"/>
                          <a:gd name="T69" fmla="*/ 101 h 102"/>
                          <a:gd name="T70" fmla="*/ 40 w 53"/>
                          <a:gd name="T71" fmla="*/ 100 h 102"/>
                          <a:gd name="T72" fmla="*/ 38 w 53"/>
                          <a:gd name="T73" fmla="*/ 97 h 102"/>
                          <a:gd name="T74" fmla="*/ 37 w 53"/>
                          <a:gd name="T75" fmla="*/ 92 h 102"/>
                          <a:gd name="T76" fmla="*/ 36 w 53"/>
                          <a:gd name="T77" fmla="*/ 92 h 102"/>
                          <a:gd name="T78" fmla="*/ 29 w 53"/>
                          <a:gd name="T79" fmla="*/ 100 h 102"/>
                          <a:gd name="T80" fmla="*/ 19 w 53"/>
                          <a:gd name="T81" fmla="*/ 102 h 102"/>
                          <a:gd name="T82" fmla="*/ 4 w 53"/>
                          <a:gd name="T83" fmla="*/ 97 h 102"/>
                          <a:gd name="T84" fmla="*/ 0 w 53"/>
                          <a:gd name="T85" fmla="*/ 82 h 102"/>
                          <a:gd name="T86" fmla="*/ 3 w 53"/>
                          <a:gd name="T87" fmla="*/ 69 h 102"/>
                          <a:gd name="T88" fmla="*/ 13 w 53"/>
                          <a:gd name="T89" fmla="*/ 62 h 102"/>
                          <a:gd name="T90" fmla="*/ 28 w 53"/>
                          <a:gd name="T91" fmla="*/ 57 h 102"/>
                          <a:gd name="T92" fmla="*/ 35 w 53"/>
                          <a:gd name="T93" fmla="*/ 54 h 102"/>
                          <a:gd name="T94" fmla="*/ 36 w 53"/>
                          <a:gd name="T95" fmla="*/ 47 h 102"/>
                          <a:gd name="T96" fmla="*/ 25 w 53"/>
                          <a:gd name="T97" fmla="*/ 36 h 102"/>
                          <a:gd name="T98" fmla="*/ 18 w 53"/>
                          <a:gd name="T99" fmla="*/ 38 h 102"/>
                          <a:gd name="T100" fmla="*/ 14 w 53"/>
                          <a:gd name="T101" fmla="*/ 42 h 102"/>
                          <a:gd name="T102" fmla="*/ 13 w 53"/>
                          <a:gd name="T103" fmla="*/ 46 h 102"/>
                          <a:gd name="T104" fmla="*/ 13 w 53"/>
                          <a:gd name="T105" fmla="*/ 50 h 102"/>
                          <a:gd name="T106" fmla="*/ 13 w 53"/>
                          <a:gd name="T107" fmla="*/ 51 h 102"/>
                          <a:gd name="T108" fmla="*/ 1 w 53"/>
                          <a:gd name="T109" fmla="*/ 5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 h="102">
                            <a:moveTo>
                              <a:pt x="28" y="0"/>
                            </a:moveTo>
                            <a:lnTo>
                              <a:pt x="28" y="0"/>
                            </a:lnTo>
                            <a:lnTo>
                              <a:pt x="41" y="0"/>
                            </a:lnTo>
                            <a:lnTo>
                              <a:pt x="27" y="19"/>
                            </a:lnTo>
                            <a:lnTo>
                              <a:pt x="19" y="19"/>
                            </a:lnTo>
                            <a:lnTo>
                              <a:pt x="28" y="0"/>
                            </a:lnTo>
                            <a:close/>
                            <a:moveTo>
                              <a:pt x="36" y="62"/>
                            </a:moveTo>
                            <a:lnTo>
                              <a:pt x="36" y="62"/>
                            </a:lnTo>
                            <a:cubicBezTo>
                              <a:pt x="35" y="63"/>
                              <a:pt x="33" y="64"/>
                              <a:pt x="32" y="64"/>
                            </a:cubicBezTo>
                            <a:cubicBezTo>
                              <a:pt x="30" y="65"/>
                              <a:pt x="28" y="66"/>
                              <a:pt x="25" y="67"/>
                            </a:cubicBezTo>
                            <a:cubicBezTo>
                              <a:pt x="21" y="68"/>
                              <a:pt x="18" y="69"/>
                              <a:pt x="17" y="70"/>
                            </a:cubicBezTo>
                            <a:cubicBezTo>
                              <a:pt x="15" y="71"/>
                              <a:pt x="14" y="73"/>
                              <a:pt x="13" y="74"/>
                            </a:cubicBezTo>
                            <a:cubicBezTo>
                              <a:pt x="12" y="76"/>
                              <a:pt x="11" y="78"/>
                              <a:pt x="11" y="81"/>
                            </a:cubicBezTo>
                            <a:cubicBezTo>
                              <a:pt x="11" y="85"/>
                              <a:pt x="12" y="88"/>
                              <a:pt x="14" y="90"/>
                            </a:cubicBezTo>
                            <a:cubicBezTo>
                              <a:pt x="15" y="93"/>
                              <a:pt x="18" y="94"/>
                              <a:pt x="21" y="94"/>
                            </a:cubicBezTo>
                            <a:cubicBezTo>
                              <a:pt x="25" y="94"/>
                              <a:pt x="28" y="92"/>
                              <a:pt x="31" y="90"/>
                            </a:cubicBezTo>
                            <a:cubicBezTo>
                              <a:pt x="34" y="87"/>
                              <a:pt x="36" y="84"/>
                              <a:pt x="36" y="80"/>
                            </a:cubicBezTo>
                            <a:lnTo>
                              <a:pt x="36" y="62"/>
                            </a:lnTo>
                            <a:close/>
                            <a:moveTo>
                              <a:pt x="1" y="51"/>
                            </a:moveTo>
                            <a:lnTo>
                              <a:pt x="1" y="51"/>
                            </a:lnTo>
                            <a:cubicBezTo>
                              <a:pt x="1" y="42"/>
                              <a:pt x="3" y="37"/>
                              <a:pt x="7" y="33"/>
                            </a:cubicBezTo>
                            <a:cubicBezTo>
                              <a:pt x="11" y="29"/>
                              <a:pt x="17" y="27"/>
                              <a:pt x="25" y="27"/>
                            </a:cubicBezTo>
                            <a:cubicBezTo>
                              <a:pt x="30" y="27"/>
                              <a:pt x="35" y="28"/>
                              <a:pt x="38" y="29"/>
                            </a:cubicBezTo>
                            <a:cubicBezTo>
                              <a:pt x="41" y="31"/>
                              <a:pt x="43" y="32"/>
                              <a:pt x="44" y="34"/>
                            </a:cubicBezTo>
                            <a:cubicBezTo>
                              <a:pt x="45" y="36"/>
                              <a:pt x="46" y="38"/>
                              <a:pt x="47" y="41"/>
                            </a:cubicBezTo>
                            <a:cubicBezTo>
                              <a:pt x="47" y="43"/>
                              <a:pt x="47" y="45"/>
                              <a:pt x="47" y="48"/>
                            </a:cubicBezTo>
                            <a:lnTo>
                              <a:pt x="47" y="88"/>
                            </a:lnTo>
                            <a:cubicBezTo>
                              <a:pt x="47" y="90"/>
                              <a:pt x="47" y="91"/>
                              <a:pt x="48" y="92"/>
                            </a:cubicBezTo>
                            <a:cubicBezTo>
                              <a:pt x="48" y="93"/>
                              <a:pt x="49" y="93"/>
                              <a:pt x="50" y="93"/>
                            </a:cubicBezTo>
                            <a:cubicBezTo>
                              <a:pt x="52" y="93"/>
                              <a:pt x="53" y="93"/>
                              <a:pt x="53" y="93"/>
                            </a:cubicBezTo>
                            <a:lnTo>
                              <a:pt x="53" y="101"/>
                            </a:lnTo>
                            <a:lnTo>
                              <a:pt x="53" y="101"/>
                            </a:lnTo>
                            <a:cubicBezTo>
                              <a:pt x="52" y="101"/>
                              <a:pt x="51" y="101"/>
                              <a:pt x="50" y="101"/>
                            </a:cubicBezTo>
                            <a:cubicBezTo>
                              <a:pt x="49" y="101"/>
                              <a:pt x="48" y="101"/>
                              <a:pt x="47" y="101"/>
                            </a:cubicBezTo>
                            <a:cubicBezTo>
                              <a:pt x="45" y="101"/>
                              <a:pt x="44" y="101"/>
                              <a:pt x="43" y="101"/>
                            </a:cubicBezTo>
                            <a:cubicBezTo>
                              <a:pt x="42" y="101"/>
                              <a:pt x="41" y="101"/>
                              <a:pt x="40" y="100"/>
                            </a:cubicBezTo>
                            <a:cubicBezTo>
                              <a:pt x="39" y="99"/>
                              <a:pt x="38" y="99"/>
                              <a:pt x="38" y="97"/>
                            </a:cubicBezTo>
                            <a:cubicBezTo>
                              <a:pt x="37" y="96"/>
                              <a:pt x="37" y="94"/>
                              <a:pt x="37" y="92"/>
                            </a:cubicBezTo>
                            <a:lnTo>
                              <a:pt x="36" y="92"/>
                            </a:lnTo>
                            <a:cubicBezTo>
                              <a:pt x="34" y="95"/>
                              <a:pt x="32" y="98"/>
                              <a:pt x="29" y="100"/>
                            </a:cubicBezTo>
                            <a:cubicBezTo>
                              <a:pt x="26" y="101"/>
                              <a:pt x="22" y="102"/>
                              <a:pt x="19" y="102"/>
                            </a:cubicBezTo>
                            <a:cubicBezTo>
                              <a:pt x="13" y="102"/>
                              <a:pt x="8" y="101"/>
                              <a:pt x="4" y="97"/>
                            </a:cubicBezTo>
                            <a:cubicBezTo>
                              <a:pt x="1" y="93"/>
                              <a:pt x="0" y="88"/>
                              <a:pt x="0" y="82"/>
                            </a:cubicBezTo>
                            <a:cubicBezTo>
                              <a:pt x="0" y="77"/>
                              <a:pt x="1" y="72"/>
                              <a:pt x="3" y="69"/>
                            </a:cubicBezTo>
                            <a:cubicBezTo>
                              <a:pt x="5" y="66"/>
                              <a:pt x="8" y="63"/>
                              <a:pt x="13" y="62"/>
                            </a:cubicBezTo>
                            <a:lnTo>
                              <a:pt x="28" y="57"/>
                            </a:lnTo>
                            <a:cubicBezTo>
                              <a:pt x="32" y="56"/>
                              <a:pt x="34" y="55"/>
                              <a:pt x="35" y="54"/>
                            </a:cubicBezTo>
                            <a:cubicBezTo>
                              <a:pt x="36" y="52"/>
                              <a:pt x="36" y="50"/>
                              <a:pt x="36" y="47"/>
                            </a:cubicBezTo>
                            <a:cubicBezTo>
                              <a:pt x="36" y="40"/>
                              <a:pt x="32" y="36"/>
                              <a:pt x="25" y="36"/>
                            </a:cubicBezTo>
                            <a:cubicBezTo>
                              <a:pt x="22" y="36"/>
                              <a:pt x="20" y="37"/>
                              <a:pt x="18" y="38"/>
                            </a:cubicBezTo>
                            <a:cubicBezTo>
                              <a:pt x="16" y="39"/>
                              <a:pt x="15" y="40"/>
                              <a:pt x="14" y="42"/>
                            </a:cubicBezTo>
                            <a:cubicBezTo>
                              <a:pt x="13" y="43"/>
                              <a:pt x="13" y="45"/>
                              <a:pt x="13" y="46"/>
                            </a:cubicBezTo>
                            <a:cubicBezTo>
                              <a:pt x="13" y="47"/>
                              <a:pt x="13" y="49"/>
                              <a:pt x="13" y="50"/>
                            </a:cubicBezTo>
                            <a:lnTo>
                              <a:pt x="13" y="51"/>
                            </a:lnTo>
                            <a:lnTo>
                              <a:pt x="1" y="5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0" name="Freeform 221"/>
                      <p:cNvSpPr>
                        <a:spLocks/>
                      </p:cNvSpPr>
                      <p:nvPr/>
                    </p:nvSpPr>
                    <p:spPr bwMode="auto">
                      <a:xfrm>
                        <a:off x="7727951" y="5613402"/>
                        <a:ext cx="42863" cy="68263"/>
                      </a:xfrm>
                      <a:custGeom>
                        <a:avLst/>
                        <a:gdLst>
                          <a:gd name="T0" fmla="*/ 35 w 48"/>
                          <a:gd name="T1" fmla="*/ 23 h 75"/>
                          <a:gd name="T2" fmla="*/ 35 w 48"/>
                          <a:gd name="T3" fmla="*/ 23 h 75"/>
                          <a:gd name="T4" fmla="*/ 33 w 48"/>
                          <a:gd name="T5" fmla="*/ 12 h 75"/>
                          <a:gd name="T6" fmla="*/ 24 w 48"/>
                          <a:gd name="T7" fmla="*/ 9 h 75"/>
                          <a:gd name="T8" fmla="*/ 21 w 48"/>
                          <a:gd name="T9" fmla="*/ 9 h 75"/>
                          <a:gd name="T10" fmla="*/ 17 w 48"/>
                          <a:gd name="T11" fmla="*/ 11 h 75"/>
                          <a:gd name="T12" fmla="*/ 14 w 48"/>
                          <a:gd name="T13" fmla="*/ 14 h 75"/>
                          <a:gd name="T14" fmla="*/ 13 w 48"/>
                          <a:gd name="T15" fmla="*/ 20 h 75"/>
                          <a:gd name="T16" fmla="*/ 16 w 48"/>
                          <a:gd name="T17" fmla="*/ 27 h 75"/>
                          <a:gd name="T18" fmla="*/ 27 w 48"/>
                          <a:gd name="T19" fmla="*/ 32 h 75"/>
                          <a:gd name="T20" fmla="*/ 30 w 48"/>
                          <a:gd name="T21" fmla="*/ 33 h 75"/>
                          <a:gd name="T22" fmla="*/ 37 w 48"/>
                          <a:gd name="T23" fmla="*/ 36 h 75"/>
                          <a:gd name="T24" fmla="*/ 43 w 48"/>
                          <a:gd name="T25" fmla="*/ 39 h 75"/>
                          <a:gd name="T26" fmla="*/ 46 w 48"/>
                          <a:gd name="T27" fmla="*/ 44 h 75"/>
                          <a:gd name="T28" fmla="*/ 48 w 48"/>
                          <a:gd name="T29" fmla="*/ 53 h 75"/>
                          <a:gd name="T30" fmla="*/ 42 w 48"/>
                          <a:gd name="T31" fmla="*/ 70 h 75"/>
                          <a:gd name="T32" fmla="*/ 25 w 48"/>
                          <a:gd name="T33" fmla="*/ 75 h 75"/>
                          <a:gd name="T34" fmla="*/ 11 w 48"/>
                          <a:gd name="T35" fmla="*/ 73 h 75"/>
                          <a:gd name="T36" fmla="*/ 4 w 48"/>
                          <a:gd name="T37" fmla="*/ 66 h 75"/>
                          <a:gd name="T38" fmla="*/ 1 w 48"/>
                          <a:gd name="T39" fmla="*/ 58 h 75"/>
                          <a:gd name="T40" fmla="*/ 0 w 48"/>
                          <a:gd name="T41" fmla="*/ 50 h 75"/>
                          <a:gd name="T42" fmla="*/ 11 w 48"/>
                          <a:gd name="T43" fmla="*/ 50 h 75"/>
                          <a:gd name="T44" fmla="*/ 14 w 48"/>
                          <a:gd name="T45" fmla="*/ 62 h 75"/>
                          <a:gd name="T46" fmla="*/ 25 w 48"/>
                          <a:gd name="T47" fmla="*/ 67 h 75"/>
                          <a:gd name="T48" fmla="*/ 28 w 48"/>
                          <a:gd name="T49" fmla="*/ 66 h 75"/>
                          <a:gd name="T50" fmla="*/ 32 w 48"/>
                          <a:gd name="T51" fmla="*/ 64 h 75"/>
                          <a:gd name="T52" fmla="*/ 35 w 48"/>
                          <a:gd name="T53" fmla="*/ 61 h 75"/>
                          <a:gd name="T54" fmla="*/ 37 w 48"/>
                          <a:gd name="T55" fmla="*/ 55 h 75"/>
                          <a:gd name="T56" fmla="*/ 35 w 48"/>
                          <a:gd name="T57" fmla="*/ 49 h 75"/>
                          <a:gd name="T58" fmla="*/ 32 w 48"/>
                          <a:gd name="T59" fmla="*/ 46 h 75"/>
                          <a:gd name="T60" fmla="*/ 21 w 48"/>
                          <a:gd name="T61" fmla="*/ 41 h 75"/>
                          <a:gd name="T62" fmla="*/ 19 w 48"/>
                          <a:gd name="T63" fmla="*/ 40 h 75"/>
                          <a:gd name="T64" fmla="*/ 18 w 48"/>
                          <a:gd name="T65" fmla="*/ 40 h 75"/>
                          <a:gd name="T66" fmla="*/ 12 w 48"/>
                          <a:gd name="T67" fmla="*/ 37 h 75"/>
                          <a:gd name="T68" fmla="*/ 7 w 48"/>
                          <a:gd name="T69" fmla="*/ 34 h 75"/>
                          <a:gd name="T70" fmla="*/ 3 w 48"/>
                          <a:gd name="T71" fmla="*/ 29 h 75"/>
                          <a:gd name="T72" fmla="*/ 2 w 48"/>
                          <a:gd name="T73" fmla="*/ 20 h 75"/>
                          <a:gd name="T74" fmla="*/ 8 w 48"/>
                          <a:gd name="T75" fmla="*/ 5 h 75"/>
                          <a:gd name="T76" fmla="*/ 24 w 48"/>
                          <a:gd name="T77" fmla="*/ 0 h 75"/>
                          <a:gd name="T78" fmla="*/ 36 w 48"/>
                          <a:gd name="T79" fmla="*/ 2 h 75"/>
                          <a:gd name="T80" fmla="*/ 43 w 48"/>
                          <a:gd name="T81" fmla="*/ 8 h 75"/>
                          <a:gd name="T82" fmla="*/ 45 w 48"/>
                          <a:gd name="T83" fmla="*/ 15 h 75"/>
                          <a:gd name="T84" fmla="*/ 46 w 48"/>
                          <a:gd name="T85" fmla="*/ 23 h 75"/>
                          <a:gd name="T86" fmla="*/ 35 w 48"/>
                          <a:gd name="T8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 h="75">
                            <a:moveTo>
                              <a:pt x="35" y="23"/>
                            </a:moveTo>
                            <a:lnTo>
                              <a:pt x="35" y="23"/>
                            </a:lnTo>
                            <a:cubicBezTo>
                              <a:pt x="35" y="18"/>
                              <a:pt x="34" y="15"/>
                              <a:pt x="33" y="12"/>
                            </a:cubicBezTo>
                            <a:cubicBezTo>
                              <a:pt x="31" y="10"/>
                              <a:pt x="28" y="9"/>
                              <a:pt x="24" y="9"/>
                            </a:cubicBezTo>
                            <a:cubicBezTo>
                              <a:pt x="23" y="9"/>
                              <a:pt x="22" y="9"/>
                              <a:pt x="21" y="9"/>
                            </a:cubicBezTo>
                            <a:cubicBezTo>
                              <a:pt x="20" y="10"/>
                              <a:pt x="18" y="10"/>
                              <a:pt x="17" y="11"/>
                            </a:cubicBezTo>
                            <a:cubicBezTo>
                              <a:pt x="16" y="12"/>
                              <a:pt x="15" y="13"/>
                              <a:pt x="14" y="14"/>
                            </a:cubicBezTo>
                            <a:cubicBezTo>
                              <a:pt x="13" y="16"/>
                              <a:pt x="13" y="18"/>
                              <a:pt x="13" y="20"/>
                            </a:cubicBezTo>
                            <a:cubicBezTo>
                              <a:pt x="13" y="23"/>
                              <a:pt x="14" y="26"/>
                              <a:pt x="16" y="27"/>
                            </a:cubicBezTo>
                            <a:cubicBezTo>
                              <a:pt x="19" y="29"/>
                              <a:pt x="22" y="30"/>
                              <a:pt x="27" y="32"/>
                            </a:cubicBezTo>
                            <a:cubicBezTo>
                              <a:pt x="29" y="32"/>
                              <a:pt x="30" y="33"/>
                              <a:pt x="30" y="33"/>
                            </a:cubicBezTo>
                            <a:cubicBezTo>
                              <a:pt x="33" y="34"/>
                              <a:pt x="36" y="35"/>
                              <a:pt x="37" y="36"/>
                            </a:cubicBezTo>
                            <a:cubicBezTo>
                              <a:pt x="39" y="36"/>
                              <a:pt x="41" y="38"/>
                              <a:pt x="43" y="39"/>
                            </a:cubicBezTo>
                            <a:cubicBezTo>
                              <a:pt x="44" y="40"/>
                              <a:pt x="45" y="42"/>
                              <a:pt x="46" y="44"/>
                            </a:cubicBezTo>
                            <a:cubicBezTo>
                              <a:pt x="47" y="47"/>
                              <a:pt x="48" y="50"/>
                              <a:pt x="48" y="53"/>
                            </a:cubicBezTo>
                            <a:cubicBezTo>
                              <a:pt x="48" y="60"/>
                              <a:pt x="46" y="66"/>
                              <a:pt x="42" y="70"/>
                            </a:cubicBezTo>
                            <a:cubicBezTo>
                              <a:pt x="37" y="73"/>
                              <a:pt x="32" y="75"/>
                              <a:pt x="25" y="75"/>
                            </a:cubicBezTo>
                            <a:cubicBezTo>
                              <a:pt x="19" y="75"/>
                              <a:pt x="15" y="74"/>
                              <a:pt x="11" y="73"/>
                            </a:cubicBezTo>
                            <a:cubicBezTo>
                              <a:pt x="8" y="71"/>
                              <a:pt x="5" y="69"/>
                              <a:pt x="4" y="66"/>
                            </a:cubicBezTo>
                            <a:cubicBezTo>
                              <a:pt x="2" y="63"/>
                              <a:pt x="1" y="61"/>
                              <a:pt x="1" y="58"/>
                            </a:cubicBezTo>
                            <a:cubicBezTo>
                              <a:pt x="0" y="55"/>
                              <a:pt x="0" y="53"/>
                              <a:pt x="0" y="50"/>
                            </a:cubicBezTo>
                            <a:lnTo>
                              <a:pt x="11" y="50"/>
                            </a:lnTo>
                            <a:cubicBezTo>
                              <a:pt x="11" y="55"/>
                              <a:pt x="12" y="59"/>
                              <a:pt x="14" y="62"/>
                            </a:cubicBezTo>
                            <a:cubicBezTo>
                              <a:pt x="16" y="65"/>
                              <a:pt x="20" y="67"/>
                              <a:pt x="25" y="67"/>
                            </a:cubicBezTo>
                            <a:cubicBezTo>
                              <a:pt x="26" y="67"/>
                              <a:pt x="27" y="66"/>
                              <a:pt x="28" y="66"/>
                            </a:cubicBezTo>
                            <a:cubicBezTo>
                              <a:pt x="30" y="66"/>
                              <a:pt x="31" y="65"/>
                              <a:pt x="32" y="64"/>
                            </a:cubicBezTo>
                            <a:cubicBezTo>
                              <a:pt x="33" y="63"/>
                              <a:pt x="35" y="62"/>
                              <a:pt x="35" y="61"/>
                            </a:cubicBezTo>
                            <a:cubicBezTo>
                              <a:pt x="36" y="59"/>
                              <a:pt x="37" y="57"/>
                              <a:pt x="37" y="55"/>
                            </a:cubicBezTo>
                            <a:cubicBezTo>
                              <a:pt x="37" y="53"/>
                              <a:pt x="36" y="51"/>
                              <a:pt x="35" y="49"/>
                            </a:cubicBezTo>
                            <a:cubicBezTo>
                              <a:pt x="35" y="48"/>
                              <a:pt x="33" y="47"/>
                              <a:pt x="32" y="46"/>
                            </a:cubicBezTo>
                            <a:cubicBezTo>
                              <a:pt x="30" y="44"/>
                              <a:pt x="27" y="43"/>
                              <a:pt x="21" y="41"/>
                            </a:cubicBezTo>
                            <a:cubicBezTo>
                              <a:pt x="20" y="41"/>
                              <a:pt x="20" y="40"/>
                              <a:pt x="19" y="40"/>
                            </a:cubicBezTo>
                            <a:lnTo>
                              <a:pt x="18" y="40"/>
                            </a:lnTo>
                            <a:cubicBezTo>
                              <a:pt x="16" y="39"/>
                              <a:pt x="13" y="38"/>
                              <a:pt x="12" y="37"/>
                            </a:cubicBezTo>
                            <a:cubicBezTo>
                              <a:pt x="10" y="37"/>
                              <a:pt x="8" y="35"/>
                              <a:pt x="7" y="34"/>
                            </a:cubicBezTo>
                            <a:cubicBezTo>
                              <a:pt x="5" y="33"/>
                              <a:pt x="4" y="31"/>
                              <a:pt x="3" y="29"/>
                            </a:cubicBezTo>
                            <a:cubicBezTo>
                              <a:pt x="2" y="26"/>
                              <a:pt x="2" y="23"/>
                              <a:pt x="2" y="20"/>
                            </a:cubicBezTo>
                            <a:cubicBezTo>
                              <a:pt x="2" y="14"/>
                              <a:pt x="4" y="9"/>
                              <a:pt x="8" y="5"/>
                            </a:cubicBezTo>
                            <a:cubicBezTo>
                              <a:pt x="12" y="2"/>
                              <a:pt x="18" y="0"/>
                              <a:pt x="24" y="0"/>
                            </a:cubicBezTo>
                            <a:cubicBezTo>
                              <a:pt x="29" y="0"/>
                              <a:pt x="33" y="1"/>
                              <a:pt x="36" y="2"/>
                            </a:cubicBezTo>
                            <a:cubicBezTo>
                              <a:pt x="39" y="4"/>
                              <a:pt x="41" y="6"/>
                              <a:pt x="43" y="8"/>
                            </a:cubicBezTo>
                            <a:cubicBezTo>
                              <a:pt x="44" y="10"/>
                              <a:pt x="45" y="13"/>
                              <a:pt x="45" y="15"/>
                            </a:cubicBezTo>
                            <a:cubicBezTo>
                              <a:pt x="46" y="18"/>
                              <a:pt x="46" y="20"/>
                              <a:pt x="46" y="23"/>
                            </a:cubicBezTo>
                            <a:lnTo>
                              <a:pt x="35" y="2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1" name="Freeform 222"/>
                      <p:cNvSpPr>
                        <a:spLocks/>
                      </p:cNvSpPr>
                      <p:nvPr/>
                    </p:nvSpPr>
                    <p:spPr bwMode="auto">
                      <a:xfrm>
                        <a:off x="7807326" y="5591177"/>
                        <a:ext cx="53975" cy="90488"/>
                      </a:xfrm>
                      <a:custGeom>
                        <a:avLst/>
                        <a:gdLst>
                          <a:gd name="T0" fmla="*/ 44 w 59"/>
                          <a:gd name="T1" fmla="*/ 27 h 99"/>
                          <a:gd name="T2" fmla="*/ 44 w 59"/>
                          <a:gd name="T3" fmla="*/ 27 h 99"/>
                          <a:gd name="T4" fmla="*/ 41 w 59"/>
                          <a:gd name="T5" fmla="*/ 15 h 99"/>
                          <a:gd name="T6" fmla="*/ 29 w 59"/>
                          <a:gd name="T7" fmla="*/ 10 h 99"/>
                          <a:gd name="T8" fmla="*/ 18 w 59"/>
                          <a:gd name="T9" fmla="*/ 14 h 99"/>
                          <a:gd name="T10" fmla="*/ 14 w 59"/>
                          <a:gd name="T11" fmla="*/ 26 h 99"/>
                          <a:gd name="T12" fmla="*/ 15 w 59"/>
                          <a:gd name="T13" fmla="*/ 33 h 99"/>
                          <a:gd name="T14" fmla="*/ 20 w 59"/>
                          <a:gd name="T15" fmla="*/ 38 h 99"/>
                          <a:gd name="T16" fmla="*/ 26 w 59"/>
                          <a:gd name="T17" fmla="*/ 42 h 99"/>
                          <a:gd name="T18" fmla="*/ 34 w 59"/>
                          <a:gd name="T19" fmla="*/ 45 h 99"/>
                          <a:gd name="T20" fmla="*/ 44 w 59"/>
                          <a:gd name="T21" fmla="*/ 48 h 99"/>
                          <a:gd name="T22" fmla="*/ 51 w 59"/>
                          <a:gd name="T23" fmla="*/ 53 h 99"/>
                          <a:gd name="T24" fmla="*/ 57 w 59"/>
                          <a:gd name="T25" fmla="*/ 60 h 99"/>
                          <a:gd name="T26" fmla="*/ 59 w 59"/>
                          <a:gd name="T27" fmla="*/ 71 h 99"/>
                          <a:gd name="T28" fmla="*/ 56 w 59"/>
                          <a:gd name="T29" fmla="*/ 85 h 99"/>
                          <a:gd name="T30" fmla="*/ 49 w 59"/>
                          <a:gd name="T31" fmla="*/ 93 h 99"/>
                          <a:gd name="T32" fmla="*/ 40 w 59"/>
                          <a:gd name="T33" fmla="*/ 98 h 99"/>
                          <a:gd name="T34" fmla="*/ 29 w 59"/>
                          <a:gd name="T35" fmla="*/ 99 h 99"/>
                          <a:gd name="T36" fmla="*/ 7 w 59"/>
                          <a:gd name="T37" fmla="*/ 92 h 99"/>
                          <a:gd name="T38" fmla="*/ 0 w 59"/>
                          <a:gd name="T39" fmla="*/ 68 h 99"/>
                          <a:gd name="T40" fmla="*/ 12 w 59"/>
                          <a:gd name="T41" fmla="*/ 68 h 99"/>
                          <a:gd name="T42" fmla="*/ 12 w 59"/>
                          <a:gd name="T43" fmla="*/ 76 h 99"/>
                          <a:gd name="T44" fmla="*/ 15 w 59"/>
                          <a:gd name="T45" fmla="*/ 83 h 99"/>
                          <a:gd name="T46" fmla="*/ 20 w 59"/>
                          <a:gd name="T47" fmla="*/ 88 h 99"/>
                          <a:gd name="T48" fmla="*/ 30 w 59"/>
                          <a:gd name="T49" fmla="*/ 90 h 99"/>
                          <a:gd name="T50" fmla="*/ 42 w 59"/>
                          <a:gd name="T51" fmla="*/ 85 h 99"/>
                          <a:gd name="T52" fmla="*/ 46 w 59"/>
                          <a:gd name="T53" fmla="*/ 73 h 99"/>
                          <a:gd name="T54" fmla="*/ 45 w 59"/>
                          <a:gd name="T55" fmla="*/ 65 h 99"/>
                          <a:gd name="T56" fmla="*/ 40 w 59"/>
                          <a:gd name="T57" fmla="*/ 60 h 99"/>
                          <a:gd name="T58" fmla="*/ 34 w 59"/>
                          <a:gd name="T59" fmla="*/ 57 h 99"/>
                          <a:gd name="T60" fmla="*/ 26 w 59"/>
                          <a:gd name="T61" fmla="*/ 54 h 99"/>
                          <a:gd name="T62" fmla="*/ 16 w 59"/>
                          <a:gd name="T63" fmla="*/ 50 h 99"/>
                          <a:gd name="T64" fmla="*/ 9 w 59"/>
                          <a:gd name="T65" fmla="*/ 45 h 99"/>
                          <a:gd name="T66" fmla="*/ 4 w 59"/>
                          <a:gd name="T67" fmla="*/ 38 h 99"/>
                          <a:gd name="T68" fmla="*/ 1 w 59"/>
                          <a:gd name="T69" fmla="*/ 27 h 99"/>
                          <a:gd name="T70" fmla="*/ 3 w 59"/>
                          <a:gd name="T71" fmla="*/ 18 h 99"/>
                          <a:gd name="T72" fmla="*/ 7 w 59"/>
                          <a:gd name="T73" fmla="*/ 10 h 99"/>
                          <a:gd name="T74" fmla="*/ 15 w 59"/>
                          <a:gd name="T75" fmla="*/ 3 h 99"/>
                          <a:gd name="T76" fmla="*/ 29 w 59"/>
                          <a:gd name="T77" fmla="*/ 0 h 99"/>
                          <a:gd name="T78" fmla="*/ 49 w 59"/>
                          <a:gd name="T79" fmla="*/ 7 h 99"/>
                          <a:gd name="T80" fmla="*/ 56 w 59"/>
                          <a:gd name="T81" fmla="*/ 27 h 99"/>
                          <a:gd name="T82" fmla="*/ 44 w 59"/>
                          <a:gd name="T83" fmla="*/ 2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99">
                            <a:moveTo>
                              <a:pt x="44" y="27"/>
                            </a:moveTo>
                            <a:lnTo>
                              <a:pt x="44" y="27"/>
                            </a:lnTo>
                            <a:cubicBezTo>
                              <a:pt x="44" y="22"/>
                              <a:pt x="43" y="18"/>
                              <a:pt x="41" y="15"/>
                            </a:cubicBezTo>
                            <a:cubicBezTo>
                              <a:pt x="39" y="12"/>
                              <a:pt x="35" y="10"/>
                              <a:pt x="29" y="10"/>
                            </a:cubicBezTo>
                            <a:cubicBezTo>
                              <a:pt x="25" y="10"/>
                              <a:pt x="21" y="11"/>
                              <a:pt x="18" y="14"/>
                            </a:cubicBezTo>
                            <a:cubicBezTo>
                              <a:pt x="15" y="17"/>
                              <a:pt x="14" y="21"/>
                              <a:pt x="14" y="26"/>
                            </a:cubicBezTo>
                            <a:cubicBezTo>
                              <a:pt x="14" y="29"/>
                              <a:pt x="14" y="31"/>
                              <a:pt x="15" y="33"/>
                            </a:cubicBezTo>
                            <a:cubicBezTo>
                              <a:pt x="16" y="35"/>
                              <a:pt x="18" y="37"/>
                              <a:pt x="20" y="38"/>
                            </a:cubicBezTo>
                            <a:cubicBezTo>
                              <a:pt x="22" y="40"/>
                              <a:pt x="24" y="41"/>
                              <a:pt x="26" y="42"/>
                            </a:cubicBezTo>
                            <a:cubicBezTo>
                              <a:pt x="28" y="43"/>
                              <a:pt x="31" y="44"/>
                              <a:pt x="34" y="45"/>
                            </a:cubicBezTo>
                            <a:cubicBezTo>
                              <a:pt x="38" y="46"/>
                              <a:pt x="41" y="47"/>
                              <a:pt x="44" y="48"/>
                            </a:cubicBezTo>
                            <a:cubicBezTo>
                              <a:pt x="46" y="49"/>
                              <a:pt x="49" y="51"/>
                              <a:pt x="51" y="53"/>
                            </a:cubicBezTo>
                            <a:cubicBezTo>
                              <a:pt x="53" y="54"/>
                              <a:pt x="55" y="57"/>
                              <a:pt x="57" y="60"/>
                            </a:cubicBezTo>
                            <a:cubicBezTo>
                              <a:pt x="58" y="63"/>
                              <a:pt x="59" y="67"/>
                              <a:pt x="59" y="71"/>
                            </a:cubicBezTo>
                            <a:cubicBezTo>
                              <a:pt x="59" y="76"/>
                              <a:pt x="58" y="81"/>
                              <a:pt x="56" y="85"/>
                            </a:cubicBezTo>
                            <a:cubicBezTo>
                              <a:pt x="54" y="88"/>
                              <a:pt x="52" y="91"/>
                              <a:pt x="49" y="93"/>
                            </a:cubicBezTo>
                            <a:cubicBezTo>
                              <a:pt x="46" y="96"/>
                              <a:pt x="43" y="97"/>
                              <a:pt x="40" y="98"/>
                            </a:cubicBezTo>
                            <a:cubicBezTo>
                              <a:pt x="36" y="99"/>
                              <a:pt x="33" y="99"/>
                              <a:pt x="29" y="99"/>
                            </a:cubicBezTo>
                            <a:cubicBezTo>
                              <a:pt x="18" y="99"/>
                              <a:pt x="11" y="97"/>
                              <a:pt x="7" y="92"/>
                            </a:cubicBezTo>
                            <a:cubicBezTo>
                              <a:pt x="2" y="86"/>
                              <a:pt x="0" y="78"/>
                              <a:pt x="0" y="68"/>
                            </a:cubicBezTo>
                            <a:lnTo>
                              <a:pt x="12" y="68"/>
                            </a:lnTo>
                            <a:cubicBezTo>
                              <a:pt x="12" y="71"/>
                              <a:pt x="12" y="74"/>
                              <a:pt x="12" y="76"/>
                            </a:cubicBezTo>
                            <a:cubicBezTo>
                              <a:pt x="13" y="79"/>
                              <a:pt x="14" y="81"/>
                              <a:pt x="15" y="83"/>
                            </a:cubicBezTo>
                            <a:cubicBezTo>
                              <a:pt x="16" y="85"/>
                              <a:pt x="18" y="87"/>
                              <a:pt x="20" y="88"/>
                            </a:cubicBezTo>
                            <a:cubicBezTo>
                              <a:pt x="23" y="89"/>
                              <a:pt x="26" y="90"/>
                              <a:pt x="30" y="90"/>
                            </a:cubicBezTo>
                            <a:cubicBezTo>
                              <a:pt x="35" y="90"/>
                              <a:pt x="39" y="88"/>
                              <a:pt x="42" y="85"/>
                            </a:cubicBezTo>
                            <a:cubicBezTo>
                              <a:pt x="45" y="82"/>
                              <a:pt x="46" y="78"/>
                              <a:pt x="46" y="73"/>
                            </a:cubicBezTo>
                            <a:cubicBezTo>
                              <a:pt x="46" y="70"/>
                              <a:pt x="46" y="67"/>
                              <a:pt x="45" y="65"/>
                            </a:cubicBezTo>
                            <a:cubicBezTo>
                              <a:pt x="44" y="63"/>
                              <a:pt x="42" y="61"/>
                              <a:pt x="40" y="60"/>
                            </a:cubicBezTo>
                            <a:cubicBezTo>
                              <a:pt x="39" y="59"/>
                              <a:pt x="37" y="57"/>
                              <a:pt x="34" y="57"/>
                            </a:cubicBezTo>
                            <a:cubicBezTo>
                              <a:pt x="32" y="56"/>
                              <a:pt x="30" y="55"/>
                              <a:pt x="26" y="54"/>
                            </a:cubicBezTo>
                            <a:cubicBezTo>
                              <a:pt x="22" y="52"/>
                              <a:pt x="19" y="51"/>
                              <a:pt x="16" y="50"/>
                            </a:cubicBezTo>
                            <a:cubicBezTo>
                              <a:pt x="14" y="49"/>
                              <a:pt x="11" y="47"/>
                              <a:pt x="9" y="45"/>
                            </a:cubicBezTo>
                            <a:cubicBezTo>
                              <a:pt x="7" y="43"/>
                              <a:pt x="5" y="41"/>
                              <a:pt x="4" y="38"/>
                            </a:cubicBezTo>
                            <a:cubicBezTo>
                              <a:pt x="2" y="35"/>
                              <a:pt x="1" y="31"/>
                              <a:pt x="1" y="27"/>
                            </a:cubicBezTo>
                            <a:cubicBezTo>
                              <a:pt x="1" y="24"/>
                              <a:pt x="2" y="21"/>
                              <a:pt x="3" y="18"/>
                            </a:cubicBezTo>
                            <a:cubicBezTo>
                              <a:pt x="3" y="16"/>
                              <a:pt x="5" y="13"/>
                              <a:pt x="7" y="10"/>
                            </a:cubicBezTo>
                            <a:cubicBezTo>
                              <a:pt x="9" y="7"/>
                              <a:pt x="11" y="5"/>
                              <a:pt x="15" y="3"/>
                            </a:cubicBezTo>
                            <a:cubicBezTo>
                              <a:pt x="19" y="1"/>
                              <a:pt x="24" y="0"/>
                              <a:pt x="29" y="0"/>
                            </a:cubicBezTo>
                            <a:cubicBezTo>
                              <a:pt x="38" y="0"/>
                              <a:pt x="45" y="3"/>
                              <a:pt x="49" y="7"/>
                            </a:cubicBezTo>
                            <a:cubicBezTo>
                              <a:pt x="54" y="12"/>
                              <a:pt x="56" y="18"/>
                              <a:pt x="56" y="27"/>
                            </a:cubicBezTo>
                            <a:lnTo>
                              <a:pt x="44" y="2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2" name="Freeform 223"/>
                      <p:cNvSpPr>
                        <a:spLocks/>
                      </p:cNvSpPr>
                      <p:nvPr/>
                    </p:nvSpPr>
                    <p:spPr bwMode="auto">
                      <a:xfrm>
                        <a:off x="7867651" y="5613402"/>
                        <a:ext cx="44450" cy="68263"/>
                      </a:xfrm>
                      <a:custGeom>
                        <a:avLst/>
                        <a:gdLst>
                          <a:gd name="T0" fmla="*/ 37 w 48"/>
                          <a:gd name="T1" fmla="*/ 24 h 75"/>
                          <a:gd name="T2" fmla="*/ 37 w 48"/>
                          <a:gd name="T3" fmla="*/ 24 h 75"/>
                          <a:gd name="T4" fmla="*/ 34 w 48"/>
                          <a:gd name="T5" fmla="*/ 13 h 75"/>
                          <a:gd name="T6" fmla="*/ 26 w 48"/>
                          <a:gd name="T7" fmla="*/ 9 h 75"/>
                          <a:gd name="T8" fmla="*/ 20 w 48"/>
                          <a:gd name="T9" fmla="*/ 10 h 75"/>
                          <a:gd name="T10" fmla="*/ 16 w 48"/>
                          <a:gd name="T11" fmla="*/ 14 h 75"/>
                          <a:gd name="T12" fmla="*/ 13 w 48"/>
                          <a:gd name="T13" fmla="*/ 23 h 75"/>
                          <a:gd name="T14" fmla="*/ 12 w 48"/>
                          <a:gd name="T15" fmla="*/ 39 h 75"/>
                          <a:gd name="T16" fmla="*/ 12 w 48"/>
                          <a:gd name="T17" fmla="*/ 48 h 75"/>
                          <a:gd name="T18" fmla="*/ 14 w 48"/>
                          <a:gd name="T19" fmla="*/ 57 h 75"/>
                          <a:gd name="T20" fmla="*/ 18 w 48"/>
                          <a:gd name="T21" fmla="*/ 64 h 75"/>
                          <a:gd name="T22" fmla="*/ 25 w 48"/>
                          <a:gd name="T23" fmla="*/ 67 h 75"/>
                          <a:gd name="T24" fmla="*/ 31 w 48"/>
                          <a:gd name="T25" fmla="*/ 65 h 75"/>
                          <a:gd name="T26" fmla="*/ 35 w 48"/>
                          <a:gd name="T27" fmla="*/ 61 h 75"/>
                          <a:gd name="T28" fmla="*/ 37 w 48"/>
                          <a:gd name="T29" fmla="*/ 55 h 75"/>
                          <a:gd name="T30" fmla="*/ 37 w 48"/>
                          <a:gd name="T31" fmla="*/ 49 h 75"/>
                          <a:gd name="T32" fmla="*/ 48 w 48"/>
                          <a:gd name="T33" fmla="*/ 49 h 75"/>
                          <a:gd name="T34" fmla="*/ 47 w 48"/>
                          <a:gd name="T35" fmla="*/ 58 h 75"/>
                          <a:gd name="T36" fmla="*/ 43 w 48"/>
                          <a:gd name="T37" fmla="*/ 67 h 75"/>
                          <a:gd name="T38" fmla="*/ 36 w 48"/>
                          <a:gd name="T39" fmla="*/ 73 h 75"/>
                          <a:gd name="T40" fmla="*/ 25 w 48"/>
                          <a:gd name="T41" fmla="*/ 75 h 75"/>
                          <a:gd name="T42" fmla="*/ 6 w 48"/>
                          <a:gd name="T43" fmla="*/ 66 h 75"/>
                          <a:gd name="T44" fmla="*/ 0 w 48"/>
                          <a:gd name="T45" fmla="*/ 39 h 75"/>
                          <a:gd name="T46" fmla="*/ 1 w 48"/>
                          <a:gd name="T47" fmla="*/ 24 h 75"/>
                          <a:gd name="T48" fmla="*/ 5 w 48"/>
                          <a:gd name="T49" fmla="*/ 12 h 75"/>
                          <a:gd name="T50" fmla="*/ 13 w 48"/>
                          <a:gd name="T51" fmla="*/ 4 h 75"/>
                          <a:gd name="T52" fmla="*/ 26 w 48"/>
                          <a:gd name="T53" fmla="*/ 0 h 75"/>
                          <a:gd name="T54" fmla="*/ 37 w 48"/>
                          <a:gd name="T55" fmla="*/ 3 h 75"/>
                          <a:gd name="T56" fmla="*/ 44 w 48"/>
                          <a:gd name="T57" fmla="*/ 9 h 75"/>
                          <a:gd name="T58" fmla="*/ 47 w 48"/>
                          <a:gd name="T59" fmla="*/ 16 h 75"/>
                          <a:gd name="T60" fmla="*/ 48 w 48"/>
                          <a:gd name="T61" fmla="*/ 24 h 75"/>
                          <a:gd name="T62" fmla="*/ 37 w 48"/>
                          <a:gd name="T63" fmla="*/ 2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75">
                            <a:moveTo>
                              <a:pt x="37" y="24"/>
                            </a:moveTo>
                            <a:lnTo>
                              <a:pt x="37" y="24"/>
                            </a:lnTo>
                            <a:cubicBezTo>
                              <a:pt x="37" y="20"/>
                              <a:pt x="36" y="16"/>
                              <a:pt x="34" y="13"/>
                            </a:cubicBezTo>
                            <a:cubicBezTo>
                              <a:pt x="33" y="10"/>
                              <a:pt x="30" y="9"/>
                              <a:pt x="26" y="9"/>
                            </a:cubicBezTo>
                            <a:cubicBezTo>
                              <a:pt x="24" y="9"/>
                              <a:pt x="22" y="9"/>
                              <a:pt x="20" y="10"/>
                            </a:cubicBezTo>
                            <a:cubicBezTo>
                              <a:pt x="19" y="11"/>
                              <a:pt x="17" y="12"/>
                              <a:pt x="16" y="14"/>
                            </a:cubicBezTo>
                            <a:cubicBezTo>
                              <a:pt x="15" y="16"/>
                              <a:pt x="14" y="19"/>
                              <a:pt x="13" y="23"/>
                            </a:cubicBezTo>
                            <a:cubicBezTo>
                              <a:pt x="12" y="27"/>
                              <a:pt x="12" y="32"/>
                              <a:pt x="12" y="39"/>
                            </a:cubicBezTo>
                            <a:cubicBezTo>
                              <a:pt x="12" y="42"/>
                              <a:pt x="12" y="45"/>
                              <a:pt x="12" y="48"/>
                            </a:cubicBezTo>
                            <a:cubicBezTo>
                              <a:pt x="12" y="51"/>
                              <a:pt x="13" y="54"/>
                              <a:pt x="14" y="57"/>
                            </a:cubicBezTo>
                            <a:cubicBezTo>
                              <a:pt x="15" y="60"/>
                              <a:pt x="16" y="62"/>
                              <a:pt x="18" y="64"/>
                            </a:cubicBezTo>
                            <a:cubicBezTo>
                              <a:pt x="20" y="66"/>
                              <a:pt x="22" y="67"/>
                              <a:pt x="25" y="67"/>
                            </a:cubicBezTo>
                            <a:cubicBezTo>
                              <a:pt x="28" y="67"/>
                              <a:pt x="30" y="66"/>
                              <a:pt x="31" y="65"/>
                            </a:cubicBezTo>
                            <a:cubicBezTo>
                              <a:pt x="33" y="64"/>
                              <a:pt x="34" y="63"/>
                              <a:pt x="35" y="61"/>
                            </a:cubicBezTo>
                            <a:cubicBezTo>
                              <a:pt x="36" y="59"/>
                              <a:pt x="36" y="57"/>
                              <a:pt x="37" y="55"/>
                            </a:cubicBezTo>
                            <a:cubicBezTo>
                              <a:pt x="37" y="53"/>
                              <a:pt x="37" y="51"/>
                              <a:pt x="37" y="49"/>
                            </a:cubicBezTo>
                            <a:lnTo>
                              <a:pt x="48" y="49"/>
                            </a:lnTo>
                            <a:cubicBezTo>
                              <a:pt x="48" y="52"/>
                              <a:pt x="48" y="55"/>
                              <a:pt x="47" y="58"/>
                            </a:cubicBezTo>
                            <a:cubicBezTo>
                              <a:pt x="46" y="61"/>
                              <a:pt x="45" y="64"/>
                              <a:pt x="43" y="67"/>
                            </a:cubicBezTo>
                            <a:cubicBezTo>
                              <a:pt x="41" y="69"/>
                              <a:pt x="39" y="71"/>
                              <a:pt x="36" y="73"/>
                            </a:cubicBezTo>
                            <a:cubicBezTo>
                              <a:pt x="33" y="75"/>
                              <a:pt x="29" y="75"/>
                              <a:pt x="25" y="75"/>
                            </a:cubicBezTo>
                            <a:cubicBezTo>
                              <a:pt x="16" y="75"/>
                              <a:pt x="10" y="72"/>
                              <a:pt x="6" y="66"/>
                            </a:cubicBezTo>
                            <a:cubicBezTo>
                              <a:pt x="2" y="60"/>
                              <a:pt x="0" y="51"/>
                              <a:pt x="0" y="39"/>
                            </a:cubicBezTo>
                            <a:cubicBezTo>
                              <a:pt x="0" y="34"/>
                              <a:pt x="0" y="29"/>
                              <a:pt x="1" y="24"/>
                            </a:cubicBezTo>
                            <a:cubicBezTo>
                              <a:pt x="2" y="20"/>
                              <a:pt x="3" y="16"/>
                              <a:pt x="5" y="12"/>
                            </a:cubicBezTo>
                            <a:cubicBezTo>
                              <a:pt x="7" y="9"/>
                              <a:pt x="9" y="6"/>
                              <a:pt x="13" y="4"/>
                            </a:cubicBezTo>
                            <a:cubicBezTo>
                              <a:pt x="16" y="1"/>
                              <a:pt x="20" y="0"/>
                              <a:pt x="26" y="0"/>
                            </a:cubicBezTo>
                            <a:cubicBezTo>
                              <a:pt x="30" y="0"/>
                              <a:pt x="34" y="1"/>
                              <a:pt x="37" y="3"/>
                            </a:cubicBezTo>
                            <a:cubicBezTo>
                              <a:pt x="40" y="4"/>
                              <a:pt x="42" y="6"/>
                              <a:pt x="44" y="9"/>
                            </a:cubicBezTo>
                            <a:cubicBezTo>
                              <a:pt x="46" y="11"/>
                              <a:pt x="47" y="14"/>
                              <a:pt x="47" y="16"/>
                            </a:cubicBezTo>
                            <a:cubicBezTo>
                              <a:pt x="48" y="19"/>
                              <a:pt x="48" y="21"/>
                              <a:pt x="48" y="24"/>
                            </a:cubicBezTo>
                            <a:lnTo>
                              <a:pt x="37"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3" name="Freeform 224"/>
                      <p:cNvSpPr>
                        <a:spLocks/>
                      </p:cNvSpPr>
                      <p:nvPr/>
                    </p:nvSpPr>
                    <p:spPr bwMode="auto">
                      <a:xfrm>
                        <a:off x="7923213" y="5592764"/>
                        <a:ext cx="42863" cy="88900"/>
                      </a:xfrm>
                      <a:custGeom>
                        <a:avLst/>
                        <a:gdLst>
                          <a:gd name="T0" fmla="*/ 0 w 47"/>
                          <a:gd name="T1" fmla="*/ 0 h 96"/>
                          <a:gd name="T2" fmla="*/ 0 w 47"/>
                          <a:gd name="T3" fmla="*/ 0 h 96"/>
                          <a:gd name="T4" fmla="*/ 11 w 47"/>
                          <a:gd name="T5" fmla="*/ 0 h 96"/>
                          <a:gd name="T6" fmla="*/ 11 w 47"/>
                          <a:gd name="T7" fmla="*/ 32 h 96"/>
                          <a:gd name="T8" fmla="*/ 11 w 47"/>
                          <a:gd name="T9" fmla="*/ 32 h 96"/>
                          <a:gd name="T10" fmla="*/ 19 w 47"/>
                          <a:gd name="T11" fmla="*/ 25 h 96"/>
                          <a:gd name="T12" fmla="*/ 29 w 47"/>
                          <a:gd name="T13" fmla="*/ 22 h 96"/>
                          <a:gd name="T14" fmla="*/ 39 w 47"/>
                          <a:gd name="T15" fmla="*/ 24 h 96"/>
                          <a:gd name="T16" fmla="*/ 45 w 47"/>
                          <a:gd name="T17" fmla="*/ 30 h 96"/>
                          <a:gd name="T18" fmla="*/ 47 w 47"/>
                          <a:gd name="T19" fmla="*/ 37 h 96"/>
                          <a:gd name="T20" fmla="*/ 47 w 47"/>
                          <a:gd name="T21" fmla="*/ 45 h 96"/>
                          <a:gd name="T22" fmla="*/ 47 w 47"/>
                          <a:gd name="T23" fmla="*/ 96 h 96"/>
                          <a:gd name="T24" fmla="*/ 36 w 47"/>
                          <a:gd name="T25" fmla="*/ 96 h 96"/>
                          <a:gd name="T26" fmla="*/ 36 w 47"/>
                          <a:gd name="T27" fmla="*/ 46 h 96"/>
                          <a:gd name="T28" fmla="*/ 36 w 47"/>
                          <a:gd name="T29" fmla="*/ 41 h 96"/>
                          <a:gd name="T30" fmla="*/ 34 w 47"/>
                          <a:gd name="T31" fmla="*/ 37 h 96"/>
                          <a:gd name="T32" fmla="*/ 31 w 47"/>
                          <a:gd name="T33" fmla="*/ 33 h 96"/>
                          <a:gd name="T34" fmla="*/ 25 w 47"/>
                          <a:gd name="T35" fmla="*/ 32 h 96"/>
                          <a:gd name="T36" fmla="*/ 16 w 47"/>
                          <a:gd name="T37" fmla="*/ 35 h 96"/>
                          <a:gd name="T38" fmla="*/ 11 w 47"/>
                          <a:gd name="T39" fmla="*/ 46 h 96"/>
                          <a:gd name="T40" fmla="*/ 11 w 47"/>
                          <a:gd name="T41" fmla="*/ 96 h 96"/>
                          <a:gd name="T42" fmla="*/ 0 w 47"/>
                          <a:gd name="T43" fmla="*/ 96 h 96"/>
                          <a:gd name="T44" fmla="*/ 0 w 47"/>
                          <a:gd name="T4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96">
                            <a:moveTo>
                              <a:pt x="0" y="0"/>
                            </a:moveTo>
                            <a:lnTo>
                              <a:pt x="0" y="0"/>
                            </a:lnTo>
                            <a:lnTo>
                              <a:pt x="11" y="0"/>
                            </a:lnTo>
                            <a:lnTo>
                              <a:pt x="11" y="32"/>
                            </a:lnTo>
                            <a:lnTo>
                              <a:pt x="11" y="32"/>
                            </a:lnTo>
                            <a:cubicBezTo>
                              <a:pt x="13" y="29"/>
                              <a:pt x="15" y="27"/>
                              <a:pt x="19" y="25"/>
                            </a:cubicBezTo>
                            <a:cubicBezTo>
                              <a:pt x="22" y="23"/>
                              <a:pt x="25" y="22"/>
                              <a:pt x="29" y="22"/>
                            </a:cubicBezTo>
                            <a:cubicBezTo>
                              <a:pt x="33" y="22"/>
                              <a:pt x="36" y="23"/>
                              <a:pt x="39" y="24"/>
                            </a:cubicBezTo>
                            <a:cubicBezTo>
                              <a:pt x="42" y="26"/>
                              <a:pt x="43" y="28"/>
                              <a:pt x="45" y="30"/>
                            </a:cubicBezTo>
                            <a:cubicBezTo>
                              <a:pt x="46" y="32"/>
                              <a:pt x="46" y="35"/>
                              <a:pt x="47" y="37"/>
                            </a:cubicBezTo>
                            <a:cubicBezTo>
                              <a:pt x="47" y="39"/>
                              <a:pt x="47" y="42"/>
                              <a:pt x="47" y="45"/>
                            </a:cubicBezTo>
                            <a:lnTo>
                              <a:pt x="47" y="96"/>
                            </a:lnTo>
                            <a:lnTo>
                              <a:pt x="36" y="96"/>
                            </a:lnTo>
                            <a:lnTo>
                              <a:pt x="36" y="46"/>
                            </a:lnTo>
                            <a:cubicBezTo>
                              <a:pt x="36" y="44"/>
                              <a:pt x="36" y="43"/>
                              <a:pt x="36" y="41"/>
                            </a:cubicBezTo>
                            <a:cubicBezTo>
                              <a:pt x="35" y="40"/>
                              <a:pt x="35" y="38"/>
                              <a:pt x="34" y="37"/>
                            </a:cubicBezTo>
                            <a:cubicBezTo>
                              <a:pt x="34" y="35"/>
                              <a:pt x="33" y="34"/>
                              <a:pt x="31" y="33"/>
                            </a:cubicBezTo>
                            <a:cubicBezTo>
                              <a:pt x="30" y="32"/>
                              <a:pt x="28" y="32"/>
                              <a:pt x="25" y="32"/>
                            </a:cubicBezTo>
                            <a:cubicBezTo>
                              <a:pt x="22" y="32"/>
                              <a:pt x="18" y="33"/>
                              <a:pt x="16" y="35"/>
                            </a:cubicBezTo>
                            <a:cubicBezTo>
                              <a:pt x="13" y="38"/>
                              <a:pt x="11" y="41"/>
                              <a:pt x="11" y="46"/>
                            </a:cubicBezTo>
                            <a:lnTo>
                              <a:pt x="11"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4" name="Freeform 225"/>
                      <p:cNvSpPr>
                        <a:spLocks/>
                      </p:cNvSpPr>
                      <p:nvPr/>
                    </p:nvSpPr>
                    <p:spPr bwMode="auto">
                      <a:xfrm>
                        <a:off x="7980363" y="5613402"/>
                        <a:ext cx="28575" cy="68263"/>
                      </a:xfrm>
                      <a:custGeom>
                        <a:avLst/>
                        <a:gdLst>
                          <a:gd name="T0" fmla="*/ 0 w 32"/>
                          <a:gd name="T1" fmla="*/ 2 h 74"/>
                          <a:gd name="T2" fmla="*/ 0 w 32"/>
                          <a:gd name="T3" fmla="*/ 2 h 74"/>
                          <a:gd name="T4" fmla="*/ 11 w 32"/>
                          <a:gd name="T5" fmla="*/ 2 h 74"/>
                          <a:gd name="T6" fmla="*/ 11 w 32"/>
                          <a:gd name="T7" fmla="*/ 13 h 74"/>
                          <a:gd name="T8" fmla="*/ 11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1 h 74"/>
                          <a:gd name="T22" fmla="*/ 21 w 32"/>
                          <a:gd name="T23" fmla="*/ 12 h 74"/>
                          <a:gd name="T24" fmla="*/ 16 w 32"/>
                          <a:gd name="T25" fmla="*/ 16 h 74"/>
                          <a:gd name="T26" fmla="*/ 12 w 32"/>
                          <a:gd name="T27" fmla="*/ 21 h 74"/>
                          <a:gd name="T28" fmla="*/ 11 w 32"/>
                          <a:gd name="T29" fmla="*/ 28 h 74"/>
                          <a:gd name="T30" fmla="*/ 11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1" y="2"/>
                            </a:lnTo>
                            <a:lnTo>
                              <a:pt x="11" y="13"/>
                            </a:lnTo>
                            <a:lnTo>
                              <a:pt x="11" y="13"/>
                            </a:lnTo>
                            <a:cubicBezTo>
                              <a:pt x="13" y="9"/>
                              <a:pt x="15" y="6"/>
                              <a:pt x="18" y="4"/>
                            </a:cubicBezTo>
                            <a:cubicBezTo>
                              <a:pt x="20" y="1"/>
                              <a:pt x="23" y="0"/>
                              <a:pt x="27" y="0"/>
                            </a:cubicBezTo>
                            <a:cubicBezTo>
                              <a:pt x="29" y="0"/>
                              <a:pt x="30" y="0"/>
                              <a:pt x="32" y="1"/>
                            </a:cubicBezTo>
                            <a:lnTo>
                              <a:pt x="32" y="12"/>
                            </a:lnTo>
                            <a:cubicBezTo>
                              <a:pt x="31" y="12"/>
                              <a:pt x="31" y="12"/>
                              <a:pt x="31" y="12"/>
                            </a:cubicBezTo>
                            <a:cubicBezTo>
                              <a:pt x="29" y="12"/>
                              <a:pt x="27" y="11"/>
                              <a:pt x="26" y="11"/>
                            </a:cubicBezTo>
                            <a:cubicBezTo>
                              <a:pt x="24" y="11"/>
                              <a:pt x="22" y="12"/>
                              <a:pt x="21" y="12"/>
                            </a:cubicBezTo>
                            <a:cubicBezTo>
                              <a:pt x="19" y="13"/>
                              <a:pt x="17" y="14"/>
                              <a:pt x="16" y="16"/>
                            </a:cubicBezTo>
                            <a:cubicBezTo>
                              <a:pt x="14" y="17"/>
                              <a:pt x="13" y="19"/>
                              <a:pt x="12" y="21"/>
                            </a:cubicBezTo>
                            <a:cubicBezTo>
                              <a:pt x="11" y="23"/>
                              <a:pt x="11" y="26"/>
                              <a:pt x="11" y="28"/>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5" name="Freeform 226"/>
                      <p:cNvSpPr>
                        <a:spLocks noEditPoints="1"/>
                      </p:cNvSpPr>
                      <p:nvPr/>
                    </p:nvSpPr>
                    <p:spPr bwMode="auto">
                      <a:xfrm>
                        <a:off x="8013701" y="5613402"/>
                        <a:ext cx="44450" cy="68263"/>
                      </a:xfrm>
                      <a:custGeom>
                        <a:avLst/>
                        <a:gdLst>
                          <a:gd name="T0" fmla="*/ 37 w 49"/>
                          <a:gd name="T1" fmla="*/ 30 h 75"/>
                          <a:gd name="T2" fmla="*/ 37 w 49"/>
                          <a:gd name="T3" fmla="*/ 30 h 75"/>
                          <a:gd name="T4" fmla="*/ 37 w 49"/>
                          <a:gd name="T5" fmla="*/ 26 h 75"/>
                          <a:gd name="T6" fmla="*/ 37 w 49"/>
                          <a:gd name="T7" fmla="*/ 20 h 75"/>
                          <a:gd name="T8" fmla="*/ 35 w 49"/>
                          <a:gd name="T9" fmla="*/ 15 h 75"/>
                          <a:gd name="T10" fmla="*/ 31 w 49"/>
                          <a:gd name="T11" fmla="*/ 11 h 75"/>
                          <a:gd name="T12" fmla="*/ 25 w 49"/>
                          <a:gd name="T13" fmla="*/ 9 h 75"/>
                          <a:gd name="T14" fmla="*/ 18 w 49"/>
                          <a:gd name="T15" fmla="*/ 11 h 75"/>
                          <a:gd name="T16" fmla="*/ 14 w 49"/>
                          <a:gd name="T17" fmla="*/ 16 h 75"/>
                          <a:gd name="T18" fmla="*/ 12 w 49"/>
                          <a:gd name="T19" fmla="*/ 22 h 75"/>
                          <a:gd name="T20" fmla="*/ 12 w 49"/>
                          <a:gd name="T21" fmla="*/ 28 h 75"/>
                          <a:gd name="T22" fmla="*/ 12 w 49"/>
                          <a:gd name="T23" fmla="*/ 30 h 75"/>
                          <a:gd name="T24" fmla="*/ 37 w 49"/>
                          <a:gd name="T25" fmla="*/ 30 h 75"/>
                          <a:gd name="T26" fmla="*/ 11 w 49"/>
                          <a:gd name="T27" fmla="*/ 39 h 75"/>
                          <a:gd name="T28" fmla="*/ 11 w 49"/>
                          <a:gd name="T29" fmla="*/ 39 h 75"/>
                          <a:gd name="T30" fmla="*/ 12 w 49"/>
                          <a:gd name="T31" fmla="*/ 49 h 75"/>
                          <a:gd name="T32" fmla="*/ 13 w 49"/>
                          <a:gd name="T33" fmla="*/ 57 h 75"/>
                          <a:gd name="T34" fmla="*/ 18 w 49"/>
                          <a:gd name="T35" fmla="*/ 64 h 75"/>
                          <a:gd name="T36" fmla="*/ 25 w 49"/>
                          <a:gd name="T37" fmla="*/ 67 h 75"/>
                          <a:gd name="T38" fmla="*/ 31 w 49"/>
                          <a:gd name="T39" fmla="*/ 65 h 75"/>
                          <a:gd name="T40" fmla="*/ 35 w 49"/>
                          <a:gd name="T41" fmla="*/ 61 h 75"/>
                          <a:gd name="T42" fmla="*/ 37 w 49"/>
                          <a:gd name="T43" fmla="*/ 55 h 75"/>
                          <a:gd name="T44" fmla="*/ 37 w 49"/>
                          <a:gd name="T45" fmla="*/ 50 h 75"/>
                          <a:gd name="T46" fmla="*/ 49 w 49"/>
                          <a:gd name="T47" fmla="*/ 50 h 75"/>
                          <a:gd name="T48" fmla="*/ 47 w 49"/>
                          <a:gd name="T49" fmla="*/ 58 h 75"/>
                          <a:gd name="T50" fmla="*/ 44 w 49"/>
                          <a:gd name="T51" fmla="*/ 66 h 75"/>
                          <a:gd name="T52" fmla="*/ 36 w 49"/>
                          <a:gd name="T53" fmla="*/ 73 h 75"/>
                          <a:gd name="T54" fmla="*/ 25 w 49"/>
                          <a:gd name="T55" fmla="*/ 75 h 75"/>
                          <a:gd name="T56" fmla="*/ 6 w 49"/>
                          <a:gd name="T57" fmla="*/ 66 h 75"/>
                          <a:gd name="T58" fmla="*/ 0 w 49"/>
                          <a:gd name="T59" fmla="*/ 39 h 75"/>
                          <a:gd name="T60" fmla="*/ 1 w 49"/>
                          <a:gd name="T61" fmla="*/ 24 h 75"/>
                          <a:gd name="T62" fmla="*/ 4 w 49"/>
                          <a:gd name="T63" fmla="*/ 12 h 75"/>
                          <a:gd name="T64" fmla="*/ 12 w 49"/>
                          <a:gd name="T65" fmla="*/ 4 h 75"/>
                          <a:gd name="T66" fmla="*/ 25 w 49"/>
                          <a:gd name="T67" fmla="*/ 0 h 75"/>
                          <a:gd name="T68" fmla="*/ 38 w 49"/>
                          <a:gd name="T69" fmla="*/ 3 h 75"/>
                          <a:gd name="T70" fmla="*/ 45 w 49"/>
                          <a:gd name="T71" fmla="*/ 11 h 75"/>
                          <a:gd name="T72" fmla="*/ 48 w 49"/>
                          <a:gd name="T73" fmla="*/ 22 h 75"/>
                          <a:gd name="T74" fmla="*/ 49 w 49"/>
                          <a:gd name="T75" fmla="*/ 35 h 75"/>
                          <a:gd name="T76" fmla="*/ 49 w 49"/>
                          <a:gd name="T77" fmla="*/ 39 h 75"/>
                          <a:gd name="T78" fmla="*/ 11 w 49"/>
                          <a:gd name="T7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75">
                            <a:moveTo>
                              <a:pt x="37" y="30"/>
                            </a:moveTo>
                            <a:lnTo>
                              <a:pt x="37" y="30"/>
                            </a:lnTo>
                            <a:lnTo>
                              <a:pt x="37" y="26"/>
                            </a:lnTo>
                            <a:cubicBezTo>
                              <a:pt x="37" y="24"/>
                              <a:pt x="37" y="22"/>
                              <a:pt x="37" y="20"/>
                            </a:cubicBezTo>
                            <a:cubicBezTo>
                              <a:pt x="36" y="18"/>
                              <a:pt x="36" y="16"/>
                              <a:pt x="35" y="15"/>
                            </a:cubicBezTo>
                            <a:cubicBezTo>
                              <a:pt x="34" y="13"/>
                              <a:pt x="33" y="12"/>
                              <a:pt x="31" y="11"/>
                            </a:cubicBezTo>
                            <a:cubicBezTo>
                              <a:pt x="29" y="10"/>
                              <a:pt x="27" y="9"/>
                              <a:pt x="25" y="9"/>
                            </a:cubicBezTo>
                            <a:cubicBezTo>
                              <a:pt x="22" y="9"/>
                              <a:pt x="20" y="10"/>
                              <a:pt x="18" y="11"/>
                            </a:cubicBezTo>
                            <a:cubicBezTo>
                              <a:pt x="16" y="13"/>
                              <a:pt x="15" y="14"/>
                              <a:pt x="14" y="16"/>
                            </a:cubicBezTo>
                            <a:cubicBezTo>
                              <a:pt x="13" y="18"/>
                              <a:pt x="13" y="20"/>
                              <a:pt x="12" y="22"/>
                            </a:cubicBezTo>
                            <a:cubicBezTo>
                              <a:pt x="12" y="24"/>
                              <a:pt x="12" y="26"/>
                              <a:pt x="12" y="28"/>
                            </a:cubicBezTo>
                            <a:lnTo>
                              <a:pt x="12" y="30"/>
                            </a:lnTo>
                            <a:lnTo>
                              <a:pt x="37" y="30"/>
                            </a:lnTo>
                            <a:close/>
                            <a:moveTo>
                              <a:pt x="11" y="39"/>
                            </a:moveTo>
                            <a:lnTo>
                              <a:pt x="11" y="39"/>
                            </a:lnTo>
                            <a:cubicBezTo>
                              <a:pt x="11" y="43"/>
                              <a:pt x="12" y="46"/>
                              <a:pt x="12" y="49"/>
                            </a:cubicBezTo>
                            <a:cubicBezTo>
                              <a:pt x="12" y="52"/>
                              <a:pt x="12" y="55"/>
                              <a:pt x="13" y="57"/>
                            </a:cubicBezTo>
                            <a:cubicBezTo>
                              <a:pt x="14" y="60"/>
                              <a:pt x="16" y="62"/>
                              <a:pt x="18" y="64"/>
                            </a:cubicBezTo>
                            <a:cubicBezTo>
                              <a:pt x="19" y="66"/>
                              <a:pt x="22" y="67"/>
                              <a:pt x="25" y="67"/>
                            </a:cubicBezTo>
                            <a:cubicBezTo>
                              <a:pt x="28" y="67"/>
                              <a:pt x="30" y="66"/>
                              <a:pt x="31" y="65"/>
                            </a:cubicBezTo>
                            <a:cubicBezTo>
                              <a:pt x="33" y="64"/>
                              <a:pt x="34" y="62"/>
                              <a:pt x="35" y="61"/>
                            </a:cubicBezTo>
                            <a:cubicBezTo>
                              <a:pt x="36" y="59"/>
                              <a:pt x="37" y="57"/>
                              <a:pt x="37" y="55"/>
                            </a:cubicBezTo>
                            <a:cubicBezTo>
                              <a:pt x="37" y="54"/>
                              <a:pt x="37" y="52"/>
                              <a:pt x="37" y="50"/>
                            </a:cubicBezTo>
                            <a:lnTo>
                              <a:pt x="49" y="50"/>
                            </a:lnTo>
                            <a:cubicBezTo>
                              <a:pt x="49" y="52"/>
                              <a:pt x="48" y="55"/>
                              <a:pt x="47" y="58"/>
                            </a:cubicBezTo>
                            <a:cubicBezTo>
                              <a:pt x="47" y="61"/>
                              <a:pt x="45" y="63"/>
                              <a:pt x="44" y="66"/>
                            </a:cubicBezTo>
                            <a:cubicBezTo>
                              <a:pt x="42" y="69"/>
                              <a:pt x="39" y="71"/>
                              <a:pt x="36" y="73"/>
                            </a:cubicBezTo>
                            <a:cubicBezTo>
                              <a:pt x="33" y="75"/>
                              <a:pt x="29" y="75"/>
                              <a:pt x="25" y="75"/>
                            </a:cubicBezTo>
                            <a:cubicBezTo>
                              <a:pt x="16" y="75"/>
                              <a:pt x="10" y="72"/>
                              <a:pt x="6" y="66"/>
                            </a:cubicBezTo>
                            <a:cubicBezTo>
                              <a:pt x="2" y="60"/>
                              <a:pt x="0" y="51"/>
                              <a:pt x="0" y="39"/>
                            </a:cubicBezTo>
                            <a:cubicBezTo>
                              <a:pt x="0" y="34"/>
                              <a:pt x="0" y="29"/>
                              <a:pt x="1" y="24"/>
                            </a:cubicBezTo>
                            <a:cubicBezTo>
                              <a:pt x="1" y="20"/>
                              <a:pt x="3" y="16"/>
                              <a:pt x="4" y="12"/>
                            </a:cubicBezTo>
                            <a:cubicBezTo>
                              <a:pt x="6" y="9"/>
                              <a:pt x="9" y="6"/>
                              <a:pt x="12" y="4"/>
                            </a:cubicBezTo>
                            <a:cubicBezTo>
                              <a:pt x="16" y="1"/>
                              <a:pt x="20" y="0"/>
                              <a:pt x="25" y="0"/>
                            </a:cubicBezTo>
                            <a:cubicBezTo>
                              <a:pt x="30" y="0"/>
                              <a:pt x="35" y="1"/>
                              <a:pt x="38" y="3"/>
                            </a:cubicBezTo>
                            <a:cubicBezTo>
                              <a:pt x="41" y="5"/>
                              <a:pt x="44" y="8"/>
                              <a:pt x="45" y="11"/>
                            </a:cubicBezTo>
                            <a:cubicBezTo>
                              <a:pt x="47" y="15"/>
                              <a:pt x="48" y="18"/>
                              <a:pt x="48" y="22"/>
                            </a:cubicBezTo>
                            <a:cubicBezTo>
                              <a:pt x="49" y="26"/>
                              <a:pt x="49" y="30"/>
                              <a:pt x="49" y="35"/>
                            </a:cubicBezTo>
                            <a:lnTo>
                              <a:pt x="49" y="39"/>
                            </a:lnTo>
                            <a:lnTo>
                              <a:pt x="11"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6" name="Freeform 227"/>
                      <p:cNvSpPr>
                        <a:spLocks noEditPoints="1"/>
                      </p:cNvSpPr>
                      <p:nvPr/>
                    </p:nvSpPr>
                    <p:spPr bwMode="auto">
                      <a:xfrm>
                        <a:off x="8070851" y="5592764"/>
                        <a:ext cx="9525" cy="88900"/>
                      </a:xfrm>
                      <a:custGeom>
                        <a:avLst/>
                        <a:gdLst>
                          <a:gd name="T0" fmla="*/ 0 w 11"/>
                          <a:gd name="T1" fmla="*/ 24 h 96"/>
                          <a:gd name="T2" fmla="*/ 0 w 11"/>
                          <a:gd name="T3" fmla="*/ 24 h 96"/>
                          <a:gd name="T4" fmla="*/ 11 w 11"/>
                          <a:gd name="T5" fmla="*/ 24 h 96"/>
                          <a:gd name="T6" fmla="*/ 11 w 11"/>
                          <a:gd name="T7" fmla="*/ 96 h 96"/>
                          <a:gd name="T8" fmla="*/ 0 w 11"/>
                          <a:gd name="T9" fmla="*/ 96 h 96"/>
                          <a:gd name="T10" fmla="*/ 0 w 11"/>
                          <a:gd name="T11" fmla="*/ 24 h 96"/>
                          <a:gd name="T12" fmla="*/ 0 w 11"/>
                          <a:gd name="T13" fmla="*/ 0 h 96"/>
                          <a:gd name="T14" fmla="*/ 0 w 11"/>
                          <a:gd name="T15" fmla="*/ 0 h 96"/>
                          <a:gd name="T16" fmla="*/ 11 w 11"/>
                          <a:gd name="T17" fmla="*/ 0 h 96"/>
                          <a:gd name="T18" fmla="*/ 11 w 11"/>
                          <a:gd name="T19" fmla="*/ 13 h 96"/>
                          <a:gd name="T20" fmla="*/ 0 w 11"/>
                          <a:gd name="T21" fmla="*/ 13 h 96"/>
                          <a:gd name="T22" fmla="*/ 0 w 11"/>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6">
                            <a:moveTo>
                              <a:pt x="0" y="24"/>
                            </a:moveTo>
                            <a:lnTo>
                              <a:pt x="0" y="24"/>
                            </a:lnTo>
                            <a:lnTo>
                              <a:pt x="11" y="24"/>
                            </a:lnTo>
                            <a:lnTo>
                              <a:pt x="11" y="96"/>
                            </a:lnTo>
                            <a:lnTo>
                              <a:pt x="0" y="96"/>
                            </a:lnTo>
                            <a:lnTo>
                              <a:pt x="0" y="24"/>
                            </a:lnTo>
                            <a:close/>
                            <a:moveTo>
                              <a:pt x="0" y="0"/>
                            </a:moveTo>
                            <a:lnTo>
                              <a:pt x="0" y="0"/>
                            </a:lnTo>
                            <a:lnTo>
                              <a:pt x="11" y="0"/>
                            </a:lnTo>
                            <a:lnTo>
                              <a:pt x="11" y="13"/>
                            </a:lnTo>
                            <a:lnTo>
                              <a:pt x="0" y="1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7" name="Freeform 228"/>
                      <p:cNvSpPr>
                        <a:spLocks noEditPoints="1"/>
                      </p:cNvSpPr>
                      <p:nvPr/>
                    </p:nvSpPr>
                    <p:spPr bwMode="auto">
                      <a:xfrm>
                        <a:off x="8093076" y="5613402"/>
                        <a:ext cx="44450" cy="68263"/>
                      </a:xfrm>
                      <a:custGeom>
                        <a:avLst/>
                        <a:gdLst>
                          <a:gd name="T0" fmla="*/ 38 w 49"/>
                          <a:gd name="T1" fmla="*/ 30 h 75"/>
                          <a:gd name="T2" fmla="*/ 38 w 49"/>
                          <a:gd name="T3" fmla="*/ 30 h 75"/>
                          <a:gd name="T4" fmla="*/ 38 w 49"/>
                          <a:gd name="T5" fmla="*/ 26 h 75"/>
                          <a:gd name="T6" fmla="*/ 37 w 49"/>
                          <a:gd name="T7" fmla="*/ 20 h 75"/>
                          <a:gd name="T8" fmla="*/ 35 w 49"/>
                          <a:gd name="T9" fmla="*/ 15 h 75"/>
                          <a:gd name="T10" fmla="*/ 31 w 49"/>
                          <a:gd name="T11" fmla="*/ 11 h 75"/>
                          <a:gd name="T12" fmla="*/ 25 w 49"/>
                          <a:gd name="T13" fmla="*/ 9 h 75"/>
                          <a:gd name="T14" fmla="*/ 19 w 49"/>
                          <a:gd name="T15" fmla="*/ 11 h 75"/>
                          <a:gd name="T16" fmla="*/ 15 w 49"/>
                          <a:gd name="T17" fmla="*/ 16 h 75"/>
                          <a:gd name="T18" fmla="*/ 13 w 49"/>
                          <a:gd name="T19" fmla="*/ 22 h 75"/>
                          <a:gd name="T20" fmla="*/ 12 w 49"/>
                          <a:gd name="T21" fmla="*/ 28 h 75"/>
                          <a:gd name="T22" fmla="*/ 12 w 49"/>
                          <a:gd name="T23" fmla="*/ 30 h 75"/>
                          <a:gd name="T24" fmla="*/ 38 w 49"/>
                          <a:gd name="T25" fmla="*/ 30 h 75"/>
                          <a:gd name="T26" fmla="*/ 12 w 49"/>
                          <a:gd name="T27" fmla="*/ 39 h 75"/>
                          <a:gd name="T28" fmla="*/ 12 w 49"/>
                          <a:gd name="T29" fmla="*/ 39 h 75"/>
                          <a:gd name="T30" fmla="*/ 12 w 49"/>
                          <a:gd name="T31" fmla="*/ 49 h 75"/>
                          <a:gd name="T32" fmla="*/ 14 w 49"/>
                          <a:gd name="T33" fmla="*/ 57 h 75"/>
                          <a:gd name="T34" fmla="*/ 18 w 49"/>
                          <a:gd name="T35" fmla="*/ 64 h 75"/>
                          <a:gd name="T36" fmla="*/ 26 w 49"/>
                          <a:gd name="T37" fmla="*/ 67 h 75"/>
                          <a:gd name="T38" fmla="*/ 32 w 49"/>
                          <a:gd name="T39" fmla="*/ 65 h 75"/>
                          <a:gd name="T40" fmla="*/ 36 w 49"/>
                          <a:gd name="T41" fmla="*/ 61 h 75"/>
                          <a:gd name="T42" fmla="*/ 37 w 49"/>
                          <a:gd name="T43" fmla="*/ 55 h 75"/>
                          <a:gd name="T44" fmla="*/ 38 w 49"/>
                          <a:gd name="T45" fmla="*/ 50 h 75"/>
                          <a:gd name="T46" fmla="*/ 49 w 49"/>
                          <a:gd name="T47" fmla="*/ 50 h 75"/>
                          <a:gd name="T48" fmla="*/ 48 w 49"/>
                          <a:gd name="T49" fmla="*/ 58 h 75"/>
                          <a:gd name="T50" fmla="*/ 44 w 49"/>
                          <a:gd name="T51" fmla="*/ 66 h 75"/>
                          <a:gd name="T52" fmla="*/ 37 w 49"/>
                          <a:gd name="T53" fmla="*/ 73 h 75"/>
                          <a:gd name="T54" fmla="*/ 25 w 49"/>
                          <a:gd name="T55" fmla="*/ 75 h 75"/>
                          <a:gd name="T56" fmla="*/ 6 w 49"/>
                          <a:gd name="T57" fmla="*/ 66 h 75"/>
                          <a:gd name="T58" fmla="*/ 0 w 49"/>
                          <a:gd name="T59" fmla="*/ 39 h 75"/>
                          <a:gd name="T60" fmla="*/ 1 w 49"/>
                          <a:gd name="T61" fmla="*/ 24 h 75"/>
                          <a:gd name="T62" fmla="*/ 5 w 49"/>
                          <a:gd name="T63" fmla="*/ 12 h 75"/>
                          <a:gd name="T64" fmla="*/ 13 w 49"/>
                          <a:gd name="T65" fmla="*/ 4 h 75"/>
                          <a:gd name="T66" fmla="*/ 26 w 49"/>
                          <a:gd name="T67" fmla="*/ 0 h 75"/>
                          <a:gd name="T68" fmla="*/ 38 w 49"/>
                          <a:gd name="T69" fmla="*/ 3 h 75"/>
                          <a:gd name="T70" fmla="*/ 46 w 49"/>
                          <a:gd name="T71" fmla="*/ 11 h 75"/>
                          <a:gd name="T72" fmla="*/ 49 w 49"/>
                          <a:gd name="T73" fmla="*/ 22 h 75"/>
                          <a:gd name="T74" fmla="*/ 49 w 49"/>
                          <a:gd name="T75" fmla="*/ 35 h 75"/>
                          <a:gd name="T76" fmla="*/ 49 w 49"/>
                          <a:gd name="T77" fmla="*/ 39 h 75"/>
                          <a:gd name="T78" fmla="*/ 12 w 49"/>
                          <a:gd name="T7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75">
                            <a:moveTo>
                              <a:pt x="38" y="30"/>
                            </a:moveTo>
                            <a:lnTo>
                              <a:pt x="38" y="30"/>
                            </a:lnTo>
                            <a:lnTo>
                              <a:pt x="38" y="26"/>
                            </a:lnTo>
                            <a:cubicBezTo>
                              <a:pt x="38" y="24"/>
                              <a:pt x="38" y="22"/>
                              <a:pt x="37" y="20"/>
                            </a:cubicBezTo>
                            <a:cubicBezTo>
                              <a:pt x="37" y="18"/>
                              <a:pt x="36" y="16"/>
                              <a:pt x="35" y="15"/>
                            </a:cubicBezTo>
                            <a:cubicBezTo>
                              <a:pt x="34" y="13"/>
                              <a:pt x="33" y="12"/>
                              <a:pt x="31" y="11"/>
                            </a:cubicBezTo>
                            <a:cubicBezTo>
                              <a:pt x="30" y="10"/>
                              <a:pt x="28" y="9"/>
                              <a:pt x="25" y="9"/>
                            </a:cubicBezTo>
                            <a:cubicBezTo>
                              <a:pt x="23" y="9"/>
                              <a:pt x="20" y="10"/>
                              <a:pt x="19" y="11"/>
                            </a:cubicBezTo>
                            <a:cubicBezTo>
                              <a:pt x="17" y="13"/>
                              <a:pt x="15" y="14"/>
                              <a:pt x="15" y="16"/>
                            </a:cubicBezTo>
                            <a:cubicBezTo>
                              <a:pt x="14" y="18"/>
                              <a:pt x="13" y="20"/>
                              <a:pt x="13" y="22"/>
                            </a:cubicBezTo>
                            <a:cubicBezTo>
                              <a:pt x="12" y="24"/>
                              <a:pt x="12" y="26"/>
                              <a:pt x="12" y="28"/>
                            </a:cubicBezTo>
                            <a:lnTo>
                              <a:pt x="12" y="30"/>
                            </a:lnTo>
                            <a:lnTo>
                              <a:pt x="38" y="30"/>
                            </a:lnTo>
                            <a:close/>
                            <a:moveTo>
                              <a:pt x="12" y="39"/>
                            </a:moveTo>
                            <a:lnTo>
                              <a:pt x="12" y="39"/>
                            </a:lnTo>
                            <a:cubicBezTo>
                              <a:pt x="12" y="43"/>
                              <a:pt x="12" y="46"/>
                              <a:pt x="12" y="49"/>
                            </a:cubicBezTo>
                            <a:cubicBezTo>
                              <a:pt x="12" y="52"/>
                              <a:pt x="13" y="55"/>
                              <a:pt x="14" y="57"/>
                            </a:cubicBezTo>
                            <a:cubicBezTo>
                              <a:pt x="15" y="60"/>
                              <a:pt x="16" y="62"/>
                              <a:pt x="18" y="64"/>
                            </a:cubicBezTo>
                            <a:cubicBezTo>
                              <a:pt x="20" y="66"/>
                              <a:pt x="22" y="67"/>
                              <a:pt x="26" y="67"/>
                            </a:cubicBezTo>
                            <a:cubicBezTo>
                              <a:pt x="28" y="67"/>
                              <a:pt x="30" y="66"/>
                              <a:pt x="32" y="65"/>
                            </a:cubicBezTo>
                            <a:cubicBezTo>
                              <a:pt x="33" y="64"/>
                              <a:pt x="35" y="62"/>
                              <a:pt x="36" y="61"/>
                            </a:cubicBezTo>
                            <a:cubicBezTo>
                              <a:pt x="36" y="59"/>
                              <a:pt x="37" y="57"/>
                              <a:pt x="37" y="55"/>
                            </a:cubicBezTo>
                            <a:cubicBezTo>
                              <a:pt x="38" y="54"/>
                              <a:pt x="38" y="52"/>
                              <a:pt x="38" y="50"/>
                            </a:cubicBezTo>
                            <a:lnTo>
                              <a:pt x="49" y="50"/>
                            </a:lnTo>
                            <a:cubicBezTo>
                              <a:pt x="49" y="52"/>
                              <a:pt x="49" y="55"/>
                              <a:pt x="48" y="58"/>
                            </a:cubicBezTo>
                            <a:cubicBezTo>
                              <a:pt x="47" y="61"/>
                              <a:pt x="46" y="63"/>
                              <a:pt x="44" y="66"/>
                            </a:cubicBezTo>
                            <a:cubicBezTo>
                              <a:pt x="42" y="69"/>
                              <a:pt x="40" y="71"/>
                              <a:pt x="37" y="73"/>
                            </a:cubicBezTo>
                            <a:cubicBezTo>
                              <a:pt x="33" y="75"/>
                              <a:pt x="30" y="75"/>
                              <a:pt x="25" y="75"/>
                            </a:cubicBezTo>
                            <a:cubicBezTo>
                              <a:pt x="16" y="75"/>
                              <a:pt x="10" y="72"/>
                              <a:pt x="6" y="66"/>
                            </a:cubicBezTo>
                            <a:cubicBezTo>
                              <a:pt x="2" y="60"/>
                              <a:pt x="0" y="51"/>
                              <a:pt x="0" y="39"/>
                            </a:cubicBezTo>
                            <a:cubicBezTo>
                              <a:pt x="0" y="34"/>
                              <a:pt x="0" y="29"/>
                              <a:pt x="1" y="24"/>
                            </a:cubicBezTo>
                            <a:cubicBezTo>
                              <a:pt x="2" y="20"/>
                              <a:pt x="3" y="16"/>
                              <a:pt x="5" y="12"/>
                            </a:cubicBezTo>
                            <a:cubicBezTo>
                              <a:pt x="7" y="9"/>
                              <a:pt x="9" y="6"/>
                              <a:pt x="13" y="4"/>
                            </a:cubicBezTo>
                            <a:cubicBezTo>
                              <a:pt x="16" y="1"/>
                              <a:pt x="20" y="0"/>
                              <a:pt x="26" y="0"/>
                            </a:cubicBezTo>
                            <a:cubicBezTo>
                              <a:pt x="31" y="0"/>
                              <a:pt x="35" y="1"/>
                              <a:pt x="38" y="3"/>
                            </a:cubicBezTo>
                            <a:cubicBezTo>
                              <a:pt x="41" y="5"/>
                              <a:pt x="44" y="8"/>
                              <a:pt x="46" y="11"/>
                            </a:cubicBezTo>
                            <a:cubicBezTo>
                              <a:pt x="47" y="15"/>
                              <a:pt x="48" y="18"/>
                              <a:pt x="49" y="22"/>
                            </a:cubicBezTo>
                            <a:cubicBezTo>
                              <a:pt x="49" y="26"/>
                              <a:pt x="49" y="30"/>
                              <a:pt x="49" y="35"/>
                            </a:cubicBezTo>
                            <a:lnTo>
                              <a:pt x="49"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64" name="Freeform 229"/>
                      <p:cNvSpPr>
                        <a:spLocks/>
                      </p:cNvSpPr>
                      <p:nvPr/>
                    </p:nvSpPr>
                    <p:spPr bwMode="auto">
                      <a:xfrm>
                        <a:off x="8148638" y="5613402"/>
                        <a:ext cx="30163" cy="68263"/>
                      </a:xfrm>
                      <a:custGeom>
                        <a:avLst/>
                        <a:gdLst>
                          <a:gd name="T0" fmla="*/ 0 w 32"/>
                          <a:gd name="T1" fmla="*/ 2 h 74"/>
                          <a:gd name="T2" fmla="*/ 0 w 32"/>
                          <a:gd name="T3" fmla="*/ 2 h 74"/>
                          <a:gd name="T4" fmla="*/ 11 w 32"/>
                          <a:gd name="T5" fmla="*/ 2 h 74"/>
                          <a:gd name="T6" fmla="*/ 11 w 32"/>
                          <a:gd name="T7" fmla="*/ 13 h 74"/>
                          <a:gd name="T8" fmla="*/ 11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1 h 74"/>
                          <a:gd name="T22" fmla="*/ 21 w 32"/>
                          <a:gd name="T23" fmla="*/ 12 h 74"/>
                          <a:gd name="T24" fmla="*/ 16 w 32"/>
                          <a:gd name="T25" fmla="*/ 16 h 74"/>
                          <a:gd name="T26" fmla="*/ 12 w 32"/>
                          <a:gd name="T27" fmla="*/ 21 h 74"/>
                          <a:gd name="T28" fmla="*/ 11 w 32"/>
                          <a:gd name="T29" fmla="*/ 28 h 74"/>
                          <a:gd name="T30" fmla="*/ 11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1" y="2"/>
                            </a:lnTo>
                            <a:lnTo>
                              <a:pt x="11" y="13"/>
                            </a:lnTo>
                            <a:lnTo>
                              <a:pt x="11" y="13"/>
                            </a:lnTo>
                            <a:cubicBezTo>
                              <a:pt x="13" y="9"/>
                              <a:pt x="15" y="6"/>
                              <a:pt x="18" y="4"/>
                            </a:cubicBezTo>
                            <a:cubicBezTo>
                              <a:pt x="20" y="1"/>
                              <a:pt x="23" y="0"/>
                              <a:pt x="27" y="0"/>
                            </a:cubicBezTo>
                            <a:cubicBezTo>
                              <a:pt x="29" y="0"/>
                              <a:pt x="31" y="0"/>
                              <a:pt x="32" y="1"/>
                            </a:cubicBezTo>
                            <a:lnTo>
                              <a:pt x="32" y="12"/>
                            </a:lnTo>
                            <a:cubicBezTo>
                              <a:pt x="31" y="12"/>
                              <a:pt x="31" y="12"/>
                              <a:pt x="31" y="12"/>
                            </a:cubicBezTo>
                            <a:cubicBezTo>
                              <a:pt x="29" y="12"/>
                              <a:pt x="27" y="11"/>
                              <a:pt x="26" y="11"/>
                            </a:cubicBezTo>
                            <a:cubicBezTo>
                              <a:pt x="24" y="11"/>
                              <a:pt x="23" y="12"/>
                              <a:pt x="21" y="12"/>
                            </a:cubicBezTo>
                            <a:cubicBezTo>
                              <a:pt x="19" y="13"/>
                              <a:pt x="18" y="14"/>
                              <a:pt x="16" y="16"/>
                            </a:cubicBezTo>
                            <a:cubicBezTo>
                              <a:pt x="15" y="17"/>
                              <a:pt x="13" y="19"/>
                              <a:pt x="12" y="21"/>
                            </a:cubicBezTo>
                            <a:cubicBezTo>
                              <a:pt x="11" y="23"/>
                              <a:pt x="11" y="26"/>
                              <a:pt x="11" y="28"/>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65" name="Freeform 230"/>
                      <p:cNvSpPr>
                        <a:spLocks/>
                      </p:cNvSpPr>
                      <p:nvPr/>
                    </p:nvSpPr>
                    <p:spPr bwMode="auto">
                      <a:xfrm>
                        <a:off x="7507288" y="5737227"/>
                        <a:ext cx="76200" cy="77788"/>
                      </a:xfrm>
                      <a:custGeom>
                        <a:avLst/>
                        <a:gdLst>
                          <a:gd name="T0" fmla="*/ 18 w 84"/>
                          <a:gd name="T1" fmla="*/ 85 h 85"/>
                          <a:gd name="T2" fmla="*/ 18 w 84"/>
                          <a:gd name="T3" fmla="*/ 85 h 85"/>
                          <a:gd name="T4" fmla="*/ 0 w 84"/>
                          <a:gd name="T5" fmla="*/ 0 h 85"/>
                          <a:gd name="T6" fmla="*/ 8 w 84"/>
                          <a:gd name="T7" fmla="*/ 0 h 85"/>
                          <a:gd name="T8" fmla="*/ 23 w 84"/>
                          <a:gd name="T9" fmla="*/ 75 h 85"/>
                          <a:gd name="T10" fmla="*/ 23 w 84"/>
                          <a:gd name="T11" fmla="*/ 75 h 85"/>
                          <a:gd name="T12" fmla="*/ 38 w 84"/>
                          <a:gd name="T13" fmla="*/ 0 h 85"/>
                          <a:gd name="T14" fmla="*/ 47 w 84"/>
                          <a:gd name="T15" fmla="*/ 0 h 85"/>
                          <a:gd name="T16" fmla="*/ 61 w 84"/>
                          <a:gd name="T17" fmla="*/ 75 h 85"/>
                          <a:gd name="T18" fmla="*/ 61 w 84"/>
                          <a:gd name="T19" fmla="*/ 75 h 85"/>
                          <a:gd name="T20" fmla="*/ 76 w 84"/>
                          <a:gd name="T21" fmla="*/ 0 h 85"/>
                          <a:gd name="T22" fmla="*/ 84 w 84"/>
                          <a:gd name="T23" fmla="*/ 0 h 85"/>
                          <a:gd name="T24" fmla="*/ 66 w 84"/>
                          <a:gd name="T25" fmla="*/ 85 h 85"/>
                          <a:gd name="T26" fmla="*/ 56 w 84"/>
                          <a:gd name="T27" fmla="*/ 85 h 85"/>
                          <a:gd name="T28" fmla="*/ 42 w 84"/>
                          <a:gd name="T29" fmla="*/ 10 h 85"/>
                          <a:gd name="T30" fmla="*/ 42 w 84"/>
                          <a:gd name="T31" fmla="*/ 10 h 85"/>
                          <a:gd name="T32" fmla="*/ 28 w 84"/>
                          <a:gd name="T33" fmla="*/ 85 h 85"/>
                          <a:gd name="T34" fmla="*/ 18 w 84"/>
                          <a:gd name="T3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85">
                            <a:moveTo>
                              <a:pt x="18" y="85"/>
                            </a:moveTo>
                            <a:lnTo>
                              <a:pt x="18" y="85"/>
                            </a:lnTo>
                            <a:lnTo>
                              <a:pt x="0" y="0"/>
                            </a:lnTo>
                            <a:lnTo>
                              <a:pt x="8" y="0"/>
                            </a:lnTo>
                            <a:lnTo>
                              <a:pt x="23" y="75"/>
                            </a:lnTo>
                            <a:lnTo>
                              <a:pt x="23" y="75"/>
                            </a:lnTo>
                            <a:lnTo>
                              <a:pt x="38" y="0"/>
                            </a:lnTo>
                            <a:lnTo>
                              <a:pt x="47" y="0"/>
                            </a:lnTo>
                            <a:lnTo>
                              <a:pt x="61" y="75"/>
                            </a:lnTo>
                            <a:lnTo>
                              <a:pt x="61" y="75"/>
                            </a:lnTo>
                            <a:lnTo>
                              <a:pt x="76" y="0"/>
                            </a:lnTo>
                            <a:lnTo>
                              <a:pt x="84" y="0"/>
                            </a:lnTo>
                            <a:lnTo>
                              <a:pt x="66" y="85"/>
                            </a:lnTo>
                            <a:lnTo>
                              <a:pt x="56" y="85"/>
                            </a:lnTo>
                            <a:lnTo>
                              <a:pt x="42" y="10"/>
                            </a:lnTo>
                            <a:lnTo>
                              <a:pt x="42" y="10"/>
                            </a:lnTo>
                            <a:lnTo>
                              <a:pt x="28" y="85"/>
                            </a:lnTo>
                            <a:lnTo>
                              <a:pt x="18"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66" name="Freeform 231"/>
                      <p:cNvSpPr>
                        <a:spLocks noEditPoints="1"/>
                      </p:cNvSpPr>
                      <p:nvPr/>
                    </p:nvSpPr>
                    <p:spPr bwMode="auto">
                      <a:xfrm>
                        <a:off x="7591426" y="5737227"/>
                        <a:ext cx="6350" cy="77788"/>
                      </a:xfrm>
                      <a:custGeom>
                        <a:avLst/>
                        <a:gdLst>
                          <a:gd name="T0" fmla="*/ 0 w 7"/>
                          <a:gd name="T1" fmla="*/ 21 h 85"/>
                          <a:gd name="T2" fmla="*/ 0 w 7"/>
                          <a:gd name="T3" fmla="*/ 21 h 85"/>
                          <a:gd name="T4" fmla="*/ 7 w 7"/>
                          <a:gd name="T5" fmla="*/ 21 h 85"/>
                          <a:gd name="T6" fmla="*/ 7 w 7"/>
                          <a:gd name="T7" fmla="*/ 85 h 85"/>
                          <a:gd name="T8" fmla="*/ 0 w 7"/>
                          <a:gd name="T9" fmla="*/ 85 h 85"/>
                          <a:gd name="T10" fmla="*/ 0 w 7"/>
                          <a:gd name="T11" fmla="*/ 21 h 85"/>
                          <a:gd name="T12" fmla="*/ 0 w 7"/>
                          <a:gd name="T13" fmla="*/ 0 h 85"/>
                          <a:gd name="T14" fmla="*/ 0 w 7"/>
                          <a:gd name="T15" fmla="*/ 0 h 85"/>
                          <a:gd name="T16" fmla="*/ 7 w 7"/>
                          <a:gd name="T17" fmla="*/ 0 h 85"/>
                          <a:gd name="T18" fmla="*/ 7 w 7"/>
                          <a:gd name="T19" fmla="*/ 12 h 85"/>
                          <a:gd name="T20" fmla="*/ 0 w 7"/>
                          <a:gd name="T21" fmla="*/ 12 h 85"/>
                          <a:gd name="T22" fmla="*/ 0 w 7"/>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5">
                            <a:moveTo>
                              <a:pt x="0" y="21"/>
                            </a:moveTo>
                            <a:lnTo>
                              <a:pt x="0" y="21"/>
                            </a:lnTo>
                            <a:lnTo>
                              <a:pt x="7" y="21"/>
                            </a:lnTo>
                            <a:lnTo>
                              <a:pt x="7" y="85"/>
                            </a:lnTo>
                            <a:lnTo>
                              <a:pt x="0" y="85"/>
                            </a:lnTo>
                            <a:lnTo>
                              <a:pt x="0" y="21"/>
                            </a:lnTo>
                            <a:close/>
                            <a:moveTo>
                              <a:pt x="0" y="0"/>
                            </a:moveTo>
                            <a:lnTo>
                              <a:pt x="0" y="0"/>
                            </a:lnTo>
                            <a:lnTo>
                              <a:pt x="7" y="0"/>
                            </a:lnTo>
                            <a:lnTo>
                              <a:pt x="7" y="12"/>
                            </a:lnTo>
                            <a:lnTo>
                              <a:pt x="0" y="12"/>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67" name="Freeform 232"/>
                      <p:cNvSpPr>
                        <a:spLocks/>
                      </p:cNvSpPr>
                      <p:nvPr/>
                    </p:nvSpPr>
                    <p:spPr bwMode="auto">
                      <a:xfrm>
                        <a:off x="7610476" y="5754689"/>
                        <a:ext cx="36513" cy="60325"/>
                      </a:xfrm>
                      <a:custGeom>
                        <a:avLst/>
                        <a:gdLst>
                          <a:gd name="T0" fmla="*/ 0 w 40"/>
                          <a:gd name="T1" fmla="*/ 65 h 65"/>
                          <a:gd name="T2" fmla="*/ 0 w 40"/>
                          <a:gd name="T3" fmla="*/ 65 h 65"/>
                          <a:gd name="T4" fmla="*/ 0 w 40"/>
                          <a:gd name="T5" fmla="*/ 1 h 65"/>
                          <a:gd name="T6" fmla="*/ 7 w 40"/>
                          <a:gd name="T7" fmla="*/ 1 h 65"/>
                          <a:gd name="T8" fmla="*/ 7 w 40"/>
                          <a:gd name="T9" fmla="*/ 10 h 65"/>
                          <a:gd name="T10" fmla="*/ 7 w 40"/>
                          <a:gd name="T11" fmla="*/ 10 h 65"/>
                          <a:gd name="T12" fmla="*/ 24 w 40"/>
                          <a:gd name="T13" fmla="*/ 0 h 65"/>
                          <a:gd name="T14" fmla="*/ 40 w 40"/>
                          <a:gd name="T15" fmla="*/ 17 h 65"/>
                          <a:gd name="T16" fmla="*/ 40 w 40"/>
                          <a:gd name="T17" fmla="*/ 65 h 65"/>
                          <a:gd name="T18" fmla="*/ 33 w 40"/>
                          <a:gd name="T19" fmla="*/ 65 h 65"/>
                          <a:gd name="T20" fmla="*/ 33 w 40"/>
                          <a:gd name="T21" fmla="*/ 19 h 65"/>
                          <a:gd name="T22" fmla="*/ 22 w 40"/>
                          <a:gd name="T23" fmla="*/ 6 h 65"/>
                          <a:gd name="T24" fmla="*/ 12 w 40"/>
                          <a:gd name="T25" fmla="*/ 11 h 65"/>
                          <a:gd name="T26" fmla="*/ 8 w 40"/>
                          <a:gd name="T27" fmla="*/ 22 h 65"/>
                          <a:gd name="T28" fmla="*/ 8 w 40"/>
                          <a:gd name="T29" fmla="*/ 65 h 65"/>
                          <a:gd name="T30" fmla="*/ 0 w 40"/>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65">
                            <a:moveTo>
                              <a:pt x="0" y="65"/>
                            </a:moveTo>
                            <a:lnTo>
                              <a:pt x="0" y="65"/>
                            </a:lnTo>
                            <a:lnTo>
                              <a:pt x="0" y="1"/>
                            </a:lnTo>
                            <a:lnTo>
                              <a:pt x="7" y="1"/>
                            </a:lnTo>
                            <a:lnTo>
                              <a:pt x="7" y="10"/>
                            </a:lnTo>
                            <a:lnTo>
                              <a:pt x="7" y="10"/>
                            </a:lnTo>
                            <a:cubicBezTo>
                              <a:pt x="11" y="3"/>
                              <a:pt x="16" y="0"/>
                              <a:pt x="24" y="0"/>
                            </a:cubicBezTo>
                            <a:cubicBezTo>
                              <a:pt x="34" y="0"/>
                              <a:pt x="40" y="6"/>
                              <a:pt x="40" y="17"/>
                            </a:cubicBezTo>
                            <a:lnTo>
                              <a:pt x="40" y="65"/>
                            </a:lnTo>
                            <a:lnTo>
                              <a:pt x="33" y="65"/>
                            </a:lnTo>
                            <a:lnTo>
                              <a:pt x="33" y="19"/>
                            </a:lnTo>
                            <a:cubicBezTo>
                              <a:pt x="33" y="10"/>
                              <a:pt x="29" y="6"/>
                              <a:pt x="22" y="6"/>
                            </a:cubicBezTo>
                            <a:cubicBezTo>
                              <a:pt x="17" y="6"/>
                              <a:pt x="14" y="8"/>
                              <a:pt x="12" y="11"/>
                            </a:cubicBezTo>
                            <a:cubicBezTo>
                              <a:pt x="9" y="14"/>
                              <a:pt x="8" y="17"/>
                              <a:pt x="8" y="22"/>
                            </a:cubicBezTo>
                            <a:lnTo>
                              <a:pt x="8"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68" name="Freeform 233"/>
                      <p:cNvSpPr>
                        <a:spLocks noEditPoints="1"/>
                      </p:cNvSpPr>
                      <p:nvPr/>
                    </p:nvSpPr>
                    <p:spPr bwMode="auto">
                      <a:xfrm>
                        <a:off x="7658101" y="5737227"/>
                        <a:ext cx="39688" cy="79375"/>
                      </a:xfrm>
                      <a:custGeom>
                        <a:avLst/>
                        <a:gdLst>
                          <a:gd name="T0" fmla="*/ 8 w 43"/>
                          <a:gd name="T1" fmla="*/ 53 h 87"/>
                          <a:gd name="T2" fmla="*/ 8 w 43"/>
                          <a:gd name="T3" fmla="*/ 53 h 87"/>
                          <a:gd name="T4" fmla="*/ 12 w 43"/>
                          <a:gd name="T5" fmla="*/ 76 h 87"/>
                          <a:gd name="T6" fmla="*/ 22 w 43"/>
                          <a:gd name="T7" fmla="*/ 81 h 87"/>
                          <a:gd name="T8" fmla="*/ 32 w 43"/>
                          <a:gd name="T9" fmla="*/ 76 h 87"/>
                          <a:gd name="T10" fmla="*/ 36 w 43"/>
                          <a:gd name="T11" fmla="*/ 53 h 87"/>
                          <a:gd name="T12" fmla="*/ 32 w 43"/>
                          <a:gd name="T13" fmla="*/ 31 h 87"/>
                          <a:gd name="T14" fmla="*/ 22 w 43"/>
                          <a:gd name="T15" fmla="*/ 26 h 87"/>
                          <a:gd name="T16" fmla="*/ 12 w 43"/>
                          <a:gd name="T17" fmla="*/ 31 h 87"/>
                          <a:gd name="T18" fmla="*/ 8 w 43"/>
                          <a:gd name="T19" fmla="*/ 53 h 87"/>
                          <a:gd name="T20" fmla="*/ 36 w 43"/>
                          <a:gd name="T21" fmla="*/ 85 h 87"/>
                          <a:gd name="T22" fmla="*/ 36 w 43"/>
                          <a:gd name="T23" fmla="*/ 85 h 87"/>
                          <a:gd name="T24" fmla="*/ 36 w 43"/>
                          <a:gd name="T25" fmla="*/ 75 h 87"/>
                          <a:gd name="T26" fmla="*/ 36 w 43"/>
                          <a:gd name="T27" fmla="*/ 75 h 87"/>
                          <a:gd name="T28" fmla="*/ 31 w 43"/>
                          <a:gd name="T29" fmla="*/ 83 h 87"/>
                          <a:gd name="T30" fmla="*/ 21 w 43"/>
                          <a:gd name="T31" fmla="*/ 87 h 87"/>
                          <a:gd name="T32" fmla="*/ 0 w 43"/>
                          <a:gd name="T33" fmla="*/ 53 h 87"/>
                          <a:gd name="T34" fmla="*/ 21 w 43"/>
                          <a:gd name="T35" fmla="*/ 20 h 87"/>
                          <a:gd name="T36" fmla="*/ 36 w 43"/>
                          <a:gd name="T37" fmla="*/ 31 h 87"/>
                          <a:gd name="T38" fmla="*/ 36 w 43"/>
                          <a:gd name="T39" fmla="*/ 0 h 87"/>
                          <a:gd name="T40" fmla="*/ 43 w 43"/>
                          <a:gd name="T41" fmla="*/ 0 h 87"/>
                          <a:gd name="T42" fmla="*/ 43 w 43"/>
                          <a:gd name="T43" fmla="*/ 85 h 87"/>
                          <a:gd name="T44" fmla="*/ 36 w 43"/>
                          <a:gd name="T4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87">
                            <a:moveTo>
                              <a:pt x="8" y="53"/>
                            </a:moveTo>
                            <a:lnTo>
                              <a:pt x="8" y="53"/>
                            </a:lnTo>
                            <a:cubicBezTo>
                              <a:pt x="8" y="64"/>
                              <a:pt x="9" y="72"/>
                              <a:pt x="12" y="76"/>
                            </a:cubicBezTo>
                            <a:cubicBezTo>
                              <a:pt x="14" y="79"/>
                              <a:pt x="18" y="81"/>
                              <a:pt x="22" y="81"/>
                            </a:cubicBezTo>
                            <a:cubicBezTo>
                              <a:pt x="26" y="81"/>
                              <a:pt x="29" y="79"/>
                              <a:pt x="32" y="76"/>
                            </a:cubicBezTo>
                            <a:cubicBezTo>
                              <a:pt x="34" y="72"/>
                              <a:pt x="36" y="64"/>
                              <a:pt x="36" y="53"/>
                            </a:cubicBezTo>
                            <a:cubicBezTo>
                              <a:pt x="36" y="43"/>
                              <a:pt x="34" y="35"/>
                              <a:pt x="32" y="31"/>
                            </a:cubicBezTo>
                            <a:cubicBezTo>
                              <a:pt x="29" y="28"/>
                              <a:pt x="26" y="26"/>
                              <a:pt x="22" y="26"/>
                            </a:cubicBezTo>
                            <a:cubicBezTo>
                              <a:pt x="18" y="26"/>
                              <a:pt x="14" y="28"/>
                              <a:pt x="12" y="31"/>
                            </a:cubicBezTo>
                            <a:cubicBezTo>
                              <a:pt x="9" y="35"/>
                              <a:pt x="8" y="43"/>
                              <a:pt x="8" y="53"/>
                            </a:cubicBezTo>
                            <a:close/>
                            <a:moveTo>
                              <a:pt x="36" y="85"/>
                            </a:moveTo>
                            <a:lnTo>
                              <a:pt x="36" y="85"/>
                            </a:lnTo>
                            <a:lnTo>
                              <a:pt x="36" y="75"/>
                            </a:lnTo>
                            <a:lnTo>
                              <a:pt x="36" y="75"/>
                            </a:lnTo>
                            <a:cubicBezTo>
                              <a:pt x="35" y="78"/>
                              <a:pt x="33" y="81"/>
                              <a:pt x="31" y="83"/>
                            </a:cubicBezTo>
                            <a:cubicBezTo>
                              <a:pt x="28" y="86"/>
                              <a:pt x="24" y="87"/>
                              <a:pt x="21" y="87"/>
                            </a:cubicBezTo>
                            <a:cubicBezTo>
                              <a:pt x="7" y="87"/>
                              <a:pt x="0" y="76"/>
                              <a:pt x="0" y="53"/>
                            </a:cubicBezTo>
                            <a:cubicBezTo>
                              <a:pt x="0" y="31"/>
                              <a:pt x="7" y="20"/>
                              <a:pt x="21" y="20"/>
                            </a:cubicBezTo>
                            <a:cubicBezTo>
                              <a:pt x="29" y="20"/>
                              <a:pt x="34" y="24"/>
                              <a:pt x="36" y="31"/>
                            </a:cubicBezTo>
                            <a:lnTo>
                              <a:pt x="36" y="0"/>
                            </a:lnTo>
                            <a:lnTo>
                              <a:pt x="43" y="0"/>
                            </a:lnTo>
                            <a:lnTo>
                              <a:pt x="43" y="85"/>
                            </a:lnTo>
                            <a:lnTo>
                              <a:pt x="36"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69" name="Freeform 234"/>
                      <p:cNvSpPr>
                        <a:spLocks/>
                      </p:cNvSpPr>
                      <p:nvPr/>
                    </p:nvSpPr>
                    <p:spPr bwMode="auto">
                      <a:xfrm>
                        <a:off x="7705726" y="5754689"/>
                        <a:ext cx="36513" cy="61913"/>
                      </a:xfrm>
                      <a:custGeom>
                        <a:avLst/>
                        <a:gdLst>
                          <a:gd name="T0" fmla="*/ 23 w 39"/>
                          <a:gd name="T1" fmla="*/ 37 h 67"/>
                          <a:gd name="T2" fmla="*/ 23 w 39"/>
                          <a:gd name="T3" fmla="*/ 37 h 67"/>
                          <a:gd name="T4" fmla="*/ 13 w 39"/>
                          <a:gd name="T5" fmla="*/ 34 h 67"/>
                          <a:gd name="T6" fmla="*/ 1 w 39"/>
                          <a:gd name="T7" fmla="*/ 18 h 67"/>
                          <a:gd name="T8" fmla="*/ 20 w 39"/>
                          <a:gd name="T9" fmla="*/ 0 h 67"/>
                          <a:gd name="T10" fmla="*/ 37 w 39"/>
                          <a:gd name="T11" fmla="*/ 18 h 67"/>
                          <a:gd name="T12" fmla="*/ 37 w 39"/>
                          <a:gd name="T13" fmla="*/ 20 h 67"/>
                          <a:gd name="T14" fmla="*/ 30 w 39"/>
                          <a:gd name="T15" fmla="*/ 20 h 67"/>
                          <a:gd name="T16" fmla="*/ 30 w 39"/>
                          <a:gd name="T17" fmla="*/ 18 h 67"/>
                          <a:gd name="T18" fmla="*/ 20 w 39"/>
                          <a:gd name="T19" fmla="*/ 6 h 67"/>
                          <a:gd name="T20" fmla="*/ 8 w 39"/>
                          <a:gd name="T21" fmla="*/ 17 h 67"/>
                          <a:gd name="T22" fmla="*/ 17 w 39"/>
                          <a:gd name="T23" fmla="*/ 28 h 67"/>
                          <a:gd name="T24" fmla="*/ 27 w 39"/>
                          <a:gd name="T25" fmla="*/ 31 h 67"/>
                          <a:gd name="T26" fmla="*/ 39 w 39"/>
                          <a:gd name="T27" fmla="*/ 48 h 67"/>
                          <a:gd name="T28" fmla="*/ 34 w 39"/>
                          <a:gd name="T29" fmla="*/ 61 h 67"/>
                          <a:gd name="T30" fmla="*/ 19 w 39"/>
                          <a:gd name="T31" fmla="*/ 67 h 67"/>
                          <a:gd name="T32" fmla="*/ 5 w 39"/>
                          <a:gd name="T33" fmla="*/ 62 h 67"/>
                          <a:gd name="T34" fmla="*/ 0 w 39"/>
                          <a:gd name="T35" fmla="*/ 47 h 67"/>
                          <a:gd name="T36" fmla="*/ 0 w 39"/>
                          <a:gd name="T37" fmla="*/ 45 h 67"/>
                          <a:gd name="T38" fmla="*/ 7 w 39"/>
                          <a:gd name="T39" fmla="*/ 45 h 67"/>
                          <a:gd name="T40" fmla="*/ 7 w 39"/>
                          <a:gd name="T41" fmla="*/ 46 h 67"/>
                          <a:gd name="T42" fmla="*/ 19 w 39"/>
                          <a:gd name="T43" fmla="*/ 61 h 67"/>
                          <a:gd name="T44" fmla="*/ 28 w 39"/>
                          <a:gd name="T45" fmla="*/ 58 h 67"/>
                          <a:gd name="T46" fmla="*/ 32 w 39"/>
                          <a:gd name="T47" fmla="*/ 49 h 67"/>
                          <a:gd name="T48" fmla="*/ 23 w 39"/>
                          <a:gd name="T49" fmla="*/ 3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7">
                            <a:moveTo>
                              <a:pt x="23" y="37"/>
                            </a:moveTo>
                            <a:lnTo>
                              <a:pt x="23" y="37"/>
                            </a:lnTo>
                            <a:lnTo>
                              <a:pt x="13" y="34"/>
                            </a:lnTo>
                            <a:cubicBezTo>
                              <a:pt x="5" y="30"/>
                              <a:pt x="1" y="25"/>
                              <a:pt x="1" y="18"/>
                            </a:cubicBezTo>
                            <a:cubicBezTo>
                              <a:pt x="1" y="6"/>
                              <a:pt x="7" y="0"/>
                              <a:pt x="20" y="0"/>
                            </a:cubicBezTo>
                            <a:cubicBezTo>
                              <a:pt x="32" y="0"/>
                              <a:pt x="37" y="6"/>
                              <a:pt x="37" y="18"/>
                            </a:cubicBezTo>
                            <a:lnTo>
                              <a:pt x="37" y="20"/>
                            </a:lnTo>
                            <a:lnTo>
                              <a:pt x="30" y="20"/>
                            </a:lnTo>
                            <a:lnTo>
                              <a:pt x="30" y="18"/>
                            </a:lnTo>
                            <a:cubicBezTo>
                              <a:pt x="30" y="10"/>
                              <a:pt x="27" y="6"/>
                              <a:pt x="20" y="6"/>
                            </a:cubicBezTo>
                            <a:cubicBezTo>
                              <a:pt x="12" y="6"/>
                              <a:pt x="8" y="10"/>
                              <a:pt x="8" y="17"/>
                            </a:cubicBezTo>
                            <a:cubicBezTo>
                              <a:pt x="8" y="22"/>
                              <a:pt x="11" y="25"/>
                              <a:pt x="17" y="28"/>
                            </a:cubicBezTo>
                            <a:lnTo>
                              <a:pt x="27" y="31"/>
                            </a:lnTo>
                            <a:cubicBezTo>
                              <a:pt x="35" y="35"/>
                              <a:pt x="39" y="40"/>
                              <a:pt x="39" y="48"/>
                            </a:cubicBezTo>
                            <a:cubicBezTo>
                              <a:pt x="39" y="53"/>
                              <a:pt x="37" y="58"/>
                              <a:pt x="34" y="61"/>
                            </a:cubicBezTo>
                            <a:cubicBezTo>
                              <a:pt x="31" y="65"/>
                              <a:pt x="26" y="67"/>
                              <a:pt x="19" y="67"/>
                            </a:cubicBezTo>
                            <a:cubicBezTo>
                              <a:pt x="13" y="67"/>
                              <a:pt x="8" y="65"/>
                              <a:pt x="5" y="62"/>
                            </a:cubicBezTo>
                            <a:cubicBezTo>
                              <a:pt x="1" y="59"/>
                              <a:pt x="0" y="54"/>
                              <a:pt x="0" y="47"/>
                            </a:cubicBezTo>
                            <a:lnTo>
                              <a:pt x="0" y="45"/>
                            </a:lnTo>
                            <a:lnTo>
                              <a:pt x="7" y="45"/>
                            </a:lnTo>
                            <a:lnTo>
                              <a:pt x="7" y="46"/>
                            </a:lnTo>
                            <a:cubicBezTo>
                              <a:pt x="7" y="56"/>
                              <a:pt x="11" y="61"/>
                              <a:pt x="19" y="61"/>
                            </a:cubicBezTo>
                            <a:cubicBezTo>
                              <a:pt x="23" y="61"/>
                              <a:pt x="26" y="60"/>
                              <a:pt x="28" y="58"/>
                            </a:cubicBezTo>
                            <a:cubicBezTo>
                              <a:pt x="31" y="56"/>
                              <a:pt x="32" y="53"/>
                              <a:pt x="32" y="49"/>
                            </a:cubicBezTo>
                            <a:cubicBezTo>
                              <a:pt x="32" y="44"/>
                              <a:pt x="29" y="40"/>
                              <a:pt x="23" y="3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0" name="Freeform 235"/>
                      <p:cNvSpPr>
                        <a:spLocks/>
                      </p:cNvSpPr>
                      <p:nvPr/>
                    </p:nvSpPr>
                    <p:spPr bwMode="auto">
                      <a:xfrm>
                        <a:off x="7751763" y="5756277"/>
                        <a:ext cx="36513" cy="60325"/>
                      </a:xfrm>
                      <a:custGeom>
                        <a:avLst/>
                        <a:gdLst>
                          <a:gd name="T0" fmla="*/ 0 w 39"/>
                          <a:gd name="T1" fmla="*/ 49 h 66"/>
                          <a:gd name="T2" fmla="*/ 0 w 39"/>
                          <a:gd name="T3" fmla="*/ 49 h 66"/>
                          <a:gd name="T4" fmla="*/ 0 w 39"/>
                          <a:gd name="T5" fmla="*/ 0 h 66"/>
                          <a:gd name="T6" fmla="*/ 7 w 39"/>
                          <a:gd name="T7" fmla="*/ 0 h 66"/>
                          <a:gd name="T8" fmla="*/ 7 w 39"/>
                          <a:gd name="T9" fmla="*/ 45 h 66"/>
                          <a:gd name="T10" fmla="*/ 10 w 39"/>
                          <a:gd name="T11" fmla="*/ 56 h 66"/>
                          <a:gd name="T12" fmla="*/ 18 w 39"/>
                          <a:gd name="T13" fmla="*/ 60 h 66"/>
                          <a:gd name="T14" fmla="*/ 28 w 39"/>
                          <a:gd name="T15" fmla="*/ 55 h 66"/>
                          <a:gd name="T16" fmla="*/ 32 w 39"/>
                          <a:gd name="T17" fmla="*/ 43 h 66"/>
                          <a:gd name="T18" fmla="*/ 32 w 39"/>
                          <a:gd name="T19" fmla="*/ 0 h 66"/>
                          <a:gd name="T20" fmla="*/ 39 w 39"/>
                          <a:gd name="T21" fmla="*/ 0 h 66"/>
                          <a:gd name="T22" fmla="*/ 39 w 39"/>
                          <a:gd name="T23" fmla="*/ 64 h 66"/>
                          <a:gd name="T24" fmla="*/ 33 w 39"/>
                          <a:gd name="T25" fmla="*/ 64 h 66"/>
                          <a:gd name="T26" fmla="*/ 33 w 39"/>
                          <a:gd name="T27" fmla="*/ 55 h 66"/>
                          <a:gd name="T28" fmla="*/ 32 w 39"/>
                          <a:gd name="T29" fmla="*/ 55 h 66"/>
                          <a:gd name="T30" fmla="*/ 16 w 39"/>
                          <a:gd name="T31" fmla="*/ 66 h 66"/>
                          <a:gd name="T32" fmla="*/ 0 w 39"/>
                          <a:gd name="T33"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66">
                            <a:moveTo>
                              <a:pt x="0" y="49"/>
                            </a:moveTo>
                            <a:lnTo>
                              <a:pt x="0" y="49"/>
                            </a:lnTo>
                            <a:lnTo>
                              <a:pt x="0" y="0"/>
                            </a:lnTo>
                            <a:lnTo>
                              <a:pt x="7" y="0"/>
                            </a:lnTo>
                            <a:lnTo>
                              <a:pt x="7" y="45"/>
                            </a:lnTo>
                            <a:cubicBezTo>
                              <a:pt x="7" y="50"/>
                              <a:pt x="8" y="54"/>
                              <a:pt x="10" y="56"/>
                            </a:cubicBezTo>
                            <a:cubicBezTo>
                              <a:pt x="11" y="59"/>
                              <a:pt x="14" y="60"/>
                              <a:pt x="18" y="60"/>
                            </a:cubicBezTo>
                            <a:cubicBezTo>
                              <a:pt x="22" y="60"/>
                              <a:pt x="25" y="58"/>
                              <a:pt x="28" y="55"/>
                            </a:cubicBezTo>
                            <a:cubicBezTo>
                              <a:pt x="31" y="52"/>
                              <a:pt x="32" y="48"/>
                              <a:pt x="32" y="43"/>
                            </a:cubicBezTo>
                            <a:lnTo>
                              <a:pt x="32" y="0"/>
                            </a:lnTo>
                            <a:lnTo>
                              <a:pt x="39" y="0"/>
                            </a:lnTo>
                            <a:lnTo>
                              <a:pt x="39" y="64"/>
                            </a:lnTo>
                            <a:lnTo>
                              <a:pt x="33" y="64"/>
                            </a:lnTo>
                            <a:lnTo>
                              <a:pt x="33" y="55"/>
                            </a:lnTo>
                            <a:lnTo>
                              <a:pt x="32" y="55"/>
                            </a:lnTo>
                            <a:cubicBezTo>
                              <a:pt x="29" y="62"/>
                              <a:pt x="23" y="66"/>
                              <a:pt x="16" y="66"/>
                            </a:cubicBezTo>
                            <a:cubicBezTo>
                              <a:pt x="5" y="66"/>
                              <a:pt x="0" y="60"/>
                              <a:pt x="0" y="4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1" name="Freeform 236"/>
                      <p:cNvSpPr>
                        <a:spLocks/>
                      </p:cNvSpPr>
                      <p:nvPr/>
                    </p:nvSpPr>
                    <p:spPr bwMode="auto">
                      <a:xfrm>
                        <a:off x="7800976" y="5754689"/>
                        <a:ext cx="23813" cy="60325"/>
                      </a:xfrm>
                      <a:custGeom>
                        <a:avLst/>
                        <a:gdLst>
                          <a:gd name="T0" fmla="*/ 0 w 26"/>
                          <a:gd name="T1" fmla="*/ 65 h 65"/>
                          <a:gd name="T2" fmla="*/ 0 w 26"/>
                          <a:gd name="T3" fmla="*/ 65 h 65"/>
                          <a:gd name="T4" fmla="*/ 0 w 26"/>
                          <a:gd name="T5" fmla="*/ 1 h 65"/>
                          <a:gd name="T6" fmla="*/ 7 w 26"/>
                          <a:gd name="T7" fmla="*/ 1 h 65"/>
                          <a:gd name="T8" fmla="*/ 7 w 26"/>
                          <a:gd name="T9" fmla="*/ 11 h 65"/>
                          <a:gd name="T10" fmla="*/ 23 w 26"/>
                          <a:gd name="T11" fmla="*/ 0 h 65"/>
                          <a:gd name="T12" fmla="*/ 26 w 26"/>
                          <a:gd name="T13" fmla="*/ 0 h 65"/>
                          <a:gd name="T14" fmla="*/ 26 w 26"/>
                          <a:gd name="T15" fmla="*/ 8 h 65"/>
                          <a:gd name="T16" fmla="*/ 23 w 26"/>
                          <a:gd name="T17" fmla="*/ 7 h 65"/>
                          <a:gd name="T18" fmla="*/ 12 w 26"/>
                          <a:gd name="T19" fmla="*/ 12 h 65"/>
                          <a:gd name="T20" fmla="*/ 7 w 26"/>
                          <a:gd name="T21" fmla="*/ 25 h 65"/>
                          <a:gd name="T22" fmla="*/ 7 w 26"/>
                          <a:gd name="T23" fmla="*/ 65 h 65"/>
                          <a:gd name="T24" fmla="*/ 0 w 26"/>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5">
                            <a:moveTo>
                              <a:pt x="0" y="65"/>
                            </a:moveTo>
                            <a:lnTo>
                              <a:pt x="0" y="65"/>
                            </a:lnTo>
                            <a:lnTo>
                              <a:pt x="0" y="1"/>
                            </a:lnTo>
                            <a:lnTo>
                              <a:pt x="7" y="1"/>
                            </a:lnTo>
                            <a:lnTo>
                              <a:pt x="7" y="11"/>
                            </a:lnTo>
                            <a:cubicBezTo>
                              <a:pt x="10" y="4"/>
                              <a:pt x="16" y="0"/>
                              <a:pt x="23" y="0"/>
                            </a:cubicBezTo>
                            <a:cubicBezTo>
                              <a:pt x="24" y="0"/>
                              <a:pt x="25" y="0"/>
                              <a:pt x="26" y="0"/>
                            </a:cubicBezTo>
                            <a:lnTo>
                              <a:pt x="26" y="8"/>
                            </a:lnTo>
                            <a:cubicBezTo>
                              <a:pt x="25" y="7"/>
                              <a:pt x="24" y="7"/>
                              <a:pt x="23" y="7"/>
                            </a:cubicBezTo>
                            <a:cubicBezTo>
                              <a:pt x="18" y="7"/>
                              <a:pt x="15" y="9"/>
                              <a:pt x="12" y="12"/>
                            </a:cubicBezTo>
                            <a:cubicBezTo>
                              <a:pt x="9" y="15"/>
                              <a:pt x="7" y="20"/>
                              <a:pt x="7" y="25"/>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2" name="Freeform 237"/>
                      <p:cNvSpPr>
                        <a:spLocks/>
                      </p:cNvSpPr>
                      <p:nvPr/>
                    </p:nvSpPr>
                    <p:spPr bwMode="auto">
                      <a:xfrm>
                        <a:off x="7824788" y="5735639"/>
                        <a:ext cx="25400" cy="79375"/>
                      </a:xfrm>
                      <a:custGeom>
                        <a:avLst/>
                        <a:gdLst>
                          <a:gd name="T0" fmla="*/ 9 w 27"/>
                          <a:gd name="T1" fmla="*/ 86 h 86"/>
                          <a:gd name="T2" fmla="*/ 9 w 27"/>
                          <a:gd name="T3" fmla="*/ 86 h 86"/>
                          <a:gd name="T4" fmla="*/ 9 w 27"/>
                          <a:gd name="T5" fmla="*/ 28 h 86"/>
                          <a:gd name="T6" fmla="*/ 0 w 27"/>
                          <a:gd name="T7" fmla="*/ 28 h 86"/>
                          <a:gd name="T8" fmla="*/ 0 w 27"/>
                          <a:gd name="T9" fmla="*/ 22 h 86"/>
                          <a:gd name="T10" fmla="*/ 9 w 27"/>
                          <a:gd name="T11" fmla="*/ 22 h 86"/>
                          <a:gd name="T12" fmla="*/ 9 w 27"/>
                          <a:gd name="T13" fmla="*/ 15 h 86"/>
                          <a:gd name="T14" fmla="*/ 11 w 27"/>
                          <a:gd name="T15" fmla="*/ 4 h 86"/>
                          <a:gd name="T16" fmla="*/ 23 w 27"/>
                          <a:gd name="T17" fmla="*/ 0 h 86"/>
                          <a:gd name="T18" fmla="*/ 27 w 27"/>
                          <a:gd name="T19" fmla="*/ 0 h 86"/>
                          <a:gd name="T20" fmla="*/ 27 w 27"/>
                          <a:gd name="T21" fmla="*/ 6 h 86"/>
                          <a:gd name="T22" fmla="*/ 24 w 27"/>
                          <a:gd name="T23" fmla="*/ 6 h 86"/>
                          <a:gd name="T24" fmla="*/ 18 w 27"/>
                          <a:gd name="T25" fmla="*/ 8 h 86"/>
                          <a:gd name="T26" fmla="*/ 16 w 27"/>
                          <a:gd name="T27" fmla="*/ 15 h 86"/>
                          <a:gd name="T28" fmla="*/ 16 w 27"/>
                          <a:gd name="T29" fmla="*/ 22 h 86"/>
                          <a:gd name="T30" fmla="*/ 27 w 27"/>
                          <a:gd name="T31" fmla="*/ 22 h 86"/>
                          <a:gd name="T32" fmla="*/ 27 w 27"/>
                          <a:gd name="T33" fmla="*/ 28 h 86"/>
                          <a:gd name="T34" fmla="*/ 16 w 27"/>
                          <a:gd name="T35" fmla="*/ 28 h 86"/>
                          <a:gd name="T36" fmla="*/ 16 w 27"/>
                          <a:gd name="T37" fmla="*/ 86 h 86"/>
                          <a:gd name="T38" fmla="*/ 9 w 27"/>
                          <a:gd name="T3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86">
                            <a:moveTo>
                              <a:pt x="9" y="86"/>
                            </a:moveTo>
                            <a:lnTo>
                              <a:pt x="9" y="86"/>
                            </a:lnTo>
                            <a:lnTo>
                              <a:pt x="9" y="28"/>
                            </a:lnTo>
                            <a:lnTo>
                              <a:pt x="0" y="28"/>
                            </a:lnTo>
                            <a:lnTo>
                              <a:pt x="0" y="22"/>
                            </a:lnTo>
                            <a:lnTo>
                              <a:pt x="9" y="22"/>
                            </a:lnTo>
                            <a:lnTo>
                              <a:pt x="9" y="15"/>
                            </a:lnTo>
                            <a:cubicBezTo>
                              <a:pt x="9" y="10"/>
                              <a:pt x="10" y="6"/>
                              <a:pt x="11" y="4"/>
                            </a:cubicBezTo>
                            <a:cubicBezTo>
                              <a:pt x="13" y="1"/>
                              <a:pt x="17" y="0"/>
                              <a:pt x="23" y="0"/>
                            </a:cubicBezTo>
                            <a:cubicBezTo>
                              <a:pt x="25" y="0"/>
                              <a:pt x="26" y="0"/>
                              <a:pt x="27" y="0"/>
                            </a:cubicBezTo>
                            <a:lnTo>
                              <a:pt x="27" y="6"/>
                            </a:lnTo>
                            <a:cubicBezTo>
                              <a:pt x="26" y="6"/>
                              <a:pt x="25" y="6"/>
                              <a:pt x="24" y="6"/>
                            </a:cubicBezTo>
                            <a:cubicBezTo>
                              <a:pt x="21" y="6"/>
                              <a:pt x="19" y="6"/>
                              <a:pt x="18" y="8"/>
                            </a:cubicBezTo>
                            <a:cubicBezTo>
                              <a:pt x="17" y="9"/>
                              <a:pt x="16" y="11"/>
                              <a:pt x="16" y="15"/>
                            </a:cubicBezTo>
                            <a:lnTo>
                              <a:pt x="16" y="22"/>
                            </a:lnTo>
                            <a:lnTo>
                              <a:pt x="27" y="22"/>
                            </a:lnTo>
                            <a:lnTo>
                              <a:pt x="27" y="28"/>
                            </a:lnTo>
                            <a:lnTo>
                              <a:pt x="16" y="28"/>
                            </a:lnTo>
                            <a:lnTo>
                              <a:pt x="16" y="86"/>
                            </a:lnTo>
                            <a:lnTo>
                              <a:pt x="9" y="8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3" name="Freeform 238"/>
                      <p:cNvSpPr>
                        <a:spLocks/>
                      </p:cNvSpPr>
                      <p:nvPr/>
                    </p:nvSpPr>
                    <p:spPr bwMode="auto">
                      <a:xfrm>
                        <a:off x="7883526" y="5780089"/>
                        <a:ext cx="23813" cy="6350"/>
                      </a:xfrm>
                      <a:custGeom>
                        <a:avLst/>
                        <a:gdLst>
                          <a:gd name="T0" fmla="*/ 0 w 26"/>
                          <a:gd name="T1" fmla="*/ 0 h 6"/>
                          <a:gd name="T2" fmla="*/ 0 w 26"/>
                          <a:gd name="T3" fmla="*/ 0 h 6"/>
                          <a:gd name="T4" fmla="*/ 26 w 26"/>
                          <a:gd name="T5" fmla="*/ 0 h 6"/>
                          <a:gd name="T6" fmla="*/ 26 w 26"/>
                          <a:gd name="T7" fmla="*/ 6 h 6"/>
                          <a:gd name="T8" fmla="*/ 0 w 26"/>
                          <a:gd name="T9" fmla="*/ 6 h 6"/>
                          <a:gd name="T10" fmla="*/ 0 w 26"/>
                          <a:gd name="T11" fmla="*/ 0 h 6"/>
                        </a:gdLst>
                        <a:ahLst/>
                        <a:cxnLst>
                          <a:cxn ang="0">
                            <a:pos x="T0" y="T1"/>
                          </a:cxn>
                          <a:cxn ang="0">
                            <a:pos x="T2" y="T3"/>
                          </a:cxn>
                          <a:cxn ang="0">
                            <a:pos x="T4" y="T5"/>
                          </a:cxn>
                          <a:cxn ang="0">
                            <a:pos x="T6" y="T7"/>
                          </a:cxn>
                          <a:cxn ang="0">
                            <a:pos x="T8" y="T9"/>
                          </a:cxn>
                          <a:cxn ang="0">
                            <a:pos x="T10" y="T11"/>
                          </a:cxn>
                        </a:cxnLst>
                        <a:rect l="0" t="0" r="r" b="b"/>
                        <a:pathLst>
                          <a:path w="26" h="6">
                            <a:moveTo>
                              <a:pt x="0" y="0"/>
                            </a:moveTo>
                            <a:lnTo>
                              <a:pt x="0" y="0"/>
                            </a:lnTo>
                            <a:lnTo>
                              <a:pt x="26" y="0"/>
                            </a:lnTo>
                            <a:lnTo>
                              <a:pt x="26" y="6"/>
                            </a:lnTo>
                            <a:lnTo>
                              <a:pt x="0" y="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4" name="Freeform 239"/>
                      <p:cNvSpPr>
                        <a:spLocks noEditPoints="1"/>
                      </p:cNvSpPr>
                      <p:nvPr/>
                    </p:nvSpPr>
                    <p:spPr bwMode="auto">
                      <a:xfrm>
                        <a:off x="7947026" y="5737227"/>
                        <a:ext cx="41275" cy="77788"/>
                      </a:xfrm>
                      <a:custGeom>
                        <a:avLst/>
                        <a:gdLst>
                          <a:gd name="T0" fmla="*/ 7 w 46"/>
                          <a:gd name="T1" fmla="*/ 6 h 85"/>
                          <a:gd name="T2" fmla="*/ 7 w 46"/>
                          <a:gd name="T3" fmla="*/ 6 h 85"/>
                          <a:gd name="T4" fmla="*/ 7 w 46"/>
                          <a:gd name="T5" fmla="*/ 42 h 85"/>
                          <a:gd name="T6" fmla="*/ 20 w 46"/>
                          <a:gd name="T7" fmla="*/ 42 h 85"/>
                          <a:gd name="T8" fmla="*/ 39 w 46"/>
                          <a:gd name="T9" fmla="*/ 24 h 85"/>
                          <a:gd name="T10" fmla="*/ 20 w 46"/>
                          <a:gd name="T11" fmla="*/ 6 h 85"/>
                          <a:gd name="T12" fmla="*/ 7 w 46"/>
                          <a:gd name="T13" fmla="*/ 6 h 85"/>
                          <a:gd name="T14" fmla="*/ 0 w 46"/>
                          <a:gd name="T15" fmla="*/ 85 h 85"/>
                          <a:gd name="T16" fmla="*/ 0 w 46"/>
                          <a:gd name="T17" fmla="*/ 85 h 85"/>
                          <a:gd name="T18" fmla="*/ 0 w 46"/>
                          <a:gd name="T19" fmla="*/ 0 h 85"/>
                          <a:gd name="T20" fmla="*/ 23 w 46"/>
                          <a:gd name="T21" fmla="*/ 0 h 85"/>
                          <a:gd name="T22" fmla="*/ 46 w 46"/>
                          <a:gd name="T23" fmla="*/ 24 h 85"/>
                          <a:gd name="T24" fmla="*/ 20 w 46"/>
                          <a:gd name="T25" fmla="*/ 48 h 85"/>
                          <a:gd name="T26" fmla="*/ 7 w 46"/>
                          <a:gd name="T27" fmla="*/ 48 h 85"/>
                          <a:gd name="T28" fmla="*/ 7 w 46"/>
                          <a:gd name="T29" fmla="*/ 85 h 85"/>
                          <a:gd name="T30" fmla="*/ 0 w 4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85">
                            <a:moveTo>
                              <a:pt x="7" y="6"/>
                            </a:moveTo>
                            <a:lnTo>
                              <a:pt x="7" y="6"/>
                            </a:lnTo>
                            <a:lnTo>
                              <a:pt x="7" y="42"/>
                            </a:lnTo>
                            <a:lnTo>
                              <a:pt x="20" y="42"/>
                            </a:lnTo>
                            <a:cubicBezTo>
                              <a:pt x="33" y="42"/>
                              <a:pt x="39" y="36"/>
                              <a:pt x="39" y="24"/>
                            </a:cubicBezTo>
                            <a:cubicBezTo>
                              <a:pt x="39" y="12"/>
                              <a:pt x="33" y="6"/>
                              <a:pt x="20" y="6"/>
                            </a:cubicBezTo>
                            <a:lnTo>
                              <a:pt x="7" y="6"/>
                            </a:lnTo>
                            <a:close/>
                            <a:moveTo>
                              <a:pt x="0" y="85"/>
                            </a:moveTo>
                            <a:lnTo>
                              <a:pt x="0" y="85"/>
                            </a:lnTo>
                            <a:lnTo>
                              <a:pt x="0" y="0"/>
                            </a:lnTo>
                            <a:lnTo>
                              <a:pt x="23" y="0"/>
                            </a:lnTo>
                            <a:cubicBezTo>
                              <a:pt x="38" y="0"/>
                              <a:pt x="46" y="8"/>
                              <a:pt x="46" y="24"/>
                            </a:cubicBezTo>
                            <a:cubicBezTo>
                              <a:pt x="46" y="40"/>
                              <a:pt x="38" y="48"/>
                              <a:pt x="20" y="48"/>
                            </a:cubicBezTo>
                            <a:lnTo>
                              <a:pt x="7" y="48"/>
                            </a:lnTo>
                            <a:lnTo>
                              <a:pt x="7"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5" name="Freeform 240"/>
                      <p:cNvSpPr>
                        <a:spLocks noEditPoints="1"/>
                      </p:cNvSpPr>
                      <p:nvPr/>
                    </p:nvSpPr>
                    <p:spPr bwMode="auto">
                      <a:xfrm>
                        <a:off x="7997826" y="5754689"/>
                        <a:ext cx="38100" cy="61913"/>
                      </a:xfrm>
                      <a:custGeom>
                        <a:avLst/>
                        <a:gdLst>
                          <a:gd name="T0" fmla="*/ 7 w 42"/>
                          <a:gd name="T1" fmla="*/ 28 h 67"/>
                          <a:gd name="T2" fmla="*/ 7 w 42"/>
                          <a:gd name="T3" fmla="*/ 28 h 67"/>
                          <a:gd name="T4" fmla="*/ 34 w 42"/>
                          <a:gd name="T5" fmla="*/ 28 h 67"/>
                          <a:gd name="T6" fmla="*/ 31 w 42"/>
                          <a:gd name="T7" fmla="*/ 11 h 67"/>
                          <a:gd name="T8" fmla="*/ 21 w 42"/>
                          <a:gd name="T9" fmla="*/ 6 h 67"/>
                          <a:gd name="T10" fmla="*/ 11 w 42"/>
                          <a:gd name="T11" fmla="*/ 11 h 67"/>
                          <a:gd name="T12" fmla="*/ 7 w 42"/>
                          <a:gd name="T13" fmla="*/ 28 h 67"/>
                          <a:gd name="T14" fmla="*/ 34 w 42"/>
                          <a:gd name="T15" fmla="*/ 44 h 67"/>
                          <a:gd name="T16" fmla="*/ 34 w 42"/>
                          <a:gd name="T17" fmla="*/ 44 h 67"/>
                          <a:gd name="T18" fmla="*/ 42 w 42"/>
                          <a:gd name="T19" fmla="*/ 44 h 67"/>
                          <a:gd name="T20" fmla="*/ 35 w 42"/>
                          <a:gd name="T21" fmla="*/ 61 h 67"/>
                          <a:gd name="T22" fmla="*/ 21 w 42"/>
                          <a:gd name="T23" fmla="*/ 67 h 67"/>
                          <a:gd name="T24" fmla="*/ 0 w 42"/>
                          <a:gd name="T25" fmla="*/ 33 h 67"/>
                          <a:gd name="T26" fmla="*/ 22 w 42"/>
                          <a:gd name="T27" fmla="*/ 0 h 67"/>
                          <a:gd name="T28" fmla="*/ 37 w 42"/>
                          <a:gd name="T29" fmla="*/ 8 h 67"/>
                          <a:gd name="T30" fmla="*/ 42 w 42"/>
                          <a:gd name="T31" fmla="*/ 31 h 67"/>
                          <a:gd name="T32" fmla="*/ 42 w 42"/>
                          <a:gd name="T33" fmla="*/ 34 h 67"/>
                          <a:gd name="T34" fmla="*/ 7 w 42"/>
                          <a:gd name="T35" fmla="*/ 34 h 67"/>
                          <a:gd name="T36" fmla="*/ 7 w 42"/>
                          <a:gd name="T37" fmla="*/ 37 h 67"/>
                          <a:gd name="T38" fmla="*/ 21 w 42"/>
                          <a:gd name="T39" fmla="*/ 61 h 67"/>
                          <a:gd name="T40" fmla="*/ 34 w 42"/>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67">
                            <a:moveTo>
                              <a:pt x="7" y="28"/>
                            </a:moveTo>
                            <a:lnTo>
                              <a:pt x="7" y="28"/>
                            </a:lnTo>
                            <a:lnTo>
                              <a:pt x="34" y="28"/>
                            </a:lnTo>
                            <a:cubicBezTo>
                              <a:pt x="34" y="20"/>
                              <a:pt x="33" y="14"/>
                              <a:pt x="31" y="11"/>
                            </a:cubicBezTo>
                            <a:cubicBezTo>
                              <a:pt x="29" y="8"/>
                              <a:pt x="26" y="6"/>
                              <a:pt x="21" y="6"/>
                            </a:cubicBezTo>
                            <a:cubicBezTo>
                              <a:pt x="16" y="6"/>
                              <a:pt x="13" y="8"/>
                              <a:pt x="11" y="11"/>
                            </a:cubicBezTo>
                            <a:cubicBezTo>
                              <a:pt x="9" y="14"/>
                              <a:pt x="8" y="20"/>
                              <a:pt x="7" y="28"/>
                            </a:cubicBezTo>
                            <a:close/>
                            <a:moveTo>
                              <a:pt x="34" y="44"/>
                            </a:moveTo>
                            <a:lnTo>
                              <a:pt x="34" y="44"/>
                            </a:lnTo>
                            <a:lnTo>
                              <a:pt x="42" y="44"/>
                            </a:lnTo>
                            <a:cubicBezTo>
                              <a:pt x="41" y="51"/>
                              <a:pt x="39" y="56"/>
                              <a:pt x="35" y="61"/>
                            </a:cubicBezTo>
                            <a:cubicBezTo>
                              <a:pt x="32" y="65"/>
                              <a:pt x="27" y="67"/>
                              <a:pt x="21" y="67"/>
                            </a:cubicBezTo>
                            <a:cubicBezTo>
                              <a:pt x="7" y="67"/>
                              <a:pt x="0" y="56"/>
                              <a:pt x="0" y="33"/>
                            </a:cubicBezTo>
                            <a:cubicBezTo>
                              <a:pt x="0" y="11"/>
                              <a:pt x="7" y="0"/>
                              <a:pt x="22" y="0"/>
                            </a:cubicBezTo>
                            <a:cubicBezTo>
                              <a:pt x="29" y="0"/>
                              <a:pt x="34" y="3"/>
                              <a:pt x="37" y="8"/>
                            </a:cubicBezTo>
                            <a:cubicBezTo>
                              <a:pt x="41" y="13"/>
                              <a:pt x="42" y="20"/>
                              <a:pt x="42" y="31"/>
                            </a:cubicBezTo>
                            <a:lnTo>
                              <a:pt x="42" y="34"/>
                            </a:lnTo>
                            <a:lnTo>
                              <a:pt x="7" y="34"/>
                            </a:lnTo>
                            <a:lnTo>
                              <a:pt x="7" y="37"/>
                            </a:lnTo>
                            <a:cubicBezTo>
                              <a:pt x="7" y="53"/>
                              <a:pt x="12" y="61"/>
                              <a:pt x="21" y="61"/>
                            </a:cubicBezTo>
                            <a:cubicBezTo>
                              <a:pt x="29" y="61"/>
                              <a:pt x="33" y="55"/>
                              <a:pt x="34"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6" name="Freeform 241"/>
                      <p:cNvSpPr>
                        <a:spLocks/>
                      </p:cNvSpPr>
                      <p:nvPr/>
                    </p:nvSpPr>
                    <p:spPr bwMode="auto">
                      <a:xfrm>
                        <a:off x="8047038" y="5754689"/>
                        <a:ext cx="23813" cy="60325"/>
                      </a:xfrm>
                      <a:custGeom>
                        <a:avLst/>
                        <a:gdLst>
                          <a:gd name="T0" fmla="*/ 0 w 26"/>
                          <a:gd name="T1" fmla="*/ 65 h 65"/>
                          <a:gd name="T2" fmla="*/ 0 w 26"/>
                          <a:gd name="T3" fmla="*/ 65 h 65"/>
                          <a:gd name="T4" fmla="*/ 0 w 26"/>
                          <a:gd name="T5" fmla="*/ 1 h 65"/>
                          <a:gd name="T6" fmla="*/ 7 w 26"/>
                          <a:gd name="T7" fmla="*/ 1 h 65"/>
                          <a:gd name="T8" fmla="*/ 7 w 26"/>
                          <a:gd name="T9" fmla="*/ 11 h 65"/>
                          <a:gd name="T10" fmla="*/ 23 w 26"/>
                          <a:gd name="T11" fmla="*/ 0 h 65"/>
                          <a:gd name="T12" fmla="*/ 26 w 26"/>
                          <a:gd name="T13" fmla="*/ 0 h 65"/>
                          <a:gd name="T14" fmla="*/ 26 w 26"/>
                          <a:gd name="T15" fmla="*/ 8 h 65"/>
                          <a:gd name="T16" fmla="*/ 22 w 26"/>
                          <a:gd name="T17" fmla="*/ 7 h 65"/>
                          <a:gd name="T18" fmla="*/ 11 w 26"/>
                          <a:gd name="T19" fmla="*/ 12 h 65"/>
                          <a:gd name="T20" fmla="*/ 7 w 26"/>
                          <a:gd name="T21" fmla="*/ 25 h 65"/>
                          <a:gd name="T22" fmla="*/ 7 w 26"/>
                          <a:gd name="T23" fmla="*/ 65 h 65"/>
                          <a:gd name="T24" fmla="*/ 0 w 26"/>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5">
                            <a:moveTo>
                              <a:pt x="0" y="65"/>
                            </a:moveTo>
                            <a:lnTo>
                              <a:pt x="0" y="65"/>
                            </a:lnTo>
                            <a:lnTo>
                              <a:pt x="0" y="1"/>
                            </a:lnTo>
                            <a:lnTo>
                              <a:pt x="7" y="1"/>
                            </a:lnTo>
                            <a:lnTo>
                              <a:pt x="7" y="11"/>
                            </a:lnTo>
                            <a:cubicBezTo>
                              <a:pt x="10" y="4"/>
                              <a:pt x="15" y="0"/>
                              <a:pt x="23" y="0"/>
                            </a:cubicBezTo>
                            <a:cubicBezTo>
                              <a:pt x="24" y="0"/>
                              <a:pt x="25" y="0"/>
                              <a:pt x="26" y="0"/>
                            </a:cubicBezTo>
                            <a:lnTo>
                              <a:pt x="26" y="8"/>
                            </a:lnTo>
                            <a:cubicBezTo>
                              <a:pt x="24" y="7"/>
                              <a:pt x="23" y="7"/>
                              <a:pt x="22" y="7"/>
                            </a:cubicBezTo>
                            <a:cubicBezTo>
                              <a:pt x="18" y="7"/>
                              <a:pt x="14" y="9"/>
                              <a:pt x="11" y="12"/>
                            </a:cubicBezTo>
                            <a:cubicBezTo>
                              <a:pt x="8" y="15"/>
                              <a:pt x="7" y="20"/>
                              <a:pt x="7" y="25"/>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77" name="Freeform 242"/>
                      <p:cNvSpPr>
                        <a:spLocks noEditPoints="1"/>
                      </p:cNvSpPr>
                      <p:nvPr/>
                    </p:nvSpPr>
                    <p:spPr bwMode="auto">
                      <a:xfrm>
                        <a:off x="8077201" y="5734052"/>
                        <a:ext cx="34925" cy="82550"/>
                      </a:xfrm>
                      <a:custGeom>
                        <a:avLst/>
                        <a:gdLst>
                          <a:gd name="T0" fmla="*/ 23 w 39"/>
                          <a:gd name="T1" fmla="*/ 0 h 90"/>
                          <a:gd name="T2" fmla="*/ 23 w 39"/>
                          <a:gd name="T3" fmla="*/ 0 h 90"/>
                          <a:gd name="T4" fmla="*/ 32 w 39"/>
                          <a:gd name="T5" fmla="*/ 0 h 90"/>
                          <a:gd name="T6" fmla="*/ 20 w 39"/>
                          <a:gd name="T7" fmla="*/ 17 h 90"/>
                          <a:gd name="T8" fmla="*/ 14 w 39"/>
                          <a:gd name="T9" fmla="*/ 17 h 90"/>
                          <a:gd name="T10" fmla="*/ 23 w 39"/>
                          <a:gd name="T11" fmla="*/ 0 h 90"/>
                          <a:gd name="T12" fmla="*/ 0 w 39"/>
                          <a:gd name="T13" fmla="*/ 73 h 90"/>
                          <a:gd name="T14" fmla="*/ 0 w 39"/>
                          <a:gd name="T15" fmla="*/ 73 h 90"/>
                          <a:gd name="T16" fmla="*/ 0 w 39"/>
                          <a:gd name="T17" fmla="*/ 24 h 90"/>
                          <a:gd name="T18" fmla="*/ 7 w 39"/>
                          <a:gd name="T19" fmla="*/ 24 h 90"/>
                          <a:gd name="T20" fmla="*/ 7 w 39"/>
                          <a:gd name="T21" fmla="*/ 69 h 90"/>
                          <a:gd name="T22" fmla="*/ 10 w 39"/>
                          <a:gd name="T23" fmla="*/ 80 h 90"/>
                          <a:gd name="T24" fmla="*/ 18 w 39"/>
                          <a:gd name="T25" fmla="*/ 84 h 90"/>
                          <a:gd name="T26" fmla="*/ 28 w 39"/>
                          <a:gd name="T27" fmla="*/ 79 h 90"/>
                          <a:gd name="T28" fmla="*/ 32 w 39"/>
                          <a:gd name="T29" fmla="*/ 67 h 90"/>
                          <a:gd name="T30" fmla="*/ 32 w 39"/>
                          <a:gd name="T31" fmla="*/ 24 h 90"/>
                          <a:gd name="T32" fmla="*/ 39 w 39"/>
                          <a:gd name="T33" fmla="*/ 24 h 90"/>
                          <a:gd name="T34" fmla="*/ 39 w 39"/>
                          <a:gd name="T35" fmla="*/ 88 h 90"/>
                          <a:gd name="T36" fmla="*/ 33 w 39"/>
                          <a:gd name="T37" fmla="*/ 88 h 90"/>
                          <a:gd name="T38" fmla="*/ 33 w 39"/>
                          <a:gd name="T39" fmla="*/ 79 h 90"/>
                          <a:gd name="T40" fmla="*/ 33 w 39"/>
                          <a:gd name="T41" fmla="*/ 79 h 90"/>
                          <a:gd name="T42" fmla="*/ 16 w 39"/>
                          <a:gd name="T43" fmla="*/ 90 h 90"/>
                          <a:gd name="T44" fmla="*/ 0 w 39"/>
                          <a:gd name="T45"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90">
                            <a:moveTo>
                              <a:pt x="23" y="0"/>
                            </a:moveTo>
                            <a:lnTo>
                              <a:pt x="23" y="0"/>
                            </a:lnTo>
                            <a:lnTo>
                              <a:pt x="32" y="0"/>
                            </a:lnTo>
                            <a:lnTo>
                              <a:pt x="20" y="17"/>
                            </a:lnTo>
                            <a:lnTo>
                              <a:pt x="14" y="17"/>
                            </a:lnTo>
                            <a:lnTo>
                              <a:pt x="23" y="0"/>
                            </a:lnTo>
                            <a:close/>
                            <a:moveTo>
                              <a:pt x="0" y="73"/>
                            </a:moveTo>
                            <a:lnTo>
                              <a:pt x="0" y="73"/>
                            </a:lnTo>
                            <a:lnTo>
                              <a:pt x="0" y="24"/>
                            </a:lnTo>
                            <a:lnTo>
                              <a:pt x="7" y="24"/>
                            </a:lnTo>
                            <a:lnTo>
                              <a:pt x="7" y="69"/>
                            </a:lnTo>
                            <a:cubicBezTo>
                              <a:pt x="7" y="74"/>
                              <a:pt x="8" y="78"/>
                              <a:pt x="10" y="80"/>
                            </a:cubicBezTo>
                            <a:cubicBezTo>
                              <a:pt x="12" y="83"/>
                              <a:pt x="14" y="84"/>
                              <a:pt x="18" y="84"/>
                            </a:cubicBezTo>
                            <a:cubicBezTo>
                              <a:pt x="22" y="84"/>
                              <a:pt x="26" y="82"/>
                              <a:pt x="28" y="79"/>
                            </a:cubicBezTo>
                            <a:cubicBezTo>
                              <a:pt x="31" y="76"/>
                              <a:pt x="32" y="72"/>
                              <a:pt x="32" y="67"/>
                            </a:cubicBezTo>
                            <a:lnTo>
                              <a:pt x="32" y="24"/>
                            </a:lnTo>
                            <a:lnTo>
                              <a:pt x="39" y="24"/>
                            </a:lnTo>
                            <a:lnTo>
                              <a:pt x="39" y="88"/>
                            </a:lnTo>
                            <a:lnTo>
                              <a:pt x="33" y="88"/>
                            </a:lnTo>
                            <a:lnTo>
                              <a:pt x="33" y="79"/>
                            </a:lnTo>
                            <a:lnTo>
                              <a:pt x="33" y="79"/>
                            </a:lnTo>
                            <a:cubicBezTo>
                              <a:pt x="29" y="86"/>
                              <a:pt x="24" y="90"/>
                              <a:pt x="16" y="90"/>
                            </a:cubicBezTo>
                            <a:cubicBezTo>
                              <a:pt x="5" y="90"/>
                              <a:pt x="0" y="84"/>
                              <a:pt x="0" y="7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0" name="Freeform 246"/>
                      <p:cNvSpPr>
                        <a:spLocks/>
                      </p:cNvSpPr>
                      <p:nvPr/>
                    </p:nvSpPr>
                    <p:spPr bwMode="auto">
                      <a:xfrm>
                        <a:off x="5656263" y="4000501"/>
                        <a:ext cx="46038" cy="87313"/>
                      </a:xfrm>
                      <a:custGeom>
                        <a:avLst/>
                        <a:gdLst>
                          <a:gd name="T0" fmla="*/ 0 w 51"/>
                          <a:gd name="T1" fmla="*/ 0 h 95"/>
                          <a:gd name="T2" fmla="*/ 0 w 51"/>
                          <a:gd name="T3" fmla="*/ 0 h 95"/>
                          <a:gd name="T4" fmla="*/ 50 w 51"/>
                          <a:gd name="T5" fmla="*/ 0 h 95"/>
                          <a:gd name="T6" fmla="*/ 50 w 51"/>
                          <a:gd name="T7" fmla="*/ 10 h 95"/>
                          <a:gd name="T8" fmla="*/ 12 w 51"/>
                          <a:gd name="T9" fmla="*/ 10 h 95"/>
                          <a:gd name="T10" fmla="*/ 12 w 51"/>
                          <a:gd name="T11" fmla="*/ 40 h 95"/>
                          <a:gd name="T12" fmla="*/ 47 w 51"/>
                          <a:gd name="T13" fmla="*/ 40 h 95"/>
                          <a:gd name="T14" fmla="*/ 47 w 51"/>
                          <a:gd name="T15" fmla="*/ 50 h 95"/>
                          <a:gd name="T16" fmla="*/ 12 w 51"/>
                          <a:gd name="T17" fmla="*/ 50 h 95"/>
                          <a:gd name="T18" fmla="*/ 12 w 51"/>
                          <a:gd name="T19" fmla="*/ 84 h 95"/>
                          <a:gd name="T20" fmla="*/ 51 w 51"/>
                          <a:gd name="T21" fmla="*/ 84 h 95"/>
                          <a:gd name="T22" fmla="*/ 51 w 51"/>
                          <a:gd name="T23" fmla="*/ 95 h 95"/>
                          <a:gd name="T24" fmla="*/ 0 w 51"/>
                          <a:gd name="T25" fmla="*/ 95 h 95"/>
                          <a:gd name="T26" fmla="*/ 0 w 51"/>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95">
                            <a:moveTo>
                              <a:pt x="0" y="0"/>
                            </a:moveTo>
                            <a:lnTo>
                              <a:pt x="0" y="0"/>
                            </a:lnTo>
                            <a:lnTo>
                              <a:pt x="50" y="0"/>
                            </a:lnTo>
                            <a:lnTo>
                              <a:pt x="50" y="10"/>
                            </a:lnTo>
                            <a:lnTo>
                              <a:pt x="12" y="10"/>
                            </a:lnTo>
                            <a:lnTo>
                              <a:pt x="12" y="40"/>
                            </a:lnTo>
                            <a:lnTo>
                              <a:pt x="47" y="40"/>
                            </a:lnTo>
                            <a:lnTo>
                              <a:pt x="47" y="50"/>
                            </a:lnTo>
                            <a:lnTo>
                              <a:pt x="12" y="50"/>
                            </a:lnTo>
                            <a:lnTo>
                              <a:pt x="12" y="84"/>
                            </a:lnTo>
                            <a:lnTo>
                              <a:pt x="51" y="84"/>
                            </a:lnTo>
                            <a:lnTo>
                              <a:pt x="5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1" name="Freeform 247"/>
                      <p:cNvSpPr>
                        <a:spLocks noEditPoints="1"/>
                      </p:cNvSpPr>
                      <p:nvPr/>
                    </p:nvSpPr>
                    <p:spPr bwMode="auto">
                      <a:xfrm>
                        <a:off x="5710238" y="4000501"/>
                        <a:ext cx="46038" cy="88900"/>
                      </a:xfrm>
                      <a:custGeom>
                        <a:avLst/>
                        <a:gdLst>
                          <a:gd name="T0" fmla="*/ 15 w 50"/>
                          <a:gd name="T1" fmla="*/ 80 h 97"/>
                          <a:gd name="T2" fmla="*/ 15 w 50"/>
                          <a:gd name="T3" fmla="*/ 80 h 97"/>
                          <a:gd name="T4" fmla="*/ 25 w 50"/>
                          <a:gd name="T5" fmla="*/ 87 h 97"/>
                          <a:gd name="T6" fmla="*/ 32 w 50"/>
                          <a:gd name="T7" fmla="*/ 85 h 97"/>
                          <a:gd name="T8" fmla="*/ 37 w 50"/>
                          <a:gd name="T9" fmla="*/ 79 h 97"/>
                          <a:gd name="T10" fmla="*/ 39 w 50"/>
                          <a:gd name="T11" fmla="*/ 71 h 97"/>
                          <a:gd name="T12" fmla="*/ 39 w 50"/>
                          <a:gd name="T13" fmla="*/ 59 h 97"/>
                          <a:gd name="T14" fmla="*/ 39 w 50"/>
                          <a:gd name="T15" fmla="*/ 48 h 97"/>
                          <a:gd name="T16" fmla="*/ 36 w 50"/>
                          <a:gd name="T17" fmla="*/ 40 h 97"/>
                          <a:gd name="T18" fmla="*/ 32 w 50"/>
                          <a:gd name="T19" fmla="*/ 33 h 97"/>
                          <a:gd name="T20" fmla="*/ 25 w 50"/>
                          <a:gd name="T21" fmla="*/ 31 h 97"/>
                          <a:gd name="T22" fmla="*/ 15 w 50"/>
                          <a:gd name="T23" fmla="*/ 38 h 97"/>
                          <a:gd name="T24" fmla="*/ 12 w 50"/>
                          <a:gd name="T25" fmla="*/ 59 h 97"/>
                          <a:gd name="T26" fmla="*/ 15 w 50"/>
                          <a:gd name="T27" fmla="*/ 80 h 97"/>
                          <a:gd name="T28" fmla="*/ 50 w 50"/>
                          <a:gd name="T29" fmla="*/ 95 h 97"/>
                          <a:gd name="T30" fmla="*/ 50 w 50"/>
                          <a:gd name="T31" fmla="*/ 95 h 97"/>
                          <a:gd name="T32" fmla="*/ 39 w 50"/>
                          <a:gd name="T33" fmla="*/ 95 h 97"/>
                          <a:gd name="T34" fmla="*/ 39 w 50"/>
                          <a:gd name="T35" fmla="*/ 86 h 97"/>
                          <a:gd name="T36" fmla="*/ 39 w 50"/>
                          <a:gd name="T37" fmla="*/ 86 h 97"/>
                          <a:gd name="T38" fmla="*/ 33 w 50"/>
                          <a:gd name="T39" fmla="*/ 93 h 97"/>
                          <a:gd name="T40" fmla="*/ 23 w 50"/>
                          <a:gd name="T41" fmla="*/ 97 h 97"/>
                          <a:gd name="T42" fmla="*/ 6 w 50"/>
                          <a:gd name="T43" fmla="*/ 87 h 97"/>
                          <a:gd name="T44" fmla="*/ 0 w 50"/>
                          <a:gd name="T45" fmla="*/ 59 h 97"/>
                          <a:gd name="T46" fmla="*/ 1 w 50"/>
                          <a:gd name="T47" fmla="*/ 46 h 97"/>
                          <a:gd name="T48" fmla="*/ 4 w 50"/>
                          <a:gd name="T49" fmla="*/ 34 h 97"/>
                          <a:gd name="T50" fmla="*/ 11 w 50"/>
                          <a:gd name="T51" fmla="*/ 25 h 97"/>
                          <a:gd name="T52" fmla="*/ 23 w 50"/>
                          <a:gd name="T53" fmla="*/ 21 h 97"/>
                          <a:gd name="T54" fmla="*/ 32 w 50"/>
                          <a:gd name="T55" fmla="*/ 24 h 97"/>
                          <a:gd name="T56" fmla="*/ 38 w 50"/>
                          <a:gd name="T57" fmla="*/ 31 h 97"/>
                          <a:gd name="T58" fmla="*/ 39 w 50"/>
                          <a:gd name="T59" fmla="*/ 31 h 97"/>
                          <a:gd name="T60" fmla="*/ 39 w 50"/>
                          <a:gd name="T61" fmla="*/ 0 h 97"/>
                          <a:gd name="T62" fmla="*/ 50 w 50"/>
                          <a:gd name="T63" fmla="*/ 0 h 97"/>
                          <a:gd name="T64" fmla="*/ 50 w 50"/>
                          <a:gd name="T65"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97">
                            <a:moveTo>
                              <a:pt x="15" y="80"/>
                            </a:moveTo>
                            <a:lnTo>
                              <a:pt x="15" y="80"/>
                            </a:lnTo>
                            <a:cubicBezTo>
                              <a:pt x="17" y="85"/>
                              <a:pt x="20" y="87"/>
                              <a:pt x="25" y="87"/>
                            </a:cubicBezTo>
                            <a:cubicBezTo>
                              <a:pt x="28" y="87"/>
                              <a:pt x="30" y="86"/>
                              <a:pt x="32" y="85"/>
                            </a:cubicBezTo>
                            <a:cubicBezTo>
                              <a:pt x="34" y="84"/>
                              <a:pt x="36" y="82"/>
                              <a:pt x="37" y="79"/>
                            </a:cubicBezTo>
                            <a:cubicBezTo>
                              <a:pt x="38" y="77"/>
                              <a:pt x="38" y="74"/>
                              <a:pt x="39" y="71"/>
                            </a:cubicBezTo>
                            <a:cubicBezTo>
                              <a:pt x="39" y="67"/>
                              <a:pt x="39" y="64"/>
                              <a:pt x="39" y="59"/>
                            </a:cubicBezTo>
                            <a:cubicBezTo>
                              <a:pt x="39" y="55"/>
                              <a:pt x="39" y="52"/>
                              <a:pt x="39" y="48"/>
                            </a:cubicBezTo>
                            <a:cubicBezTo>
                              <a:pt x="38" y="45"/>
                              <a:pt x="38" y="42"/>
                              <a:pt x="36" y="40"/>
                            </a:cubicBezTo>
                            <a:cubicBezTo>
                              <a:pt x="35" y="37"/>
                              <a:pt x="34" y="35"/>
                              <a:pt x="32" y="33"/>
                            </a:cubicBezTo>
                            <a:cubicBezTo>
                              <a:pt x="30" y="32"/>
                              <a:pt x="28" y="31"/>
                              <a:pt x="25" y="31"/>
                            </a:cubicBezTo>
                            <a:cubicBezTo>
                              <a:pt x="20" y="31"/>
                              <a:pt x="17" y="33"/>
                              <a:pt x="15" y="38"/>
                            </a:cubicBezTo>
                            <a:cubicBezTo>
                              <a:pt x="13" y="43"/>
                              <a:pt x="12" y="50"/>
                              <a:pt x="12" y="59"/>
                            </a:cubicBezTo>
                            <a:cubicBezTo>
                              <a:pt x="12" y="68"/>
                              <a:pt x="13" y="75"/>
                              <a:pt x="15" y="80"/>
                            </a:cubicBezTo>
                            <a:close/>
                            <a:moveTo>
                              <a:pt x="50" y="95"/>
                            </a:moveTo>
                            <a:lnTo>
                              <a:pt x="50" y="95"/>
                            </a:lnTo>
                            <a:lnTo>
                              <a:pt x="39" y="95"/>
                            </a:lnTo>
                            <a:lnTo>
                              <a:pt x="39" y="86"/>
                            </a:lnTo>
                            <a:lnTo>
                              <a:pt x="39" y="86"/>
                            </a:lnTo>
                            <a:cubicBezTo>
                              <a:pt x="38" y="89"/>
                              <a:pt x="36" y="91"/>
                              <a:pt x="33" y="93"/>
                            </a:cubicBezTo>
                            <a:cubicBezTo>
                              <a:pt x="30" y="96"/>
                              <a:pt x="27" y="97"/>
                              <a:pt x="23" y="97"/>
                            </a:cubicBezTo>
                            <a:cubicBezTo>
                              <a:pt x="15" y="97"/>
                              <a:pt x="9" y="93"/>
                              <a:pt x="6" y="87"/>
                            </a:cubicBezTo>
                            <a:cubicBezTo>
                              <a:pt x="2" y="80"/>
                              <a:pt x="0" y="71"/>
                              <a:pt x="0" y="59"/>
                            </a:cubicBezTo>
                            <a:cubicBezTo>
                              <a:pt x="0" y="55"/>
                              <a:pt x="0" y="50"/>
                              <a:pt x="1" y="46"/>
                            </a:cubicBezTo>
                            <a:cubicBezTo>
                              <a:pt x="1" y="42"/>
                              <a:pt x="2" y="38"/>
                              <a:pt x="4" y="34"/>
                            </a:cubicBezTo>
                            <a:cubicBezTo>
                              <a:pt x="6" y="30"/>
                              <a:pt x="8" y="27"/>
                              <a:pt x="11" y="25"/>
                            </a:cubicBezTo>
                            <a:cubicBezTo>
                              <a:pt x="14" y="23"/>
                              <a:pt x="18" y="21"/>
                              <a:pt x="23" y="21"/>
                            </a:cubicBezTo>
                            <a:cubicBezTo>
                              <a:pt x="26" y="21"/>
                              <a:pt x="29" y="22"/>
                              <a:pt x="32" y="24"/>
                            </a:cubicBezTo>
                            <a:cubicBezTo>
                              <a:pt x="35" y="26"/>
                              <a:pt x="37" y="28"/>
                              <a:pt x="38" y="31"/>
                            </a:cubicBezTo>
                            <a:lnTo>
                              <a:pt x="39" y="31"/>
                            </a:lnTo>
                            <a:lnTo>
                              <a:pt x="39" y="0"/>
                            </a:lnTo>
                            <a:lnTo>
                              <a:pt x="50" y="0"/>
                            </a:lnTo>
                            <a:lnTo>
                              <a:pt x="50" y="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2" name="Freeform 248"/>
                      <p:cNvSpPr>
                        <a:spLocks/>
                      </p:cNvSpPr>
                      <p:nvPr/>
                    </p:nvSpPr>
                    <p:spPr bwMode="auto">
                      <a:xfrm>
                        <a:off x="5768976" y="4022726"/>
                        <a:ext cx="44450" cy="66675"/>
                      </a:xfrm>
                      <a:custGeom>
                        <a:avLst/>
                        <a:gdLst>
                          <a:gd name="T0" fmla="*/ 48 w 48"/>
                          <a:gd name="T1" fmla="*/ 72 h 74"/>
                          <a:gd name="T2" fmla="*/ 48 w 48"/>
                          <a:gd name="T3" fmla="*/ 72 h 74"/>
                          <a:gd name="T4" fmla="*/ 37 w 48"/>
                          <a:gd name="T5" fmla="*/ 72 h 74"/>
                          <a:gd name="T6" fmla="*/ 37 w 48"/>
                          <a:gd name="T7" fmla="*/ 63 h 74"/>
                          <a:gd name="T8" fmla="*/ 37 w 48"/>
                          <a:gd name="T9" fmla="*/ 63 h 74"/>
                          <a:gd name="T10" fmla="*/ 30 w 48"/>
                          <a:gd name="T11" fmla="*/ 71 h 74"/>
                          <a:gd name="T12" fmla="*/ 19 w 48"/>
                          <a:gd name="T13" fmla="*/ 74 h 74"/>
                          <a:gd name="T14" fmla="*/ 9 w 48"/>
                          <a:gd name="T15" fmla="*/ 71 h 74"/>
                          <a:gd name="T16" fmla="*/ 3 w 48"/>
                          <a:gd name="T17" fmla="*/ 66 h 74"/>
                          <a:gd name="T18" fmla="*/ 1 w 48"/>
                          <a:gd name="T19" fmla="*/ 59 h 74"/>
                          <a:gd name="T20" fmla="*/ 0 w 48"/>
                          <a:gd name="T21" fmla="*/ 51 h 74"/>
                          <a:gd name="T22" fmla="*/ 0 w 48"/>
                          <a:gd name="T23" fmla="*/ 0 h 74"/>
                          <a:gd name="T24" fmla="*/ 12 w 48"/>
                          <a:gd name="T25" fmla="*/ 0 h 74"/>
                          <a:gd name="T26" fmla="*/ 12 w 48"/>
                          <a:gd name="T27" fmla="*/ 50 h 74"/>
                          <a:gd name="T28" fmla="*/ 12 w 48"/>
                          <a:gd name="T29" fmla="*/ 55 h 74"/>
                          <a:gd name="T30" fmla="*/ 13 w 48"/>
                          <a:gd name="T31" fmla="*/ 59 h 74"/>
                          <a:gd name="T32" fmla="*/ 16 w 48"/>
                          <a:gd name="T33" fmla="*/ 63 h 74"/>
                          <a:gd name="T34" fmla="*/ 22 w 48"/>
                          <a:gd name="T35" fmla="*/ 64 h 74"/>
                          <a:gd name="T36" fmla="*/ 32 w 48"/>
                          <a:gd name="T37" fmla="*/ 60 h 74"/>
                          <a:gd name="T38" fmla="*/ 36 w 48"/>
                          <a:gd name="T39" fmla="*/ 50 h 74"/>
                          <a:gd name="T40" fmla="*/ 36 w 48"/>
                          <a:gd name="T41" fmla="*/ 0 h 74"/>
                          <a:gd name="T42" fmla="*/ 48 w 48"/>
                          <a:gd name="T43" fmla="*/ 0 h 74"/>
                          <a:gd name="T44" fmla="*/ 48 w 48"/>
                          <a:gd name="T45" fmla="*/ 7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74">
                            <a:moveTo>
                              <a:pt x="48" y="72"/>
                            </a:moveTo>
                            <a:lnTo>
                              <a:pt x="48" y="72"/>
                            </a:lnTo>
                            <a:lnTo>
                              <a:pt x="37" y="72"/>
                            </a:lnTo>
                            <a:lnTo>
                              <a:pt x="37" y="63"/>
                            </a:lnTo>
                            <a:lnTo>
                              <a:pt x="37" y="63"/>
                            </a:lnTo>
                            <a:cubicBezTo>
                              <a:pt x="35" y="67"/>
                              <a:pt x="33" y="69"/>
                              <a:pt x="30" y="71"/>
                            </a:cubicBezTo>
                            <a:cubicBezTo>
                              <a:pt x="26" y="73"/>
                              <a:pt x="23" y="74"/>
                              <a:pt x="19" y="74"/>
                            </a:cubicBezTo>
                            <a:cubicBezTo>
                              <a:pt x="15" y="74"/>
                              <a:pt x="11" y="73"/>
                              <a:pt x="9" y="71"/>
                            </a:cubicBezTo>
                            <a:cubicBezTo>
                              <a:pt x="6" y="70"/>
                              <a:pt x="4" y="68"/>
                              <a:pt x="3" y="66"/>
                            </a:cubicBezTo>
                            <a:cubicBezTo>
                              <a:pt x="2" y="64"/>
                              <a:pt x="1" y="61"/>
                              <a:pt x="1" y="59"/>
                            </a:cubicBezTo>
                            <a:cubicBezTo>
                              <a:pt x="1" y="57"/>
                              <a:pt x="0" y="54"/>
                              <a:pt x="0" y="51"/>
                            </a:cubicBezTo>
                            <a:lnTo>
                              <a:pt x="0" y="0"/>
                            </a:lnTo>
                            <a:lnTo>
                              <a:pt x="12" y="0"/>
                            </a:lnTo>
                            <a:lnTo>
                              <a:pt x="12" y="50"/>
                            </a:lnTo>
                            <a:cubicBezTo>
                              <a:pt x="12" y="52"/>
                              <a:pt x="12" y="53"/>
                              <a:pt x="12" y="55"/>
                            </a:cubicBezTo>
                            <a:cubicBezTo>
                              <a:pt x="12" y="56"/>
                              <a:pt x="13" y="58"/>
                              <a:pt x="13" y="59"/>
                            </a:cubicBezTo>
                            <a:cubicBezTo>
                              <a:pt x="14" y="61"/>
                              <a:pt x="15" y="62"/>
                              <a:pt x="16" y="63"/>
                            </a:cubicBezTo>
                            <a:cubicBezTo>
                              <a:pt x="18" y="64"/>
                              <a:pt x="20" y="64"/>
                              <a:pt x="22" y="64"/>
                            </a:cubicBezTo>
                            <a:cubicBezTo>
                              <a:pt x="26" y="64"/>
                              <a:pt x="29" y="63"/>
                              <a:pt x="32" y="60"/>
                            </a:cubicBezTo>
                            <a:cubicBezTo>
                              <a:pt x="35" y="58"/>
                              <a:pt x="36" y="54"/>
                              <a:pt x="36" y="50"/>
                            </a:cubicBezTo>
                            <a:lnTo>
                              <a:pt x="36" y="0"/>
                            </a:lnTo>
                            <a:lnTo>
                              <a:pt x="48" y="0"/>
                            </a:lnTo>
                            <a:lnTo>
                              <a:pt x="48" y="7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3" name="Freeform 249"/>
                      <p:cNvSpPr>
                        <a:spLocks noEditPoints="1"/>
                      </p:cNvSpPr>
                      <p:nvPr/>
                    </p:nvSpPr>
                    <p:spPr bwMode="auto">
                      <a:xfrm>
                        <a:off x="5822951" y="4019551"/>
                        <a:ext cx="49213" cy="69850"/>
                      </a:xfrm>
                      <a:custGeom>
                        <a:avLst/>
                        <a:gdLst>
                          <a:gd name="T0" fmla="*/ 36 w 53"/>
                          <a:gd name="T1" fmla="*/ 35 h 76"/>
                          <a:gd name="T2" fmla="*/ 36 w 53"/>
                          <a:gd name="T3" fmla="*/ 35 h 76"/>
                          <a:gd name="T4" fmla="*/ 32 w 53"/>
                          <a:gd name="T5" fmla="*/ 38 h 76"/>
                          <a:gd name="T6" fmla="*/ 25 w 53"/>
                          <a:gd name="T7" fmla="*/ 40 h 76"/>
                          <a:gd name="T8" fmla="*/ 17 w 53"/>
                          <a:gd name="T9" fmla="*/ 43 h 76"/>
                          <a:gd name="T10" fmla="*/ 13 w 53"/>
                          <a:gd name="T11" fmla="*/ 48 h 76"/>
                          <a:gd name="T12" fmla="*/ 11 w 53"/>
                          <a:gd name="T13" fmla="*/ 55 h 76"/>
                          <a:gd name="T14" fmla="*/ 14 w 53"/>
                          <a:gd name="T15" fmla="*/ 64 h 76"/>
                          <a:gd name="T16" fmla="*/ 22 w 53"/>
                          <a:gd name="T17" fmla="*/ 67 h 76"/>
                          <a:gd name="T18" fmla="*/ 32 w 53"/>
                          <a:gd name="T19" fmla="*/ 63 h 76"/>
                          <a:gd name="T20" fmla="*/ 36 w 53"/>
                          <a:gd name="T21" fmla="*/ 53 h 76"/>
                          <a:gd name="T22" fmla="*/ 36 w 53"/>
                          <a:gd name="T23" fmla="*/ 35 h 76"/>
                          <a:gd name="T24" fmla="*/ 1 w 53"/>
                          <a:gd name="T25" fmla="*/ 24 h 76"/>
                          <a:gd name="T26" fmla="*/ 1 w 53"/>
                          <a:gd name="T27" fmla="*/ 24 h 76"/>
                          <a:gd name="T28" fmla="*/ 7 w 53"/>
                          <a:gd name="T29" fmla="*/ 6 h 76"/>
                          <a:gd name="T30" fmla="*/ 25 w 53"/>
                          <a:gd name="T31" fmla="*/ 0 h 76"/>
                          <a:gd name="T32" fmla="*/ 38 w 53"/>
                          <a:gd name="T33" fmla="*/ 2 h 76"/>
                          <a:gd name="T34" fmla="*/ 44 w 53"/>
                          <a:gd name="T35" fmla="*/ 8 h 76"/>
                          <a:gd name="T36" fmla="*/ 47 w 53"/>
                          <a:gd name="T37" fmla="*/ 14 h 76"/>
                          <a:gd name="T38" fmla="*/ 47 w 53"/>
                          <a:gd name="T39" fmla="*/ 21 h 76"/>
                          <a:gd name="T40" fmla="*/ 47 w 53"/>
                          <a:gd name="T41" fmla="*/ 61 h 76"/>
                          <a:gd name="T42" fmla="*/ 48 w 53"/>
                          <a:gd name="T43" fmla="*/ 65 h 76"/>
                          <a:gd name="T44" fmla="*/ 51 w 53"/>
                          <a:gd name="T45" fmla="*/ 67 h 76"/>
                          <a:gd name="T46" fmla="*/ 53 w 53"/>
                          <a:gd name="T47" fmla="*/ 66 h 76"/>
                          <a:gd name="T48" fmla="*/ 53 w 53"/>
                          <a:gd name="T49" fmla="*/ 74 h 76"/>
                          <a:gd name="T50" fmla="*/ 53 w 53"/>
                          <a:gd name="T51" fmla="*/ 74 h 76"/>
                          <a:gd name="T52" fmla="*/ 50 w 53"/>
                          <a:gd name="T53" fmla="*/ 74 h 76"/>
                          <a:gd name="T54" fmla="*/ 47 w 53"/>
                          <a:gd name="T55" fmla="*/ 75 h 76"/>
                          <a:gd name="T56" fmla="*/ 43 w 53"/>
                          <a:gd name="T57" fmla="*/ 74 h 76"/>
                          <a:gd name="T58" fmla="*/ 40 w 53"/>
                          <a:gd name="T59" fmla="*/ 73 h 76"/>
                          <a:gd name="T60" fmla="*/ 38 w 53"/>
                          <a:gd name="T61" fmla="*/ 71 h 76"/>
                          <a:gd name="T62" fmla="*/ 37 w 53"/>
                          <a:gd name="T63" fmla="*/ 65 h 76"/>
                          <a:gd name="T64" fmla="*/ 36 w 53"/>
                          <a:gd name="T65" fmla="*/ 65 h 76"/>
                          <a:gd name="T66" fmla="*/ 29 w 53"/>
                          <a:gd name="T67" fmla="*/ 73 h 76"/>
                          <a:gd name="T68" fmla="*/ 19 w 53"/>
                          <a:gd name="T69" fmla="*/ 76 h 76"/>
                          <a:gd name="T70" fmla="*/ 5 w 53"/>
                          <a:gd name="T71" fmla="*/ 70 h 76"/>
                          <a:gd name="T72" fmla="*/ 0 w 53"/>
                          <a:gd name="T73" fmla="*/ 55 h 76"/>
                          <a:gd name="T74" fmla="*/ 3 w 53"/>
                          <a:gd name="T75" fmla="*/ 42 h 76"/>
                          <a:gd name="T76" fmla="*/ 13 w 53"/>
                          <a:gd name="T77" fmla="*/ 35 h 76"/>
                          <a:gd name="T78" fmla="*/ 28 w 53"/>
                          <a:gd name="T79" fmla="*/ 31 h 76"/>
                          <a:gd name="T80" fmla="*/ 35 w 53"/>
                          <a:gd name="T81" fmla="*/ 27 h 76"/>
                          <a:gd name="T82" fmla="*/ 36 w 53"/>
                          <a:gd name="T83" fmla="*/ 20 h 76"/>
                          <a:gd name="T84" fmla="*/ 25 w 53"/>
                          <a:gd name="T85" fmla="*/ 9 h 76"/>
                          <a:gd name="T86" fmla="*/ 18 w 53"/>
                          <a:gd name="T87" fmla="*/ 11 h 76"/>
                          <a:gd name="T88" fmla="*/ 14 w 53"/>
                          <a:gd name="T89" fmla="*/ 15 h 76"/>
                          <a:gd name="T90" fmla="*/ 13 w 53"/>
                          <a:gd name="T91" fmla="*/ 19 h 76"/>
                          <a:gd name="T92" fmla="*/ 13 w 53"/>
                          <a:gd name="T93" fmla="*/ 23 h 76"/>
                          <a:gd name="T94" fmla="*/ 13 w 53"/>
                          <a:gd name="T95" fmla="*/ 24 h 76"/>
                          <a:gd name="T96" fmla="*/ 1 w 53"/>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76">
                            <a:moveTo>
                              <a:pt x="36" y="35"/>
                            </a:moveTo>
                            <a:lnTo>
                              <a:pt x="36" y="35"/>
                            </a:lnTo>
                            <a:cubicBezTo>
                              <a:pt x="35" y="36"/>
                              <a:pt x="34" y="37"/>
                              <a:pt x="32" y="38"/>
                            </a:cubicBezTo>
                            <a:cubicBezTo>
                              <a:pt x="30" y="38"/>
                              <a:pt x="28" y="39"/>
                              <a:pt x="25" y="40"/>
                            </a:cubicBezTo>
                            <a:cubicBezTo>
                              <a:pt x="21" y="41"/>
                              <a:pt x="18" y="42"/>
                              <a:pt x="17" y="43"/>
                            </a:cubicBezTo>
                            <a:cubicBezTo>
                              <a:pt x="15" y="44"/>
                              <a:pt x="14" y="46"/>
                              <a:pt x="13" y="48"/>
                            </a:cubicBezTo>
                            <a:cubicBezTo>
                              <a:pt x="12" y="49"/>
                              <a:pt x="11" y="52"/>
                              <a:pt x="11" y="55"/>
                            </a:cubicBezTo>
                            <a:cubicBezTo>
                              <a:pt x="11" y="59"/>
                              <a:pt x="12" y="62"/>
                              <a:pt x="14" y="64"/>
                            </a:cubicBezTo>
                            <a:cubicBezTo>
                              <a:pt x="15" y="66"/>
                              <a:pt x="18" y="67"/>
                              <a:pt x="22" y="67"/>
                            </a:cubicBezTo>
                            <a:cubicBezTo>
                              <a:pt x="25" y="67"/>
                              <a:pt x="29" y="66"/>
                              <a:pt x="32" y="63"/>
                            </a:cubicBezTo>
                            <a:cubicBezTo>
                              <a:pt x="35" y="60"/>
                              <a:pt x="36" y="57"/>
                              <a:pt x="36" y="53"/>
                            </a:cubicBezTo>
                            <a:lnTo>
                              <a:pt x="36" y="35"/>
                            </a:lnTo>
                            <a:close/>
                            <a:moveTo>
                              <a:pt x="1" y="24"/>
                            </a:moveTo>
                            <a:lnTo>
                              <a:pt x="1" y="24"/>
                            </a:lnTo>
                            <a:cubicBezTo>
                              <a:pt x="1" y="16"/>
                              <a:pt x="3" y="10"/>
                              <a:pt x="7" y="6"/>
                            </a:cubicBezTo>
                            <a:cubicBezTo>
                              <a:pt x="11" y="2"/>
                              <a:pt x="17" y="0"/>
                              <a:pt x="25" y="0"/>
                            </a:cubicBezTo>
                            <a:cubicBezTo>
                              <a:pt x="31" y="0"/>
                              <a:pt x="35" y="1"/>
                              <a:pt x="38" y="2"/>
                            </a:cubicBezTo>
                            <a:cubicBezTo>
                              <a:pt x="41" y="4"/>
                              <a:pt x="43" y="6"/>
                              <a:pt x="44" y="8"/>
                            </a:cubicBezTo>
                            <a:cubicBezTo>
                              <a:pt x="46" y="10"/>
                              <a:pt x="46" y="12"/>
                              <a:pt x="47" y="14"/>
                            </a:cubicBezTo>
                            <a:cubicBezTo>
                              <a:pt x="47" y="16"/>
                              <a:pt x="47" y="18"/>
                              <a:pt x="47" y="21"/>
                            </a:cubicBezTo>
                            <a:lnTo>
                              <a:pt x="47" y="61"/>
                            </a:lnTo>
                            <a:cubicBezTo>
                              <a:pt x="47" y="63"/>
                              <a:pt x="47" y="64"/>
                              <a:pt x="48" y="65"/>
                            </a:cubicBezTo>
                            <a:cubicBezTo>
                              <a:pt x="48" y="66"/>
                              <a:pt x="49" y="67"/>
                              <a:pt x="51" y="67"/>
                            </a:cubicBezTo>
                            <a:cubicBezTo>
                              <a:pt x="52" y="67"/>
                              <a:pt x="53" y="66"/>
                              <a:pt x="53" y="66"/>
                            </a:cubicBezTo>
                            <a:lnTo>
                              <a:pt x="53" y="74"/>
                            </a:lnTo>
                            <a:lnTo>
                              <a:pt x="53" y="74"/>
                            </a:lnTo>
                            <a:cubicBezTo>
                              <a:pt x="52" y="74"/>
                              <a:pt x="51" y="74"/>
                              <a:pt x="50" y="74"/>
                            </a:cubicBezTo>
                            <a:cubicBezTo>
                              <a:pt x="49" y="75"/>
                              <a:pt x="48" y="75"/>
                              <a:pt x="47" y="75"/>
                            </a:cubicBezTo>
                            <a:cubicBezTo>
                              <a:pt x="45" y="75"/>
                              <a:pt x="44" y="75"/>
                              <a:pt x="43" y="74"/>
                            </a:cubicBezTo>
                            <a:cubicBezTo>
                              <a:pt x="42" y="74"/>
                              <a:pt x="41" y="74"/>
                              <a:pt x="40" y="73"/>
                            </a:cubicBezTo>
                            <a:cubicBezTo>
                              <a:pt x="39" y="73"/>
                              <a:pt x="38" y="72"/>
                              <a:pt x="38" y="71"/>
                            </a:cubicBezTo>
                            <a:cubicBezTo>
                              <a:pt x="37" y="69"/>
                              <a:pt x="37" y="68"/>
                              <a:pt x="37" y="65"/>
                            </a:cubicBezTo>
                            <a:lnTo>
                              <a:pt x="36" y="65"/>
                            </a:lnTo>
                            <a:cubicBezTo>
                              <a:pt x="35" y="69"/>
                              <a:pt x="32" y="71"/>
                              <a:pt x="29" y="73"/>
                            </a:cubicBezTo>
                            <a:cubicBezTo>
                              <a:pt x="26" y="75"/>
                              <a:pt x="23" y="76"/>
                              <a:pt x="19" y="76"/>
                            </a:cubicBezTo>
                            <a:cubicBezTo>
                              <a:pt x="13" y="76"/>
                              <a:pt x="8" y="74"/>
                              <a:pt x="5" y="70"/>
                            </a:cubicBezTo>
                            <a:cubicBezTo>
                              <a:pt x="1" y="67"/>
                              <a:pt x="0" y="61"/>
                              <a:pt x="0" y="55"/>
                            </a:cubicBezTo>
                            <a:cubicBezTo>
                              <a:pt x="0" y="50"/>
                              <a:pt x="1" y="46"/>
                              <a:pt x="3" y="42"/>
                            </a:cubicBezTo>
                            <a:cubicBezTo>
                              <a:pt x="5" y="39"/>
                              <a:pt x="9" y="36"/>
                              <a:pt x="13" y="35"/>
                            </a:cubicBezTo>
                            <a:lnTo>
                              <a:pt x="28" y="31"/>
                            </a:lnTo>
                            <a:cubicBezTo>
                              <a:pt x="32" y="29"/>
                              <a:pt x="34" y="28"/>
                              <a:pt x="35" y="27"/>
                            </a:cubicBezTo>
                            <a:cubicBezTo>
                              <a:pt x="36" y="26"/>
                              <a:pt x="36" y="23"/>
                              <a:pt x="36" y="20"/>
                            </a:cubicBezTo>
                            <a:cubicBezTo>
                              <a:pt x="36" y="13"/>
                              <a:pt x="33" y="9"/>
                              <a:pt x="25" y="9"/>
                            </a:cubicBezTo>
                            <a:cubicBezTo>
                              <a:pt x="22" y="9"/>
                              <a:pt x="20" y="10"/>
                              <a:pt x="18" y="11"/>
                            </a:cubicBezTo>
                            <a:cubicBezTo>
                              <a:pt x="16" y="12"/>
                              <a:pt x="15" y="13"/>
                              <a:pt x="14" y="15"/>
                            </a:cubicBezTo>
                            <a:cubicBezTo>
                              <a:pt x="14" y="17"/>
                              <a:pt x="13" y="18"/>
                              <a:pt x="13" y="19"/>
                            </a:cubicBezTo>
                            <a:cubicBezTo>
                              <a:pt x="13" y="21"/>
                              <a:pt x="13" y="22"/>
                              <a:pt x="13" y="23"/>
                            </a:cubicBezTo>
                            <a:lnTo>
                              <a:pt x="13" y="24"/>
                            </a:lnTo>
                            <a:lnTo>
                              <a:pt x="1"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5" name="Freeform 250"/>
                      <p:cNvSpPr>
                        <a:spLocks/>
                      </p:cNvSpPr>
                      <p:nvPr/>
                    </p:nvSpPr>
                    <p:spPr bwMode="auto">
                      <a:xfrm>
                        <a:off x="5880101" y="4019551"/>
                        <a:ext cx="28575" cy="68263"/>
                      </a:xfrm>
                      <a:custGeom>
                        <a:avLst/>
                        <a:gdLst>
                          <a:gd name="T0" fmla="*/ 0 w 32"/>
                          <a:gd name="T1" fmla="*/ 2 h 74"/>
                          <a:gd name="T2" fmla="*/ 0 w 32"/>
                          <a:gd name="T3" fmla="*/ 2 h 74"/>
                          <a:gd name="T4" fmla="*/ 12 w 32"/>
                          <a:gd name="T5" fmla="*/ 2 h 74"/>
                          <a:gd name="T6" fmla="*/ 12 w 32"/>
                          <a:gd name="T7" fmla="*/ 13 h 74"/>
                          <a:gd name="T8" fmla="*/ 12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2 h 74"/>
                          <a:gd name="T22" fmla="*/ 21 w 32"/>
                          <a:gd name="T23" fmla="*/ 13 h 74"/>
                          <a:gd name="T24" fmla="*/ 17 w 32"/>
                          <a:gd name="T25" fmla="*/ 16 h 74"/>
                          <a:gd name="T26" fmla="*/ 13 w 32"/>
                          <a:gd name="T27" fmla="*/ 21 h 74"/>
                          <a:gd name="T28" fmla="*/ 12 w 32"/>
                          <a:gd name="T29" fmla="*/ 29 h 74"/>
                          <a:gd name="T30" fmla="*/ 12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2" y="2"/>
                            </a:lnTo>
                            <a:lnTo>
                              <a:pt x="12" y="13"/>
                            </a:lnTo>
                            <a:lnTo>
                              <a:pt x="12" y="13"/>
                            </a:lnTo>
                            <a:cubicBezTo>
                              <a:pt x="14" y="9"/>
                              <a:pt x="16" y="6"/>
                              <a:pt x="18" y="4"/>
                            </a:cubicBezTo>
                            <a:cubicBezTo>
                              <a:pt x="21" y="2"/>
                              <a:pt x="24" y="0"/>
                              <a:pt x="27" y="0"/>
                            </a:cubicBezTo>
                            <a:cubicBezTo>
                              <a:pt x="30" y="0"/>
                              <a:pt x="31" y="1"/>
                              <a:pt x="32" y="1"/>
                            </a:cubicBezTo>
                            <a:lnTo>
                              <a:pt x="32" y="12"/>
                            </a:lnTo>
                            <a:cubicBezTo>
                              <a:pt x="32" y="12"/>
                              <a:pt x="32" y="12"/>
                              <a:pt x="31" y="12"/>
                            </a:cubicBezTo>
                            <a:cubicBezTo>
                              <a:pt x="30" y="12"/>
                              <a:pt x="28" y="12"/>
                              <a:pt x="26" y="12"/>
                            </a:cubicBezTo>
                            <a:cubicBezTo>
                              <a:pt x="25" y="12"/>
                              <a:pt x="23" y="12"/>
                              <a:pt x="21" y="13"/>
                            </a:cubicBezTo>
                            <a:cubicBezTo>
                              <a:pt x="20" y="13"/>
                              <a:pt x="18" y="14"/>
                              <a:pt x="17" y="16"/>
                            </a:cubicBezTo>
                            <a:cubicBezTo>
                              <a:pt x="15" y="17"/>
                              <a:pt x="14" y="19"/>
                              <a:pt x="13" y="21"/>
                            </a:cubicBezTo>
                            <a:cubicBezTo>
                              <a:pt x="12" y="23"/>
                              <a:pt x="12" y="26"/>
                              <a:pt x="12" y="29"/>
                            </a:cubicBezTo>
                            <a:lnTo>
                              <a:pt x="12"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6" name="Freeform 251"/>
                      <p:cNvSpPr>
                        <a:spLocks noEditPoints="1"/>
                      </p:cNvSpPr>
                      <p:nvPr/>
                    </p:nvSpPr>
                    <p:spPr bwMode="auto">
                      <a:xfrm>
                        <a:off x="5913438" y="4000501"/>
                        <a:ext cx="46038" cy="88900"/>
                      </a:xfrm>
                      <a:custGeom>
                        <a:avLst/>
                        <a:gdLst>
                          <a:gd name="T0" fmla="*/ 15 w 50"/>
                          <a:gd name="T1" fmla="*/ 80 h 97"/>
                          <a:gd name="T2" fmla="*/ 15 w 50"/>
                          <a:gd name="T3" fmla="*/ 80 h 97"/>
                          <a:gd name="T4" fmla="*/ 25 w 50"/>
                          <a:gd name="T5" fmla="*/ 87 h 97"/>
                          <a:gd name="T6" fmla="*/ 32 w 50"/>
                          <a:gd name="T7" fmla="*/ 85 h 97"/>
                          <a:gd name="T8" fmla="*/ 37 w 50"/>
                          <a:gd name="T9" fmla="*/ 79 h 97"/>
                          <a:gd name="T10" fmla="*/ 39 w 50"/>
                          <a:gd name="T11" fmla="*/ 71 h 97"/>
                          <a:gd name="T12" fmla="*/ 39 w 50"/>
                          <a:gd name="T13" fmla="*/ 59 h 97"/>
                          <a:gd name="T14" fmla="*/ 39 w 50"/>
                          <a:gd name="T15" fmla="*/ 48 h 97"/>
                          <a:gd name="T16" fmla="*/ 37 w 50"/>
                          <a:gd name="T17" fmla="*/ 40 h 97"/>
                          <a:gd name="T18" fmla="*/ 32 w 50"/>
                          <a:gd name="T19" fmla="*/ 33 h 97"/>
                          <a:gd name="T20" fmla="*/ 25 w 50"/>
                          <a:gd name="T21" fmla="*/ 31 h 97"/>
                          <a:gd name="T22" fmla="*/ 15 w 50"/>
                          <a:gd name="T23" fmla="*/ 38 h 97"/>
                          <a:gd name="T24" fmla="*/ 12 w 50"/>
                          <a:gd name="T25" fmla="*/ 59 h 97"/>
                          <a:gd name="T26" fmla="*/ 15 w 50"/>
                          <a:gd name="T27" fmla="*/ 80 h 97"/>
                          <a:gd name="T28" fmla="*/ 50 w 50"/>
                          <a:gd name="T29" fmla="*/ 95 h 97"/>
                          <a:gd name="T30" fmla="*/ 50 w 50"/>
                          <a:gd name="T31" fmla="*/ 95 h 97"/>
                          <a:gd name="T32" fmla="*/ 39 w 50"/>
                          <a:gd name="T33" fmla="*/ 95 h 97"/>
                          <a:gd name="T34" fmla="*/ 39 w 50"/>
                          <a:gd name="T35" fmla="*/ 86 h 97"/>
                          <a:gd name="T36" fmla="*/ 39 w 50"/>
                          <a:gd name="T37" fmla="*/ 86 h 97"/>
                          <a:gd name="T38" fmla="*/ 33 w 50"/>
                          <a:gd name="T39" fmla="*/ 93 h 97"/>
                          <a:gd name="T40" fmla="*/ 24 w 50"/>
                          <a:gd name="T41" fmla="*/ 97 h 97"/>
                          <a:gd name="T42" fmla="*/ 6 w 50"/>
                          <a:gd name="T43" fmla="*/ 87 h 97"/>
                          <a:gd name="T44" fmla="*/ 0 w 50"/>
                          <a:gd name="T45" fmla="*/ 59 h 97"/>
                          <a:gd name="T46" fmla="*/ 1 w 50"/>
                          <a:gd name="T47" fmla="*/ 46 h 97"/>
                          <a:gd name="T48" fmla="*/ 4 w 50"/>
                          <a:gd name="T49" fmla="*/ 34 h 97"/>
                          <a:gd name="T50" fmla="*/ 11 w 50"/>
                          <a:gd name="T51" fmla="*/ 25 h 97"/>
                          <a:gd name="T52" fmla="*/ 23 w 50"/>
                          <a:gd name="T53" fmla="*/ 21 h 97"/>
                          <a:gd name="T54" fmla="*/ 32 w 50"/>
                          <a:gd name="T55" fmla="*/ 24 h 97"/>
                          <a:gd name="T56" fmla="*/ 38 w 50"/>
                          <a:gd name="T57" fmla="*/ 31 h 97"/>
                          <a:gd name="T58" fmla="*/ 39 w 50"/>
                          <a:gd name="T59" fmla="*/ 31 h 97"/>
                          <a:gd name="T60" fmla="*/ 39 w 50"/>
                          <a:gd name="T61" fmla="*/ 0 h 97"/>
                          <a:gd name="T62" fmla="*/ 50 w 50"/>
                          <a:gd name="T63" fmla="*/ 0 h 97"/>
                          <a:gd name="T64" fmla="*/ 50 w 50"/>
                          <a:gd name="T65"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97">
                            <a:moveTo>
                              <a:pt x="15" y="80"/>
                            </a:moveTo>
                            <a:lnTo>
                              <a:pt x="15" y="80"/>
                            </a:lnTo>
                            <a:cubicBezTo>
                              <a:pt x="17" y="85"/>
                              <a:pt x="20" y="87"/>
                              <a:pt x="25" y="87"/>
                            </a:cubicBezTo>
                            <a:cubicBezTo>
                              <a:pt x="28" y="87"/>
                              <a:pt x="30" y="86"/>
                              <a:pt x="32" y="85"/>
                            </a:cubicBezTo>
                            <a:cubicBezTo>
                              <a:pt x="34" y="84"/>
                              <a:pt x="36" y="82"/>
                              <a:pt x="37" y="79"/>
                            </a:cubicBezTo>
                            <a:cubicBezTo>
                              <a:pt x="38" y="77"/>
                              <a:pt x="38" y="74"/>
                              <a:pt x="39" y="71"/>
                            </a:cubicBezTo>
                            <a:cubicBezTo>
                              <a:pt x="39" y="67"/>
                              <a:pt x="39" y="64"/>
                              <a:pt x="39" y="59"/>
                            </a:cubicBezTo>
                            <a:cubicBezTo>
                              <a:pt x="39" y="55"/>
                              <a:pt x="39" y="52"/>
                              <a:pt x="39" y="48"/>
                            </a:cubicBezTo>
                            <a:cubicBezTo>
                              <a:pt x="38" y="45"/>
                              <a:pt x="38" y="42"/>
                              <a:pt x="37" y="40"/>
                            </a:cubicBezTo>
                            <a:cubicBezTo>
                              <a:pt x="36" y="37"/>
                              <a:pt x="34" y="35"/>
                              <a:pt x="32" y="33"/>
                            </a:cubicBezTo>
                            <a:cubicBezTo>
                              <a:pt x="30" y="32"/>
                              <a:pt x="28" y="31"/>
                              <a:pt x="25" y="31"/>
                            </a:cubicBezTo>
                            <a:cubicBezTo>
                              <a:pt x="20" y="31"/>
                              <a:pt x="17" y="33"/>
                              <a:pt x="15" y="38"/>
                            </a:cubicBezTo>
                            <a:cubicBezTo>
                              <a:pt x="13" y="43"/>
                              <a:pt x="12" y="50"/>
                              <a:pt x="12" y="59"/>
                            </a:cubicBezTo>
                            <a:cubicBezTo>
                              <a:pt x="12" y="68"/>
                              <a:pt x="13" y="75"/>
                              <a:pt x="15" y="80"/>
                            </a:cubicBezTo>
                            <a:close/>
                            <a:moveTo>
                              <a:pt x="50" y="95"/>
                            </a:moveTo>
                            <a:lnTo>
                              <a:pt x="50" y="95"/>
                            </a:lnTo>
                            <a:lnTo>
                              <a:pt x="39" y="95"/>
                            </a:lnTo>
                            <a:lnTo>
                              <a:pt x="39" y="86"/>
                            </a:lnTo>
                            <a:lnTo>
                              <a:pt x="39" y="86"/>
                            </a:lnTo>
                            <a:cubicBezTo>
                              <a:pt x="38" y="89"/>
                              <a:pt x="36" y="91"/>
                              <a:pt x="33" y="93"/>
                            </a:cubicBezTo>
                            <a:cubicBezTo>
                              <a:pt x="31" y="96"/>
                              <a:pt x="27" y="97"/>
                              <a:pt x="24" y="97"/>
                            </a:cubicBezTo>
                            <a:cubicBezTo>
                              <a:pt x="15" y="97"/>
                              <a:pt x="10" y="93"/>
                              <a:pt x="6" y="87"/>
                            </a:cubicBezTo>
                            <a:cubicBezTo>
                              <a:pt x="2" y="80"/>
                              <a:pt x="0" y="71"/>
                              <a:pt x="0" y="59"/>
                            </a:cubicBezTo>
                            <a:cubicBezTo>
                              <a:pt x="0" y="55"/>
                              <a:pt x="0" y="50"/>
                              <a:pt x="1" y="46"/>
                            </a:cubicBezTo>
                            <a:cubicBezTo>
                              <a:pt x="2" y="42"/>
                              <a:pt x="3" y="38"/>
                              <a:pt x="4" y="34"/>
                            </a:cubicBezTo>
                            <a:cubicBezTo>
                              <a:pt x="6" y="30"/>
                              <a:pt x="8" y="27"/>
                              <a:pt x="11" y="25"/>
                            </a:cubicBezTo>
                            <a:cubicBezTo>
                              <a:pt x="14" y="23"/>
                              <a:pt x="18" y="21"/>
                              <a:pt x="23" y="21"/>
                            </a:cubicBezTo>
                            <a:cubicBezTo>
                              <a:pt x="26" y="21"/>
                              <a:pt x="29" y="22"/>
                              <a:pt x="32" y="24"/>
                            </a:cubicBezTo>
                            <a:cubicBezTo>
                              <a:pt x="35" y="26"/>
                              <a:pt x="37" y="28"/>
                              <a:pt x="38" y="31"/>
                            </a:cubicBezTo>
                            <a:lnTo>
                              <a:pt x="39" y="31"/>
                            </a:lnTo>
                            <a:lnTo>
                              <a:pt x="39" y="0"/>
                            </a:lnTo>
                            <a:lnTo>
                              <a:pt x="50" y="0"/>
                            </a:lnTo>
                            <a:lnTo>
                              <a:pt x="50" y="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7" name="Freeform 252"/>
                      <p:cNvSpPr>
                        <a:spLocks noEditPoints="1"/>
                      </p:cNvSpPr>
                      <p:nvPr/>
                    </p:nvSpPr>
                    <p:spPr bwMode="auto">
                      <a:xfrm>
                        <a:off x="5969001" y="4019551"/>
                        <a:ext cx="47625" cy="69850"/>
                      </a:xfrm>
                      <a:custGeom>
                        <a:avLst/>
                        <a:gdLst>
                          <a:gd name="T0" fmla="*/ 33 w 52"/>
                          <a:gd name="T1" fmla="*/ 65 h 76"/>
                          <a:gd name="T2" fmla="*/ 33 w 52"/>
                          <a:gd name="T3" fmla="*/ 65 h 76"/>
                          <a:gd name="T4" fmla="*/ 37 w 52"/>
                          <a:gd name="T5" fmla="*/ 59 h 76"/>
                          <a:gd name="T6" fmla="*/ 39 w 52"/>
                          <a:gd name="T7" fmla="*/ 50 h 76"/>
                          <a:gd name="T8" fmla="*/ 40 w 52"/>
                          <a:gd name="T9" fmla="*/ 38 h 76"/>
                          <a:gd name="T10" fmla="*/ 39 w 52"/>
                          <a:gd name="T11" fmla="*/ 27 h 76"/>
                          <a:gd name="T12" fmla="*/ 37 w 52"/>
                          <a:gd name="T13" fmla="*/ 18 h 76"/>
                          <a:gd name="T14" fmla="*/ 33 w 52"/>
                          <a:gd name="T15" fmla="*/ 11 h 76"/>
                          <a:gd name="T16" fmla="*/ 26 w 52"/>
                          <a:gd name="T17" fmla="*/ 9 h 76"/>
                          <a:gd name="T18" fmla="*/ 19 w 52"/>
                          <a:gd name="T19" fmla="*/ 12 h 76"/>
                          <a:gd name="T20" fmla="*/ 15 w 52"/>
                          <a:gd name="T21" fmla="*/ 18 h 76"/>
                          <a:gd name="T22" fmla="*/ 12 w 52"/>
                          <a:gd name="T23" fmla="*/ 27 h 76"/>
                          <a:gd name="T24" fmla="*/ 12 w 52"/>
                          <a:gd name="T25" fmla="*/ 38 h 76"/>
                          <a:gd name="T26" fmla="*/ 12 w 52"/>
                          <a:gd name="T27" fmla="*/ 49 h 76"/>
                          <a:gd name="T28" fmla="*/ 15 w 52"/>
                          <a:gd name="T29" fmla="*/ 58 h 76"/>
                          <a:gd name="T30" fmla="*/ 19 w 52"/>
                          <a:gd name="T31" fmla="*/ 65 h 76"/>
                          <a:gd name="T32" fmla="*/ 26 w 52"/>
                          <a:gd name="T33" fmla="*/ 67 h 76"/>
                          <a:gd name="T34" fmla="*/ 33 w 52"/>
                          <a:gd name="T35" fmla="*/ 65 h 76"/>
                          <a:gd name="T36" fmla="*/ 1 w 52"/>
                          <a:gd name="T37" fmla="*/ 23 h 76"/>
                          <a:gd name="T38" fmla="*/ 1 w 52"/>
                          <a:gd name="T39" fmla="*/ 23 h 76"/>
                          <a:gd name="T40" fmla="*/ 5 w 52"/>
                          <a:gd name="T41" fmla="*/ 11 h 76"/>
                          <a:gd name="T42" fmla="*/ 13 w 52"/>
                          <a:gd name="T43" fmla="*/ 3 h 76"/>
                          <a:gd name="T44" fmla="*/ 26 w 52"/>
                          <a:gd name="T45" fmla="*/ 0 h 76"/>
                          <a:gd name="T46" fmla="*/ 38 w 52"/>
                          <a:gd name="T47" fmla="*/ 3 h 76"/>
                          <a:gd name="T48" fmla="*/ 46 w 52"/>
                          <a:gd name="T49" fmla="*/ 11 h 76"/>
                          <a:gd name="T50" fmla="*/ 50 w 52"/>
                          <a:gd name="T51" fmla="*/ 23 h 76"/>
                          <a:gd name="T52" fmla="*/ 52 w 52"/>
                          <a:gd name="T53" fmla="*/ 38 h 76"/>
                          <a:gd name="T54" fmla="*/ 50 w 52"/>
                          <a:gd name="T55" fmla="*/ 53 h 76"/>
                          <a:gd name="T56" fmla="*/ 46 w 52"/>
                          <a:gd name="T57" fmla="*/ 65 h 76"/>
                          <a:gd name="T58" fmla="*/ 38 w 52"/>
                          <a:gd name="T59" fmla="*/ 73 h 76"/>
                          <a:gd name="T60" fmla="*/ 26 w 52"/>
                          <a:gd name="T61" fmla="*/ 76 h 76"/>
                          <a:gd name="T62" fmla="*/ 13 w 52"/>
                          <a:gd name="T63" fmla="*/ 73 h 76"/>
                          <a:gd name="T64" fmla="*/ 5 w 52"/>
                          <a:gd name="T65" fmla="*/ 65 h 76"/>
                          <a:gd name="T66" fmla="*/ 1 w 52"/>
                          <a:gd name="T67" fmla="*/ 53 h 76"/>
                          <a:gd name="T68" fmla="*/ 0 w 52"/>
                          <a:gd name="T69" fmla="*/ 38 h 76"/>
                          <a:gd name="T70" fmla="*/ 1 w 52"/>
                          <a:gd name="T71"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76">
                            <a:moveTo>
                              <a:pt x="33" y="65"/>
                            </a:moveTo>
                            <a:lnTo>
                              <a:pt x="33" y="65"/>
                            </a:lnTo>
                            <a:cubicBezTo>
                              <a:pt x="35" y="63"/>
                              <a:pt x="36" y="61"/>
                              <a:pt x="37" y="59"/>
                            </a:cubicBezTo>
                            <a:cubicBezTo>
                              <a:pt x="38" y="56"/>
                              <a:pt x="39" y="53"/>
                              <a:pt x="39" y="50"/>
                            </a:cubicBezTo>
                            <a:cubicBezTo>
                              <a:pt x="40" y="46"/>
                              <a:pt x="40" y="42"/>
                              <a:pt x="40" y="38"/>
                            </a:cubicBezTo>
                            <a:cubicBezTo>
                              <a:pt x="40" y="34"/>
                              <a:pt x="40" y="30"/>
                              <a:pt x="39" y="27"/>
                            </a:cubicBezTo>
                            <a:cubicBezTo>
                              <a:pt x="39" y="23"/>
                              <a:pt x="38" y="20"/>
                              <a:pt x="37" y="18"/>
                            </a:cubicBezTo>
                            <a:cubicBezTo>
                              <a:pt x="36" y="15"/>
                              <a:pt x="35" y="13"/>
                              <a:pt x="33" y="11"/>
                            </a:cubicBezTo>
                            <a:cubicBezTo>
                              <a:pt x="31" y="10"/>
                              <a:pt x="29" y="9"/>
                              <a:pt x="26" y="9"/>
                            </a:cubicBezTo>
                            <a:cubicBezTo>
                              <a:pt x="23" y="9"/>
                              <a:pt x="21" y="10"/>
                              <a:pt x="19" y="12"/>
                            </a:cubicBezTo>
                            <a:cubicBezTo>
                              <a:pt x="17" y="13"/>
                              <a:pt x="15" y="15"/>
                              <a:pt x="15" y="18"/>
                            </a:cubicBezTo>
                            <a:cubicBezTo>
                              <a:pt x="14" y="20"/>
                              <a:pt x="13" y="23"/>
                              <a:pt x="12" y="27"/>
                            </a:cubicBezTo>
                            <a:cubicBezTo>
                              <a:pt x="12" y="30"/>
                              <a:pt x="12" y="34"/>
                              <a:pt x="12" y="38"/>
                            </a:cubicBezTo>
                            <a:cubicBezTo>
                              <a:pt x="12" y="42"/>
                              <a:pt x="12" y="46"/>
                              <a:pt x="12" y="49"/>
                            </a:cubicBezTo>
                            <a:cubicBezTo>
                              <a:pt x="13" y="53"/>
                              <a:pt x="14" y="56"/>
                              <a:pt x="15" y="58"/>
                            </a:cubicBezTo>
                            <a:cubicBezTo>
                              <a:pt x="15" y="61"/>
                              <a:pt x="17" y="63"/>
                              <a:pt x="19" y="65"/>
                            </a:cubicBezTo>
                            <a:cubicBezTo>
                              <a:pt x="21" y="66"/>
                              <a:pt x="23" y="67"/>
                              <a:pt x="26" y="67"/>
                            </a:cubicBezTo>
                            <a:cubicBezTo>
                              <a:pt x="28" y="67"/>
                              <a:pt x="31" y="66"/>
                              <a:pt x="33" y="65"/>
                            </a:cubicBezTo>
                            <a:close/>
                            <a:moveTo>
                              <a:pt x="1" y="23"/>
                            </a:moveTo>
                            <a:lnTo>
                              <a:pt x="1" y="23"/>
                            </a:lnTo>
                            <a:cubicBezTo>
                              <a:pt x="2" y="19"/>
                              <a:pt x="3" y="15"/>
                              <a:pt x="5" y="11"/>
                            </a:cubicBezTo>
                            <a:cubicBezTo>
                              <a:pt x="7" y="8"/>
                              <a:pt x="10" y="5"/>
                              <a:pt x="13" y="3"/>
                            </a:cubicBezTo>
                            <a:cubicBezTo>
                              <a:pt x="17" y="1"/>
                              <a:pt x="21" y="0"/>
                              <a:pt x="26" y="0"/>
                            </a:cubicBezTo>
                            <a:cubicBezTo>
                              <a:pt x="31" y="0"/>
                              <a:pt x="35" y="1"/>
                              <a:pt x="38" y="3"/>
                            </a:cubicBezTo>
                            <a:cubicBezTo>
                              <a:pt x="42" y="5"/>
                              <a:pt x="44" y="8"/>
                              <a:pt x="46" y="11"/>
                            </a:cubicBezTo>
                            <a:cubicBezTo>
                              <a:pt x="48" y="15"/>
                              <a:pt x="50" y="19"/>
                              <a:pt x="50" y="23"/>
                            </a:cubicBezTo>
                            <a:cubicBezTo>
                              <a:pt x="51" y="28"/>
                              <a:pt x="52" y="33"/>
                              <a:pt x="52" y="38"/>
                            </a:cubicBezTo>
                            <a:cubicBezTo>
                              <a:pt x="52" y="43"/>
                              <a:pt x="51" y="48"/>
                              <a:pt x="50" y="53"/>
                            </a:cubicBezTo>
                            <a:cubicBezTo>
                              <a:pt x="50" y="57"/>
                              <a:pt x="48" y="61"/>
                              <a:pt x="46" y="65"/>
                            </a:cubicBezTo>
                            <a:cubicBezTo>
                              <a:pt x="44" y="68"/>
                              <a:pt x="42" y="71"/>
                              <a:pt x="38" y="73"/>
                            </a:cubicBezTo>
                            <a:cubicBezTo>
                              <a:pt x="35" y="75"/>
                              <a:pt x="31" y="76"/>
                              <a:pt x="26" y="76"/>
                            </a:cubicBezTo>
                            <a:cubicBezTo>
                              <a:pt x="21" y="76"/>
                              <a:pt x="17" y="75"/>
                              <a:pt x="13" y="73"/>
                            </a:cubicBezTo>
                            <a:cubicBezTo>
                              <a:pt x="10" y="71"/>
                              <a:pt x="7" y="68"/>
                              <a:pt x="5" y="65"/>
                            </a:cubicBezTo>
                            <a:cubicBezTo>
                              <a:pt x="3" y="61"/>
                              <a:pt x="2" y="57"/>
                              <a:pt x="1" y="53"/>
                            </a:cubicBezTo>
                            <a:cubicBezTo>
                              <a:pt x="1" y="48"/>
                              <a:pt x="0" y="43"/>
                              <a:pt x="0" y="38"/>
                            </a:cubicBezTo>
                            <a:cubicBezTo>
                              <a:pt x="0" y="33"/>
                              <a:pt x="1" y="28"/>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8" name="Freeform 253"/>
                      <p:cNvSpPr>
                        <a:spLocks noEditPoints="1"/>
                      </p:cNvSpPr>
                      <p:nvPr/>
                    </p:nvSpPr>
                    <p:spPr bwMode="auto">
                      <a:xfrm>
                        <a:off x="6059488" y="4000501"/>
                        <a:ext cx="28575" cy="30163"/>
                      </a:xfrm>
                      <a:custGeom>
                        <a:avLst/>
                        <a:gdLst>
                          <a:gd name="T0" fmla="*/ 22 w 31"/>
                          <a:gd name="T1" fmla="*/ 0 h 33"/>
                          <a:gd name="T2" fmla="*/ 22 w 31"/>
                          <a:gd name="T3" fmla="*/ 0 h 33"/>
                          <a:gd name="T4" fmla="*/ 31 w 31"/>
                          <a:gd name="T5" fmla="*/ 0 h 33"/>
                          <a:gd name="T6" fmla="*/ 31 w 31"/>
                          <a:gd name="T7" fmla="*/ 33 h 33"/>
                          <a:gd name="T8" fmla="*/ 22 w 31"/>
                          <a:gd name="T9" fmla="*/ 33 h 33"/>
                          <a:gd name="T10" fmla="*/ 22 w 31"/>
                          <a:gd name="T11" fmla="*/ 0 h 33"/>
                          <a:gd name="T12" fmla="*/ 0 w 31"/>
                          <a:gd name="T13" fmla="*/ 0 h 33"/>
                          <a:gd name="T14" fmla="*/ 0 w 31"/>
                          <a:gd name="T15" fmla="*/ 0 h 33"/>
                          <a:gd name="T16" fmla="*/ 9 w 31"/>
                          <a:gd name="T17" fmla="*/ 0 h 33"/>
                          <a:gd name="T18" fmla="*/ 9 w 31"/>
                          <a:gd name="T19" fmla="*/ 33 h 33"/>
                          <a:gd name="T20" fmla="*/ 0 w 31"/>
                          <a:gd name="T21" fmla="*/ 33 h 33"/>
                          <a:gd name="T22" fmla="*/ 0 w 31"/>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3">
                            <a:moveTo>
                              <a:pt x="22" y="0"/>
                            </a:moveTo>
                            <a:lnTo>
                              <a:pt x="22" y="0"/>
                            </a:lnTo>
                            <a:lnTo>
                              <a:pt x="31" y="0"/>
                            </a:lnTo>
                            <a:lnTo>
                              <a:pt x="31" y="33"/>
                            </a:lnTo>
                            <a:lnTo>
                              <a:pt x="22" y="33"/>
                            </a:lnTo>
                            <a:lnTo>
                              <a:pt x="22" y="0"/>
                            </a:lnTo>
                            <a:close/>
                            <a:moveTo>
                              <a:pt x="0" y="0"/>
                            </a:moveTo>
                            <a:lnTo>
                              <a:pt x="0" y="0"/>
                            </a:lnTo>
                            <a:lnTo>
                              <a:pt x="9" y="0"/>
                            </a:lnTo>
                            <a:lnTo>
                              <a:pt x="9" y="33"/>
                            </a:lnTo>
                            <a:lnTo>
                              <a:pt x="0" y="3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89" name="Freeform 254"/>
                      <p:cNvSpPr>
                        <a:spLocks/>
                      </p:cNvSpPr>
                      <p:nvPr/>
                    </p:nvSpPr>
                    <p:spPr bwMode="auto">
                      <a:xfrm>
                        <a:off x="6105526" y="4000501"/>
                        <a:ext cx="52388" cy="87313"/>
                      </a:xfrm>
                      <a:custGeom>
                        <a:avLst/>
                        <a:gdLst>
                          <a:gd name="T0" fmla="*/ 57 w 57"/>
                          <a:gd name="T1" fmla="*/ 95 h 95"/>
                          <a:gd name="T2" fmla="*/ 57 w 57"/>
                          <a:gd name="T3" fmla="*/ 95 h 95"/>
                          <a:gd name="T4" fmla="*/ 45 w 57"/>
                          <a:gd name="T5" fmla="*/ 95 h 95"/>
                          <a:gd name="T6" fmla="*/ 45 w 57"/>
                          <a:gd name="T7" fmla="*/ 49 h 95"/>
                          <a:gd name="T8" fmla="*/ 12 w 57"/>
                          <a:gd name="T9" fmla="*/ 49 h 95"/>
                          <a:gd name="T10" fmla="*/ 12 w 57"/>
                          <a:gd name="T11" fmla="*/ 95 h 95"/>
                          <a:gd name="T12" fmla="*/ 0 w 57"/>
                          <a:gd name="T13" fmla="*/ 95 h 95"/>
                          <a:gd name="T14" fmla="*/ 0 w 57"/>
                          <a:gd name="T15" fmla="*/ 0 h 95"/>
                          <a:gd name="T16" fmla="*/ 12 w 57"/>
                          <a:gd name="T17" fmla="*/ 0 h 95"/>
                          <a:gd name="T18" fmla="*/ 12 w 57"/>
                          <a:gd name="T19" fmla="*/ 39 h 95"/>
                          <a:gd name="T20" fmla="*/ 45 w 57"/>
                          <a:gd name="T21" fmla="*/ 39 h 95"/>
                          <a:gd name="T22" fmla="*/ 45 w 57"/>
                          <a:gd name="T23" fmla="*/ 0 h 95"/>
                          <a:gd name="T24" fmla="*/ 57 w 57"/>
                          <a:gd name="T25" fmla="*/ 0 h 95"/>
                          <a:gd name="T26" fmla="*/ 57 w 57"/>
                          <a:gd name="T2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5">
                            <a:moveTo>
                              <a:pt x="57" y="95"/>
                            </a:moveTo>
                            <a:lnTo>
                              <a:pt x="57" y="95"/>
                            </a:lnTo>
                            <a:lnTo>
                              <a:pt x="45" y="95"/>
                            </a:lnTo>
                            <a:lnTo>
                              <a:pt x="45" y="49"/>
                            </a:lnTo>
                            <a:lnTo>
                              <a:pt x="12" y="49"/>
                            </a:lnTo>
                            <a:lnTo>
                              <a:pt x="12" y="95"/>
                            </a:lnTo>
                            <a:lnTo>
                              <a:pt x="0" y="95"/>
                            </a:lnTo>
                            <a:lnTo>
                              <a:pt x="0" y="0"/>
                            </a:lnTo>
                            <a:lnTo>
                              <a:pt x="12" y="0"/>
                            </a:lnTo>
                            <a:lnTo>
                              <a:pt x="12" y="39"/>
                            </a:lnTo>
                            <a:lnTo>
                              <a:pt x="45" y="39"/>
                            </a:lnTo>
                            <a:lnTo>
                              <a:pt x="45" y="0"/>
                            </a:lnTo>
                            <a:lnTo>
                              <a:pt x="57" y="0"/>
                            </a:lnTo>
                            <a:lnTo>
                              <a:pt x="57" y="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0" name="Freeform 255"/>
                      <p:cNvSpPr>
                        <a:spLocks noEditPoints="1"/>
                      </p:cNvSpPr>
                      <p:nvPr/>
                    </p:nvSpPr>
                    <p:spPr bwMode="auto">
                      <a:xfrm>
                        <a:off x="6167438" y="4019551"/>
                        <a:ext cx="49213" cy="69850"/>
                      </a:xfrm>
                      <a:custGeom>
                        <a:avLst/>
                        <a:gdLst>
                          <a:gd name="T0" fmla="*/ 36 w 54"/>
                          <a:gd name="T1" fmla="*/ 35 h 76"/>
                          <a:gd name="T2" fmla="*/ 36 w 54"/>
                          <a:gd name="T3" fmla="*/ 35 h 76"/>
                          <a:gd name="T4" fmla="*/ 32 w 54"/>
                          <a:gd name="T5" fmla="*/ 38 h 76"/>
                          <a:gd name="T6" fmla="*/ 25 w 54"/>
                          <a:gd name="T7" fmla="*/ 40 h 76"/>
                          <a:gd name="T8" fmla="*/ 17 w 54"/>
                          <a:gd name="T9" fmla="*/ 43 h 76"/>
                          <a:gd name="T10" fmla="*/ 13 w 54"/>
                          <a:gd name="T11" fmla="*/ 48 h 76"/>
                          <a:gd name="T12" fmla="*/ 12 w 54"/>
                          <a:gd name="T13" fmla="*/ 55 h 76"/>
                          <a:gd name="T14" fmla="*/ 14 w 54"/>
                          <a:gd name="T15" fmla="*/ 64 h 76"/>
                          <a:gd name="T16" fmla="*/ 22 w 54"/>
                          <a:gd name="T17" fmla="*/ 67 h 76"/>
                          <a:gd name="T18" fmla="*/ 32 w 54"/>
                          <a:gd name="T19" fmla="*/ 63 h 76"/>
                          <a:gd name="T20" fmla="*/ 36 w 54"/>
                          <a:gd name="T21" fmla="*/ 53 h 76"/>
                          <a:gd name="T22" fmla="*/ 36 w 54"/>
                          <a:gd name="T23" fmla="*/ 35 h 76"/>
                          <a:gd name="T24" fmla="*/ 2 w 54"/>
                          <a:gd name="T25" fmla="*/ 24 h 76"/>
                          <a:gd name="T26" fmla="*/ 2 w 54"/>
                          <a:gd name="T27" fmla="*/ 24 h 76"/>
                          <a:gd name="T28" fmla="*/ 8 w 54"/>
                          <a:gd name="T29" fmla="*/ 6 h 76"/>
                          <a:gd name="T30" fmla="*/ 26 w 54"/>
                          <a:gd name="T31" fmla="*/ 0 h 76"/>
                          <a:gd name="T32" fmla="*/ 38 w 54"/>
                          <a:gd name="T33" fmla="*/ 2 h 76"/>
                          <a:gd name="T34" fmla="*/ 45 w 54"/>
                          <a:gd name="T35" fmla="*/ 8 h 76"/>
                          <a:gd name="T36" fmla="*/ 47 w 54"/>
                          <a:gd name="T37" fmla="*/ 14 h 76"/>
                          <a:gd name="T38" fmla="*/ 48 w 54"/>
                          <a:gd name="T39" fmla="*/ 21 h 76"/>
                          <a:gd name="T40" fmla="*/ 48 w 54"/>
                          <a:gd name="T41" fmla="*/ 61 h 76"/>
                          <a:gd name="T42" fmla="*/ 48 w 54"/>
                          <a:gd name="T43" fmla="*/ 65 h 76"/>
                          <a:gd name="T44" fmla="*/ 51 w 54"/>
                          <a:gd name="T45" fmla="*/ 67 h 76"/>
                          <a:gd name="T46" fmla="*/ 54 w 54"/>
                          <a:gd name="T47" fmla="*/ 66 h 76"/>
                          <a:gd name="T48" fmla="*/ 54 w 54"/>
                          <a:gd name="T49" fmla="*/ 74 h 76"/>
                          <a:gd name="T50" fmla="*/ 54 w 54"/>
                          <a:gd name="T51" fmla="*/ 74 h 76"/>
                          <a:gd name="T52" fmla="*/ 51 w 54"/>
                          <a:gd name="T53" fmla="*/ 74 h 76"/>
                          <a:gd name="T54" fmla="*/ 47 w 54"/>
                          <a:gd name="T55" fmla="*/ 75 h 76"/>
                          <a:gd name="T56" fmla="*/ 44 w 54"/>
                          <a:gd name="T57" fmla="*/ 74 h 76"/>
                          <a:gd name="T58" fmla="*/ 41 w 54"/>
                          <a:gd name="T59" fmla="*/ 73 h 76"/>
                          <a:gd name="T60" fmla="*/ 38 w 54"/>
                          <a:gd name="T61" fmla="*/ 71 h 76"/>
                          <a:gd name="T62" fmla="*/ 37 w 54"/>
                          <a:gd name="T63" fmla="*/ 65 h 76"/>
                          <a:gd name="T64" fmla="*/ 37 w 54"/>
                          <a:gd name="T65" fmla="*/ 65 h 76"/>
                          <a:gd name="T66" fmla="*/ 29 w 54"/>
                          <a:gd name="T67" fmla="*/ 73 h 76"/>
                          <a:gd name="T68" fmla="*/ 20 w 54"/>
                          <a:gd name="T69" fmla="*/ 76 h 76"/>
                          <a:gd name="T70" fmla="*/ 5 w 54"/>
                          <a:gd name="T71" fmla="*/ 70 h 76"/>
                          <a:gd name="T72" fmla="*/ 0 w 54"/>
                          <a:gd name="T73" fmla="*/ 55 h 76"/>
                          <a:gd name="T74" fmla="*/ 4 w 54"/>
                          <a:gd name="T75" fmla="*/ 42 h 76"/>
                          <a:gd name="T76" fmla="*/ 14 w 54"/>
                          <a:gd name="T77" fmla="*/ 35 h 76"/>
                          <a:gd name="T78" fmla="*/ 29 w 54"/>
                          <a:gd name="T79" fmla="*/ 31 h 76"/>
                          <a:gd name="T80" fmla="*/ 36 w 54"/>
                          <a:gd name="T81" fmla="*/ 27 h 76"/>
                          <a:gd name="T82" fmla="*/ 37 w 54"/>
                          <a:gd name="T83" fmla="*/ 20 h 76"/>
                          <a:gd name="T84" fmla="*/ 25 w 54"/>
                          <a:gd name="T85" fmla="*/ 9 h 76"/>
                          <a:gd name="T86" fmla="*/ 19 w 54"/>
                          <a:gd name="T87" fmla="*/ 11 h 76"/>
                          <a:gd name="T88" fmla="*/ 15 w 54"/>
                          <a:gd name="T89" fmla="*/ 15 h 76"/>
                          <a:gd name="T90" fmla="*/ 13 w 54"/>
                          <a:gd name="T91" fmla="*/ 19 h 76"/>
                          <a:gd name="T92" fmla="*/ 13 w 54"/>
                          <a:gd name="T93" fmla="*/ 23 h 76"/>
                          <a:gd name="T94" fmla="*/ 13 w 54"/>
                          <a:gd name="T95" fmla="*/ 24 h 76"/>
                          <a:gd name="T96" fmla="*/ 2 w 54"/>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6">
                            <a:moveTo>
                              <a:pt x="36" y="35"/>
                            </a:moveTo>
                            <a:lnTo>
                              <a:pt x="36" y="35"/>
                            </a:lnTo>
                            <a:cubicBezTo>
                              <a:pt x="35" y="36"/>
                              <a:pt x="34" y="37"/>
                              <a:pt x="32" y="38"/>
                            </a:cubicBezTo>
                            <a:cubicBezTo>
                              <a:pt x="31" y="38"/>
                              <a:pt x="28" y="39"/>
                              <a:pt x="25" y="40"/>
                            </a:cubicBezTo>
                            <a:cubicBezTo>
                              <a:pt x="21" y="41"/>
                              <a:pt x="19" y="42"/>
                              <a:pt x="17" y="43"/>
                            </a:cubicBezTo>
                            <a:cubicBezTo>
                              <a:pt x="16" y="44"/>
                              <a:pt x="14" y="46"/>
                              <a:pt x="13" y="48"/>
                            </a:cubicBezTo>
                            <a:cubicBezTo>
                              <a:pt x="12" y="49"/>
                              <a:pt x="12" y="52"/>
                              <a:pt x="12" y="55"/>
                            </a:cubicBezTo>
                            <a:cubicBezTo>
                              <a:pt x="12" y="59"/>
                              <a:pt x="13" y="62"/>
                              <a:pt x="14" y="64"/>
                            </a:cubicBezTo>
                            <a:cubicBezTo>
                              <a:pt x="16" y="66"/>
                              <a:pt x="18" y="67"/>
                              <a:pt x="22" y="67"/>
                            </a:cubicBezTo>
                            <a:cubicBezTo>
                              <a:pt x="26" y="67"/>
                              <a:pt x="29" y="66"/>
                              <a:pt x="32" y="63"/>
                            </a:cubicBezTo>
                            <a:cubicBezTo>
                              <a:pt x="35" y="60"/>
                              <a:pt x="36" y="57"/>
                              <a:pt x="36" y="53"/>
                            </a:cubicBezTo>
                            <a:lnTo>
                              <a:pt x="36" y="35"/>
                            </a:lnTo>
                            <a:close/>
                            <a:moveTo>
                              <a:pt x="2" y="24"/>
                            </a:moveTo>
                            <a:lnTo>
                              <a:pt x="2" y="24"/>
                            </a:lnTo>
                            <a:cubicBezTo>
                              <a:pt x="2" y="16"/>
                              <a:pt x="4" y="10"/>
                              <a:pt x="8" y="6"/>
                            </a:cubicBezTo>
                            <a:cubicBezTo>
                              <a:pt x="11" y="2"/>
                              <a:pt x="17" y="0"/>
                              <a:pt x="26" y="0"/>
                            </a:cubicBezTo>
                            <a:cubicBezTo>
                              <a:pt x="31" y="0"/>
                              <a:pt x="35" y="1"/>
                              <a:pt x="38" y="2"/>
                            </a:cubicBezTo>
                            <a:cubicBezTo>
                              <a:pt x="41" y="4"/>
                              <a:pt x="43" y="6"/>
                              <a:pt x="45" y="8"/>
                            </a:cubicBezTo>
                            <a:cubicBezTo>
                              <a:pt x="46" y="10"/>
                              <a:pt x="47" y="12"/>
                              <a:pt x="47" y="14"/>
                            </a:cubicBezTo>
                            <a:cubicBezTo>
                              <a:pt x="47" y="16"/>
                              <a:pt x="48" y="18"/>
                              <a:pt x="48" y="21"/>
                            </a:cubicBezTo>
                            <a:lnTo>
                              <a:pt x="48" y="61"/>
                            </a:lnTo>
                            <a:cubicBezTo>
                              <a:pt x="48" y="63"/>
                              <a:pt x="48" y="64"/>
                              <a:pt x="48" y="65"/>
                            </a:cubicBezTo>
                            <a:cubicBezTo>
                              <a:pt x="49" y="66"/>
                              <a:pt x="50" y="67"/>
                              <a:pt x="51" y="67"/>
                            </a:cubicBezTo>
                            <a:cubicBezTo>
                              <a:pt x="52" y="67"/>
                              <a:pt x="53" y="66"/>
                              <a:pt x="54" y="66"/>
                            </a:cubicBezTo>
                            <a:lnTo>
                              <a:pt x="54" y="74"/>
                            </a:lnTo>
                            <a:lnTo>
                              <a:pt x="54" y="74"/>
                            </a:lnTo>
                            <a:cubicBezTo>
                              <a:pt x="53" y="74"/>
                              <a:pt x="52" y="74"/>
                              <a:pt x="51" y="74"/>
                            </a:cubicBezTo>
                            <a:cubicBezTo>
                              <a:pt x="49" y="75"/>
                              <a:pt x="48" y="75"/>
                              <a:pt x="47" y="75"/>
                            </a:cubicBezTo>
                            <a:cubicBezTo>
                              <a:pt x="46" y="75"/>
                              <a:pt x="45" y="75"/>
                              <a:pt x="44" y="74"/>
                            </a:cubicBezTo>
                            <a:cubicBezTo>
                              <a:pt x="43" y="74"/>
                              <a:pt x="42" y="74"/>
                              <a:pt x="41" y="73"/>
                            </a:cubicBezTo>
                            <a:cubicBezTo>
                              <a:pt x="40" y="73"/>
                              <a:pt x="39" y="72"/>
                              <a:pt x="38" y="71"/>
                            </a:cubicBezTo>
                            <a:cubicBezTo>
                              <a:pt x="38" y="69"/>
                              <a:pt x="37" y="68"/>
                              <a:pt x="37" y="65"/>
                            </a:cubicBezTo>
                            <a:lnTo>
                              <a:pt x="37" y="65"/>
                            </a:lnTo>
                            <a:cubicBezTo>
                              <a:pt x="35" y="69"/>
                              <a:pt x="33" y="71"/>
                              <a:pt x="29" y="73"/>
                            </a:cubicBezTo>
                            <a:cubicBezTo>
                              <a:pt x="26" y="75"/>
                              <a:pt x="23" y="76"/>
                              <a:pt x="20" y="76"/>
                            </a:cubicBezTo>
                            <a:cubicBezTo>
                              <a:pt x="13" y="76"/>
                              <a:pt x="8" y="74"/>
                              <a:pt x="5" y="70"/>
                            </a:cubicBezTo>
                            <a:cubicBezTo>
                              <a:pt x="2" y="67"/>
                              <a:pt x="0" y="61"/>
                              <a:pt x="0" y="55"/>
                            </a:cubicBezTo>
                            <a:cubicBezTo>
                              <a:pt x="0" y="50"/>
                              <a:pt x="1" y="46"/>
                              <a:pt x="4" y="42"/>
                            </a:cubicBezTo>
                            <a:cubicBezTo>
                              <a:pt x="6" y="39"/>
                              <a:pt x="9" y="36"/>
                              <a:pt x="14" y="35"/>
                            </a:cubicBezTo>
                            <a:lnTo>
                              <a:pt x="29" y="31"/>
                            </a:lnTo>
                            <a:cubicBezTo>
                              <a:pt x="32" y="29"/>
                              <a:pt x="35" y="28"/>
                              <a:pt x="36" y="27"/>
                            </a:cubicBezTo>
                            <a:cubicBezTo>
                              <a:pt x="36" y="26"/>
                              <a:pt x="37" y="23"/>
                              <a:pt x="37" y="20"/>
                            </a:cubicBezTo>
                            <a:cubicBezTo>
                              <a:pt x="37" y="13"/>
                              <a:pt x="33" y="9"/>
                              <a:pt x="25" y="9"/>
                            </a:cubicBezTo>
                            <a:cubicBezTo>
                              <a:pt x="23" y="9"/>
                              <a:pt x="20" y="10"/>
                              <a:pt x="19" y="11"/>
                            </a:cubicBezTo>
                            <a:cubicBezTo>
                              <a:pt x="17" y="12"/>
                              <a:pt x="16" y="13"/>
                              <a:pt x="15" y="15"/>
                            </a:cubicBezTo>
                            <a:cubicBezTo>
                              <a:pt x="14" y="17"/>
                              <a:pt x="14" y="18"/>
                              <a:pt x="13" y="19"/>
                            </a:cubicBezTo>
                            <a:cubicBezTo>
                              <a:pt x="13" y="21"/>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1" name="Freeform 256"/>
                      <p:cNvSpPr>
                        <a:spLocks noEditPoints="1"/>
                      </p:cNvSpPr>
                      <p:nvPr/>
                    </p:nvSpPr>
                    <p:spPr bwMode="auto">
                      <a:xfrm>
                        <a:off x="6226176" y="4019551"/>
                        <a:ext cx="46038" cy="88900"/>
                      </a:xfrm>
                      <a:custGeom>
                        <a:avLst/>
                        <a:gdLst>
                          <a:gd name="T0" fmla="*/ 11 w 50"/>
                          <a:gd name="T1" fmla="*/ 49 h 97"/>
                          <a:gd name="T2" fmla="*/ 11 w 50"/>
                          <a:gd name="T3" fmla="*/ 49 h 97"/>
                          <a:gd name="T4" fmla="*/ 13 w 50"/>
                          <a:gd name="T5" fmla="*/ 58 h 97"/>
                          <a:gd name="T6" fmla="*/ 18 w 50"/>
                          <a:gd name="T7" fmla="*/ 64 h 97"/>
                          <a:gd name="T8" fmla="*/ 25 w 50"/>
                          <a:gd name="T9" fmla="*/ 66 h 97"/>
                          <a:gd name="T10" fmla="*/ 35 w 50"/>
                          <a:gd name="T11" fmla="*/ 59 h 97"/>
                          <a:gd name="T12" fmla="*/ 38 w 50"/>
                          <a:gd name="T13" fmla="*/ 37 h 97"/>
                          <a:gd name="T14" fmla="*/ 35 w 50"/>
                          <a:gd name="T15" fmla="*/ 17 h 97"/>
                          <a:gd name="T16" fmla="*/ 25 w 50"/>
                          <a:gd name="T17" fmla="*/ 10 h 97"/>
                          <a:gd name="T18" fmla="*/ 18 w 50"/>
                          <a:gd name="T19" fmla="*/ 12 h 97"/>
                          <a:gd name="T20" fmla="*/ 13 w 50"/>
                          <a:gd name="T21" fmla="*/ 18 h 97"/>
                          <a:gd name="T22" fmla="*/ 11 w 50"/>
                          <a:gd name="T23" fmla="*/ 26 h 97"/>
                          <a:gd name="T24" fmla="*/ 11 w 50"/>
                          <a:gd name="T25" fmla="*/ 38 h 97"/>
                          <a:gd name="T26" fmla="*/ 11 w 50"/>
                          <a:gd name="T27" fmla="*/ 49 h 97"/>
                          <a:gd name="T28" fmla="*/ 0 w 50"/>
                          <a:gd name="T29" fmla="*/ 2 h 97"/>
                          <a:gd name="T30" fmla="*/ 0 w 50"/>
                          <a:gd name="T31" fmla="*/ 2 h 97"/>
                          <a:gd name="T32" fmla="*/ 11 w 50"/>
                          <a:gd name="T33" fmla="*/ 2 h 97"/>
                          <a:gd name="T34" fmla="*/ 11 w 50"/>
                          <a:gd name="T35" fmla="*/ 11 h 97"/>
                          <a:gd name="T36" fmla="*/ 11 w 50"/>
                          <a:gd name="T37" fmla="*/ 11 h 97"/>
                          <a:gd name="T38" fmla="*/ 17 w 50"/>
                          <a:gd name="T39" fmla="*/ 4 h 97"/>
                          <a:gd name="T40" fmla="*/ 27 w 50"/>
                          <a:gd name="T41" fmla="*/ 0 h 97"/>
                          <a:gd name="T42" fmla="*/ 44 w 50"/>
                          <a:gd name="T43" fmla="*/ 10 h 97"/>
                          <a:gd name="T44" fmla="*/ 50 w 50"/>
                          <a:gd name="T45" fmla="*/ 37 h 97"/>
                          <a:gd name="T46" fmla="*/ 49 w 50"/>
                          <a:gd name="T47" fmla="*/ 50 h 97"/>
                          <a:gd name="T48" fmla="*/ 45 w 50"/>
                          <a:gd name="T49" fmla="*/ 63 h 97"/>
                          <a:gd name="T50" fmla="*/ 38 w 50"/>
                          <a:gd name="T51" fmla="*/ 72 h 97"/>
                          <a:gd name="T52" fmla="*/ 27 w 50"/>
                          <a:gd name="T53" fmla="*/ 76 h 97"/>
                          <a:gd name="T54" fmla="*/ 18 w 50"/>
                          <a:gd name="T55" fmla="*/ 73 h 97"/>
                          <a:gd name="T56" fmla="*/ 12 w 50"/>
                          <a:gd name="T57" fmla="*/ 66 h 97"/>
                          <a:gd name="T58" fmla="*/ 11 w 50"/>
                          <a:gd name="T59" fmla="*/ 66 h 97"/>
                          <a:gd name="T60" fmla="*/ 11 w 50"/>
                          <a:gd name="T61" fmla="*/ 97 h 97"/>
                          <a:gd name="T62" fmla="*/ 0 w 50"/>
                          <a:gd name="T63" fmla="*/ 97 h 97"/>
                          <a:gd name="T64" fmla="*/ 0 w 50"/>
                          <a:gd name="T65"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97">
                            <a:moveTo>
                              <a:pt x="11" y="49"/>
                            </a:moveTo>
                            <a:lnTo>
                              <a:pt x="11" y="49"/>
                            </a:lnTo>
                            <a:cubicBezTo>
                              <a:pt x="12" y="52"/>
                              <a:pt x="12" y="55"/>
                              <a:pt x="13" y="58"/>
                            </a:cubicBezTo>
                            <a:cubicBezTo>
                              <a:pt x="15" y="60"/>
                              <a:pt x="16" y="62"/>
                              <a:pt x="18" y="64"/>
                            </a:cubicBezTo>
                            <a:cubicBezTo>
                              <a:pt x="20" y="65"/>
                              <a:pt x="22" y="66"/>
                              <a:pt x="25" y="66"/>
                            </a:cubicBezTo>
                            <a:cubicBezTo>
                              <a:pt x="30" y="66"/>
                              <a:pt x="33" y="64"/>
                              <a:pt x="35" y="59"/>
                            </a:cubicBezTo>
                            <a:cubicBezTo>
                              <a:pt x="37" y="54"/>
                              <a:pt x="38" y="47"/>
                              <a:pt x="38" y="37"/>
                            </a:cubicBezTo>
                            <a:cubicBezTo>
                              <a:pt x="38" y="28"/>
                              <a:pt x="37" y="22"/>
                              <a:pt x="35" y="17"/>
                            </a:cubicBezTo>
                            <a:cubicBezTo>
                              <a:pt x="33" y="12"/>
                              <a:pt x="30" y="10"/>
                              <a:pt x="25" y="10"/>
                            </a:cubicBezTo>
                            <a:cubicBezTo>
                              <a:pt x="22" y="10"/>
                              <a:pt x="20" y="11"/>
                              <a:pt x="18" y="12"/>
                            </a:cubicBezTo>
                            <a:cubicBezTo>
                              <a:pt x="16" y="13"/>
                              <a:pt x="14" y="15"/>
                              <a:pt x="13" y="18"/>
                            </a:cubicBezTo>
                            <a:cubicBezTo>
                              <a:pt x="12" y="20"/>
                              <a:pt x="12" y="23"/>
                              <a:pt x="11" y="26"/>
                            </a:cubicBezTo>
                            <a:cubicBezTo>
                              <a:pt x="11" y="30"/>
                              <a:pt x="11" y="34"/>
                              <a:pt x="11" y="38"/>
                            </a:cubicBezTo>
                            <a:cubicBezTo>
                              <a:pt x="11" y="42"/>
                              <a:pt x="11" y="45"/>
                              <a:pt x="11" y="49"/>
                            </a:cubicBezTo>
                            <a:close/>
                            <a:moveTo>
                              <a:pt x="0" y="2"/>
                            </a:moveTo>
                            <a:lnTo>
                              <a:pt x="0" y="2"/>
                            </a:lnTo>
                            <a:lnTo>
                              <a:pt x="11" y="2"/>
                            </a:lnTo>
                            <a:lnTo>
                              <a:pt x="11" y="11"/>
                            </a:lnTo>
                            <a:lnTo>
                              <a:pt x="11" y="11"/>
                            </a:lnTo>
                            <a:cubicBezTo>
                              <a:pt x="12" y="8"/>
                              <a:pt x="14" y="6"/>
                              <a:pt x="17" y="4"/>
                            </a:cubicBezTo>
                            <a:cubicBezTo>
                              <a:pt x="20" y="2"/>
                              <a:pt x="23" y="0"/>
                              <a:pt x="27" y="0"/>
                            </a:cubicBezTo>
                            <a:cubicBezTo>
                              <a:pt x="35" y="0"/>
                              <a:pt x="41" y="4"/>
                              <a:pt x="44" y="10"/>
                            </a:cubicBezTo>
                            <a:cubicBezTo>
                              <a:pt x="48" y="17"/>
                              <a:pt x="50" y="25"/>
                              <a:pt x="50" y="37"/>
                            </a:cubicBezTo>
                            <a:cubicBezTo>
                              <a:pt x="50" y="41"/>
                              <a:pt x="50" y="46"/>
                              <a:pt x="49" y="50"/>
                            </a:cubicBezTo>
                            <a:cubicBezTo>
                              <a:pt x="48" y="55"/>
                              <a:pt x="47" y="59"/>
                              <a:pt x="45" y="63"/>
                            </a:cubicBezTo>
                            <a:cubicBezTo>
                              <a:pt x="43" y="67"/>
                              <a:pt x="41" y="70"/>
                              <a:pt x="38" y="72"/>
                            </a:cubicBezTo>
                            <a:cubicBezTo>
                              <a:pt x="35" y="74"/>
                              <a:pt x="31" y="76"/>
                              <a:pt x="27" y="76"/>
                            </a:cubicBezTo>
                            <a:cubicBezTo>
                              <a:pt x="23" y="76"/>
                              <a:pt x="20" y="75"/>
                              <a:pt x="18" y="73"/>
                            </a:cubicBezTo>
                            <a:cubicBezTo>
                              <a:pt x="15" y="71"/>
                              <a:pt x="13" y="69"/>
                              <a:pt x="12" y="66"/>
                            </a:cubicBezTo>
                            <a:lnTo>
                              <a:pt x="11" y="66"/>
                            </a:lnTo>
                            <a:lnTo>
                              <a:pt x="11" y="97"/>
                            </a:lnTo>
                            <a:lnTo>
                              <a:pt x="0" y="97"/>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2" name="Freeform 257"/>
                      <p:cNvSpPr>
                        <a:spLocks noEditPoints="1"/>
                      </p:cNvSpPr>
                      <p:nvPr/>
                    </p:nvSpPr>
                    <p:spPr bwMode="auto">
                      <a:xfrm>
                        <a:off x="6283326" y="4019551"/>
                        <a:ext cx="46038" cy="88900"/>
                      </a:xfrm>
                      <a:custGeom>
                        <a:avLst/>
                        <a:gdLst>
                          <a:gd name="T0" fmla="*/ 11 w 50"/>
                          <a:gd name="T1" fmla="*/ 49 h 97"/>
                          <a:gd name="T2" fmla="*/ 11 w 50"/>
                          <a:gd name="T3" fmla="*/ 49 h 97"/>
                          <a:gd name="T4" fmla="*/ 13 w 50"/>
                          <a:gd name="T5" fmla="*/ 58 h 97"/>
                          <a:gd name="T6" fmla="*/ 18 w 50"/>
                          <a:gd name="T7" fmla="*/ 64 h 97"/>
                          <a:gd name="T8" fmla="*/ 25 w 50"/>
                          <a:gd name="T9" fmla="*/ 66 h 97"/>
                          <a:gd name="T10" fmla="*/ 35 w 50"/>
                          <a:gd name="T11" fmla="*/ 59 h 97"/>
                          <a:gd name="T12" fmla="*/ 38 w 50"/>
                          <a:gd name="T13" fmla="*/ 37 h 97"/>
                          <a:gd name="T14" fmla="*/ 35 w 50"/>
                          <a:gd name="T15" fmla="*/ 17 h 97"/>
                          <a:gd name="T16" fmla="*/ 25 w 50"/>
                          <a:gd name="T17" fmla="*/ 10 h 97"/>
                          <a:gd name="T18" fmla="*/ 17 w 50"/>
                          <a:gd name="T19" fmla="*/ 12 h 97"/>
                          <a:gd name="T20" fmla="*/ 13 w 50"/>
                          <a:gd name="T21" fmla="*/ 18 h 97"/>
                          <a:gd name="T22" fmla="*/ 11 w 50"/>
                          <a:gd name="T23" fmla="*/ 26 h 97"/>
                          <a:gd name="T24" fmla="*/ 10 w 50"/>
                          <a:gd name="T25" fmla="*/ 38 h 97"/>
                          <a:gd name="T26" fmla="*/ 11 w 50"/>
                          <a:gd name="T27" fmla="*/ 49 h 97"/>
                          <a:gd name="T28" fmla="*/ 0 w 50"/>
                          <a:gd name="T29" fmla="*/ 2 h 97"/>
                          <a:gd name="T30" fmla="*/ 0 w 50"/>
                          <a:gd name="T31" fmla="*/ 2 h 97"/>
                          <a:gd name="T32" fmla="*/ 11 w 50"/>
                          <a:gd name="T33" fmla="*/ 2 h 97"/>
                          <a:gd name="T34" fmla="*/ 11 w 50"/>
                          <a:gd name="T35" fmla="*/ 11 h 97"/>
                          <a:gd name="T36" fmla="*/ 11 w 50"/>
                          <a:gd name="T37" fmla="*/ 11 h 97"/>
                          <a:gd name="T38" fmla="*/ 16 w 50"/>
                          <a:gd name="T39" fmla="*/ 4 h 97"/>
                          <a:gd name="T40" fmla="*/ 26 w 50"/>
                          <a:gd name="T41" fmla="*/ 0 h 97"/>
                          <a:gd name="T42" fmla="*/ 44 w 50"/>
                          <a:gd name="T43" fmla="*/ 10 h 97"/>
                          <a:gd name="T44" fmla="*/ 50 w 50"/>
                          <a:gd name="T45" fmla="*/ 37 h 97"/>
                          <a:gd name="T46" fmla="*/ 49 w 50"/>
                          <a:gd name="T47" fmla="*/ 50 h 97"/>
                          <a:gd name="T48" fmla="*/ 45 w 50"/>
                          <a:gd name="T49" fmla="*/ 63 h 97"/>
                          <a:gd name="T50" fmla="*/ 38 w 50"/>
                          <a:gd name="T51" fmla="*/ 72 h 97"/>
                          <a:gd name="T52" fmla="*/ 26 w 50"/>
                          <a:gd name="T53" fmla="*/ 76 h 97"/>
                          <a:gd name="T54" fmla="*/ 17 w 50"/>
                          <a:gd name="T55" fmla="*/ 73 h 97"/>
                          <a:gd name="T56" fmla="*/ 11 w 50"/>
                          <a:gd name="T57" fmla="*/ 66 h 97"/>
                          <a:gd name="T58" fmla="*/ 11 w 50"/>
                          <a:gd name="T59" fmla="*/ 66 h 97"/>
                          <a:gd name="T60" fmla="*/ 11 w 50"/>
                          <a:gd name="T61" fmla="*/ 97 h 97"/>
                          <a:gd name="T62" fmla="*/ 0 w 50"/>
                          <a:gd name="T63" fmla="*/ 97 h 97"/>
                          <a:gd name="T64" fmla="*/ 0 w 50"/>
                          <a:gd name="T65"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97">
                            <a:moveTo>
                              <a:pt x="11" y="49"/>
                            </a:moveTo>
                            <a:lnTo>
                              <a:pt x="11" y="49"/>
                            </a:lnTo>
                            <a:cubicBezTo>
                              <a:pt x="11" y="52"/>
                              <a:pt x="12" y="55"/>
                              <a:pt x="13" y="58"/>
                            </a:cubicBezTo>
                            <a:cubicBezTo>
                              <a:pt x="14" y="60"/>
                              <a:pt x="16" y="62"/>
                              <a:pt x="18" y="64"/>
                            </a:cubicBezTo>
                            <a:cubicBezTo>
                              <a:pt x="20" y="65"/>
                              <a:pt x="22" y="66"/>
                              <a:pt x="25" y="66"/>
                            </a:cubicBezTo>
                            <a:cubicBezTo>
                              <a:pt x="30" y="66"/>
                              <a:pt x="33" y="64"/>
                              <a:pt x="35" y="59"/>
                            </a:cubicBezTo>
                            <a:cubicBezTo>
                              <a:pt x="37" y="54"/>
                              <a:pt x="38" y="47"/>
                              <a:pt x="38" y="37"/>
                            </a:cubicBezTo>
                            <a:cubicBezTo>
                              <a:pt x="38" y="28"/>
                              <a:pt x="37" y="22"/>
                              <a:pt x="35" y="17"/>
                            </a:cubicBezTo>
                            <a:cubicBezTo>
                              <a:pt x="33" y="12"/>
                              <a:pt x="30" y="10"/>
                              <a:pt x="25" y="10"/>
                            </a:cubicBezTo>
                            <a:cubicBezTo>
                              <a:pt x="22" y="10"/>
                              <a:pt x="19" y="11"/>
                              <a:pt x="17" y="12"/>
                            </a:cubicBezTo>
                            <a:cubicBezTo>
                              <a:pt x="16" y="13"/>
                              <a:pt x="14" y="15"/>
                              <a:pt x="13" y="18"/>
                            </a:cubicBezTo>
                            <a:cubicBezTo>
                              <a:pt x="12" y="20"/>
                              <a:pt x="11" y="23"/>
                              <a:pt x="11" y="26"/>
                            </a:cubicBezTo>
                            <a:cubicBezTo>
                              <a:pt x="11" y="30"/>
                              <a:pt x="10" y="34"/>
                              <a:pt x="10" y="38"/>
                            </a:cubicBezTo>
                            <a:cubicBezTo>
                              <a:pt x="10" y="42"/>
                              <a:pt x="11" y="45"/>
                              <a:pt x="11" y="49"/>
                            </a:cubicBezTo>
                            <a:close/>
                            <a:moveTo>
                              <a:pt x="0" y="2"/>
                            </a:moveTo>
                            <a:lnTo>
                              <a:pt x="0" y="2"/>
                            </a:lnTo>
                            <a:lnTo>
                              <a:pt x="11" y="2"/>
                            </a:lnTo>
                            <a:lnTo>
                              <a:pt x="11" y="11"/>
                            </a:lnTo>
                            <a:lnTo>
                              <a:pt x="11" y="11"/>
                            </a:lnTo>
                            <a:cubicBezTo>
                              <a:pt x="12" y="8"/>
                              <a:pt x="13" y="6"/>
                              <a:pt x="16" y="4"/>
                            </a:cubicBezTo>
                            <a:cubicBezTo>
                              <a:pt x="19" y="2"/>
                              <a:pt x="23" y="0"/>
                              <a:pt x="26" y="0"/>
                            </a:cubicBezTo>
                            <a:cubicBezTo>
                              <a:pt x="34" y="0"/>
                              <a:pt x="40" y="4"/>
                              <a:pt x="44" y="10"/>
                            </a:cubicBezTo>
                            <a:cubicBezTo>
                              <a:pt x="48" y="17"/>
                              <a:pt x="50" y="25"/>
                              <a:pt x="50" y="37"/>
                            </a:cubicBezTo>
                            <a:cubicBezTo>
                              <a:pt x="50" y="41"/>
                              <a:pt x="49" y="46"/>
                              <a:pt x="49" y="50"/>
                            </a:cubicBezTo>
                            <a:cubicBezTo>
                              <a:pt x="48" y="55"/>
                              <a:pt x="46" y="59"/>
                              <a:pt x="45" y="63"/>
                            </a:cubicBezTo>
                            <a:cubicBezTo>
                              <a:pt x="43" y="67"/>
                              <a:pt x="41" y="70"/>
                              <a:pt x="38" y="72"/>
                            </a:cubicBezTo>
                            <a:cubicBezTo>
                              <a:pt x="34" y="74"/>
                              <a:pt x="31" y="76"/>
                              <a:pt x="26" y="76"/>
                            </a:cubicBezTo>
                            <a:cubicBezTo>
                              <a:pt x="23" y="76"/>
                              <a:pt x="20" y="75"/>
                              <a:pt x="17" y="73"/>
                            </a:cubicBezTo>
                            <a:cubicBezTo>
                              <a:pt x="15" y="71"/>
                              <a:pt x="13" y="69"/>
                              <a:pt x="11" y="66"/>
                            </a:cubicBezTo>
                            <a:lnTo>
                              <a:pt x="11" y="66"/>
                            </a:lnTo>
                            <a:lnTo>
                              <a:pt x="11" y="97"/>
                            </a:lnTo>
                            <a:lnTo>
                              <a:pt x="0" y="97"/>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3" name="Freeform 258"/>
                      <p:cNvSpPr>
                        <a:spLocks/>
                      </p:cNvSpPr>
                      <p:nvPr/>
                    </p:nvSpPr>
                    <p:spPr bwMode="auto">
                      <a:xfrm>
                        <a:off x="6334126" y="4022726"/>
                        <a:ext cx="47625" cy="85725"/>
                      </a:xfrm>
                      <a:custGeom>
                        <a:avLst/>
                        <a:gdLst>
                          <a:gd name="T0" fmla="*/ 0 w 51"/>
                          <a:gd name="T1" fmla="*/ 0 h 95"/>
                          <a:gd name="T2" fmla="*/ 0 w 51"/>
                          <a:gd name="T3" fmla="*/ 0 h 95"/>
                          <a:gd name="T4" fmla="*/ 12 w 51"/>
                          <a:gd name="T5" fmla="*/ 0 h 95"/>
                          <a:gd name="T6" fmla="*/ 26 w 51"/>
                          <a:gd name="T7" fmla="*/ 58 h 95"/>
                          <a:gd name="T8" fmla="*/ 26 w 51"/>
                          <a:gd name="T9" fmla="*/ 58 h 95"/>
                          <a:gd name="T10" fmla="*/ 39 w 51"/>
                          <a:gd name="T11" fmla="*/ 0 h 95"/>
                          <a:gd name="T12" fmla="*/ 51 w 51"/>
                          <a:gd name="T13" fmla="*/ 0 h 95"/>
                          <a:gd name="T14" fmla="*/ 30 w 51"/>
                          <a:gd name="T15" fmla="*/ 77 h 95"/>
                          <a:gd name="T16" fmla="*/ 28 w 51"/>
                          <a:gd name="T17" fmla="*/ 84 h 95"/>
                          <a:gd name="T18" fmla="*/ 25 w 51"/>
                          <a:gd name="T19" fmla="*/ 90 h 95"/>
                          <a:gd name="T20" fmla="*/ 20 w 51"/>
                          <a:gd name="T21" fmla="*/ 94 h 95"/>
                          <a:gd name="T22" fmla="*/ 11 w 51"/>
                          <a:gd name="T23" fmla="*/ 95 h 95"/>
                          <a:gd name="T24" fmla="*/ 4 w 51"/>
                          <a:gd name="T25" fmla="*/ 95 h 95"/>
                          <a:gd name="T26" fmla="*/ 3 w 51"/>
                          <a:gd name="T27" fmla="*/ 95 h 95"/>
                          <a:gd name="T28" fmla="*/ 3 w 51"/>
                          <a:gd name="T29" fmla="*/ 86 h 95"/>
                          <a:gd name="T30" fmla="*/ 10 w 51"/>
                          <a:gd name="T31" fmla="*/ 86 h 95"/>
                          <a:gd name="T32" fmla="*/ 15 w 51"/>
                          <a:gd name="T33" fmla="*/ 85 h 95"/>
                          <a:gd name="T34" fmla="*/ 19 w 51"/>
                          <a:gd name="T35" fmla="*/ 80 h 95"/>
                          <a:gd name="T36" fmla="*/ 21 w 51"/>
                          <a:gd name="T37" fmla="*/ 73 h 95"/>
                          <a:gd name="T38" fmla="*/ 0 w 51"/>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5">
                            <a:moveTo>
                              <a:pt x="0" y="0"/>
                            </a:moveTo>
                            <a:lnTo>
                              <a:pt x="0" y="0"/>
                            </a:lnTo>
                            <a:lnTo>
                              <a:pt x="12" y="0"/>
                            </a:lnTo>
                            <a:lnTo>
                              <a:pt x="26" y="58"/>
                            </a:lnTo>
                            <a:lnTo>
                              <a:pt x="26" y="58"/>
                            </a:lnTo>
                            <a:lnTo>
                              <a:pt x="39" y="0"/>
                            </a:lnTo>
                            <a:lnTo>
                              <a:pt x="51" y="0"/>
                            </a:lnTo>
                            <a:lnTo>
                              <a:pt x="30" y="77"/>
                            </a:lnTo>
                            <a:cubicBezTo>
                              <a:pt x="30" y="80"/>
                              <a:pt x="29" y="82"/>
                              <a:pt x="28" y="84"/>
                            </a:cubicBezTo>
                            <a:cubicBezTo>
                              <a:pt x="27" y="86"/>
                              <a:pt x="26" y="88"/>
                              <a:pt x="25" y="90"/>
                            </a:cubicBezTo>
                            <a:cubicBezTo>
                              <a:pt x="24" y="92"/>
                              <a:pt x="22" y="93"/>
                              <a:pt x="20" y="94"/>
                            </a:cubicBezTo>
                            <a:cubicBezTo>
                              <a:pt x="17" y="95"/>
                              <a:pt x="15" y="95"/>
                              <a:pt x="11" y="95"/>
                            </a:cubicBezTo>
                            <a:cubicBezTo>
                              <a:pt x="9" y="95"/>
                              <a:pt x="7" y="95"/>
                              <a:pt x="4" y="95"/>
                            </a:cubicBezTo>
                            <a:cubicBezTo>
                              <a:pt x="4" y="95"/>
                              <a:pt x="3" y="95"/>
                              <a:pt x="3" y="95"/>
                            </a:cubicBezTo>
                            <a:lnTo>
                              <a:pt x="3" y="86"/>
                            </a:lnTo>
                            <a:cubicBezTo>
                              <a:pt x="5" y="86"/>
                              <a:pt x="7" y="86"/>
                              <a:pt x="10" y="86"/>
                            </a:cubicBezTo>
                            <a:cubicBezTo>
                              <a:pt x="12" y="86"/>
                              <a:pt x="14" y="86"/>
                              <a:pt x="15" y="85"/>
                            </a:cubicBezTo>
                            <a:cubicBezTo>
                              <a:pt x="17" y="83"/>
                              <a:pt x="18" y="82"/>
                              <a:pt x="19" y="80"/>
                            </a:cubicBezTo>
                            <a:lnTo>
                              <a:pt x="21" y="7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4" name="Freeform 259"/>
                      <p:cNvSpPr>
                        <a:spLocks noEditPoints="1"/>
                      </p:cNvSpPr>
                      <p:nvPr/>
                    </p:nvSpPr>
                    <p:spPr bwMode="auto">
                      <a:xfrm>
                        <a:off x="6392863" y="4000501"/>
                        <a:ext cx="28575" cy="30163"/>
                      </a:xfrm>
                      <a:custGeom>
                        <a:avLst/>
                        <a:gdLst>
                          <a:gd name="T0" fmla="*/ 22 w 31"/>
                          <a:gd name="T1" fmla="*/ 0 h 33"/>
                          <a:gd name="T2" fmla="*/ 22 w 31"/>
                          <a:gd name="T3" fmla="*/ 0 h 33"/>
                          <a:gd name="T4" fmla="*/ 31 w 31"/>
                          <a:gd name="T5" fmla="*/ 0 h 33"/>
                          <a:gd name="T6" fmla="*/ 31 w 31"/>
                          <a:gd name="T7" fmla="*/ 33 h 33"/>
                          <a:gd name="T8" fmla="*/ 22 w 31"/>
                          <a:gd name="T9" fmla="*/ 33 h 33"/>
                          <a:gd name="T10" fmla="*/ 22 w 31"/>
                          <a:gd name="T11" fmla="*/ 0 h 33"/>
                          <a:gd name="T12" fmla="*/ 0 w 31"/>
                          <a:gd name="T13" fmla="*/ 0 h 33"/>
                          <a:gd name="T14" fmla="*/ 0 w 31"/>
                          <a:gd name="T15" fmla="*/ 0 h 33"/>
                          <a:gd name="T16" fmla="*/ 9 w 31"/>
                          <a:gd name="T17" fmla="*/ 0 h 33"/>
                          <a:gd name="T18" fmla="*/ 9 w 31"/>
                          <a:gd name="T19" fmla="*/ 33 h 33"/>
                          <a:gd name="T20" fmla="*/ 0 w 31"/>
                          <a:gd name="T21" fmla="*/ 33 h 33"/>
                          <a:gd name="T22" fmla="*/ 0 w 31"/>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3">
                            <a:moveTo>
                              <a:pt x="22" y="0"/>
                            </a:moveTo>
                            <a:lnTo>
                              <a:pt x="22" y="0"/>
                            </a:lnTo>
                            <a:lnTo>
                              <a:pt x="31" y="0"/>
                            </a:lnTo>
                            <a:lnTo>
                              <a:pt x="31" y="33"/>
                            </a:lnTo>
                            <a:lnTo>
                              <a:pt x="22" y="33"/>
                            </a:lnTo>
                            <a:lnTo>
                              <a:pt x="22" y="0"/>
                            </a:lnTo>
                            <a:close/>
                            <a:moveTo>
                              <a:pt x="0" y="0"/>
                            </a:moveTo>
                            <a:lnTo>
                              <a:pt x="0" y="0"/>
                            </a:lnTo>
                            <a:lnTo>
                              <a:pt x="9" y="0"/>
                            </a:lnTo>
                            <a:lnTo>
                              <a:pt x="9" y="33"/>
                            </a:lnTo>
                            <a:lnTo>
                              <a:pt x="0" y="3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5" name="Freeform 260"/>
                      <p:cNvSpPr>
                        <a:spLocks noEditPoints="1"/>
                      </p:cNvSpPr>
                      <p:nvPr/>
                    </p:nvSpPr>
                    <p:spPr bwMode="auto">
                      <a:xfrm>
                        <a:off x="6467476" y="4000501"/>
                        <a:ext cx="50800" cy="87313"/>
                      </a:xfrm>
                      <a:custGeom>
                        <a:avLst/>
                        <a:gdLst>
                          <a:gd name="T0" fmla="*/ 12 w 54"/>
                          <a:gd name="T1" fmla="*/ 45 h 95"/>
                          <a:gd name="T2" fmla="*/ 12 w 54"/>
                          <a:gd name="T3" fmla="*/ 45 h 95"/>
                          <a:gd name="T4" fmla="*/ 26 w 54"/>
                          <a:gd name="T5" fmla="*/ 45 h 95"/>
                          <a:gd name="T6" fmla="*/ 37 w 54"/>
                          <a:gd name="T7" fmla="*/ 40 h 95"/>
                          <a:gd name="T8" fmla="*/ 42 w 54"/>
                          <a:gd name="T9" fmla="*/ 26 h 95"/>
                          <a:gd name="T10" fmla="*/ 38 w 54"/>
                          <a:gd name="T11" fmla="*/ 14 h 95"/>
                          <a:gd name="T12" fmla="*/ 25 w 54"/>
                          <a:gd name="T13" fmla="*/ 9 h 95"/>
                          <a:gd name="T14" fmla="*/ 12 w 54"/>
                          <a:gd name="T15" fmla="*/ 9 h 95"/>
                          <a:gd name="T16" fmla="*/ 12 w 54"/>
                          <a:gd name="T17" fmla="*/ 45 h 95"/>
                          <a:gd name="T18" fmla="*/ 0 w 54"/>
                          <a:gd name="T19" fmla="*/ 0 h 95"/>
                          <a:gd name="T20" fmla="*/ 0 w 54"/>
                          <a:gd name="T21" fmla="*/ 0 h 95"/>
                          <a:gd name="T22" fmla="*/ 25 w 54"/>
                          <a:gd name="T23" fmla="*/ 0 h 95"/>
                          <a:gd name="T24" fmla="*/ 34 w 54"/>
                          <a:gd name="T25" fmla="*/ 0 h 95"/>
                          <a:gd name="T26" fmla="*/ 43 w 54"/>
                          <a:gd name="T27" fmla="*/ 3 h 95"/>
                          <a:gd name="T28" fmla="*/ 51 w 54"/>
                          <a:gd name="T29" fmla="*/ 12 h 95"/>
                          <a:gd name="T30" fmla="*/ 54 w 54"/>
                          <a:gd name="T31" fmla="*/ 27 h 95"/>
                          <a:gd name="T32" fmla="*/ 47 w 54"/>
                          <a:gd name="T33" fmla="*/ 47 h 95"/>
                          <a:gd name="T34" fmla="*/ 27 w 54"/>
                          <a:gd name="T35" fmla="*/ 55 h 95"/>
                          <a:gd name="T36" fmla="*/ 12 w 54"/>
                          <a:gd name="T37" fmla="*/ 55 h 95"/>
                          <a:gd name="T38" fmla="*/ 12 w 54"/>
                          <a:gd name="T39" fmla="*/ 95 h 95"/>
                          <a:gd name="T40" fmla="*/ 0 w 54"/>
                          <a:gd name="T41" fmla="*/ 95 h 95"/>
                          <a:gd name="T42" fmla="*/ 0 w 54"/>
                          <a:gd name="T4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95">
                            <a:moveTo>
                              <a:pt x="12" y="45"/>
                            </a:moveTo>
                            <a:lnTo>
                              <a:pt x="12" y="45"/>
                            </a:lnTo>
                            <a:lnTo>
                              <a:pt x="26" y="45"/>
                            </a:lnTo>
                            <a:cubicBezTo>
                              <a:pt x="31" y="45"/>
                              <a:pt x="34" y="43"/>
                              <a:pt x="37" y="40"/>
                            </a:cubicBezTo>
                            <a:cubicBezTo>
                              <a:pt x="40" y="37"/>
                              <a:pt x="42" y="32"/>
                              <a:pt x="42" y="26"/>
                            </a:cubicBezTo>
                            <a:cubicBezTo>
                              <a:pt x="42" y="21"/>
                              <a:pt x="41" y="17"/>
                              <a:pt x="38" y="14"/>
                            </a:cubicBezTo>
                            <a:cubicBezTo>
                              <a:pt x="35" y="11"/>
                              <a:pt x="31" y="9"/>
                              <a:pt x="25" y="9"/>
                            </a:cubicBezTo>
                            <a:lnTo>
                              <a:pt x="12" y="9"/>
                            </a:lnTo>
                            <a:lnTo>
                              <a:pt x="12" y="45"/>
                            </a:lnTo>
                            <a:close/>
                            <a:moveTo>
                              <a:pt x="0" y="0"/>
                            </a:moveTo>
                            <a:lnTo>
                              <a:pt x="0" y="0"/>
                            </a:lnTo>
                            <a:lnTo>
                              <a:pt x="25" y="0"/>
                            </a:lnTo>
                            <a:cubicBezTo>
                              <a:pt x="28" y="0"/>
                              <a:pt x="31" y="0"/>
                              <a:pt x="34" y="0"/>
                            </a:cubicBezTo>
                            <a:cubicBezTo>
                              <a:pt x="37" y="1"/>
                              <a:pt x="40" y="2"/>
                              <a:pt x="43" y="3"/>
                            </a:cubicBezTo>
                            <a:cubicBezTo>
                              <a:pt x="46" y="5"/>
                              <a:pt x="49" y="8"/>
                              <a:pt x="51" y="12"/>
                            </a:cubicBezTo>
                            <a:cubicBezTo>
                              <a:pt x="53" y="15"/>
                              <a:pt x="54" y="21"/>
                              <a:pt x="54" y="27"/>
                            </a:cubicBezTo>
                            <a:cubicBezTo>
                              <a:pt x="54" y="36"/>
                              <a:pt x="52" y="42"/>
                              <a:pt x="47" y="47"/>
                            </a:cubicBezTo>
                            <a:cubicBezTo>
                              <a:pt x="42" y="52"/>
                              <a:pt x="35" y="55"/>
                              <a:pt x="27" y="55"/>
                            </a:cubicBezTo>
                            <a:lnTo>
                              <a:pt x="12" y="55"/>
                            </a:lnTo>
                            <a:lnTo>
                              <a:pt x="12"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6" name="Freeform 261"/>
                      <p:cNvSpPr>
                        <a:spLocks noEditPoints="1"/>
                      </p:cNvSpPr>
                      <p:nvPr/>
                    </p:nvSpPr>
                    <p:spPr bwMode="auto">
                      <a:xfrm>
                        <a:off x="6523038" y="4019551"/>
                        <a:ext cx="44450" cy="69850"/>
                      </a:xfrm>
                      <a:custGeom>
                        <a:avLst/>
                        <a:gdLst>
                          <a:gd name="T0" fmla="*/ 37 w 49"/>
                          <a:gd name="T1" fmla="*/ 31 h 76"/>
                          <a:gd name="T2" fmla="*/ 37 w 49"/>
                          <a:gd name="T3" fmla="*/ 31 h 76"/>
                          <a:gd name="T4" fmla="*/ 37 w 49"/>
                          <a:gd name="T5" fmla="*/ 27 h 76"/>
                          <a:gd name="T6" fmla="*/ 37 w 49"/>
                          <a:gd name="T7" fmla="*/ 20 h 76"/>
                          <a:gd name="T8" fmla="*/ 35 w 49"/>
                          <a:gd name="T9" fmla="*/ 15 h 76"/>
                          <a:gd name="T10" fmla="*/ 31 w 49"/>
                          <a:gd name="T11" fmla="*/ 11 h 76"/>
                          <a:gd name="T12" fmla="*/ 25 w 49"/>
                          <a:gd name="T13" fmla="*/ 9 h 76"/>
                          <a:gd name="T14" fmla="*/ 18 w 49"/>
                          <a:gd name="T15" fmla="*/ 11 h 76"/>
                          <a:gd name="T16" fmla="*/ 14 w 49"/>
                          <a:gd name="T17" fmla="*/ 17 h 76"/>
                          <a:gd name="T18" fmla="*/ 12 w 49"/>
                          <a:gd name="T19" fmla="*/ 23 h 76"/>
                          <a:gd name="T20" fmla="*/ 12 w 49"/>
                          <a:gd name="T21" fmla="*/ 28 h 76"/>
                          <a:gd name="T22" fmla="*/ 12 w 49"/>
                          <a:gd name="T23" fmla="*/ 31 h 76"/>
                          <a:gd name="T24" fmla="*/ 37 w 49"/>
                          <a:gd name="T25" fmla="*/ 31 h 76"/>
                          <a:gd name="T26" fmla="*/ 11 w 49"/>
                          <a:gd name="T27" fmla="*/ 39 h 76"/>
                          <a:gd name="T28" fmla="*/ 11 w 49"/>
                          <a:gd name="T29" fmla="*/ 39 h 76"/>
                          <a:gd name="T30" fmla="*/ 12 w 49"/>
                          <a:gd name="T31" fmla="*/ 49 h 76"/>
                          <a:gd name="T32" fmla="*/ 13 w 49"/>
                          <a:gd name="T33" fmla="*/ 58 h 76"/>
                          <a:gd name="T34" fmla="*/ 17 w 49"/>
                          <a:gd name="T35" fmla="*/ 64 h 76"/>
                          <a:gd name="T36" fmla="*/ 25 w 49"/>
                          <a:gd name="T37" fmla="*/ 67 h 76"/>
                          <a:gd name="T38" fmla="*/ 31 w 49"/>
                          <a:gd name="T39" fmla="*/ 65 h 76"/>
                          <a:gd name="T40" fmla="*/ 35 w 49"/>
                          <a:gd name="T41" fmla="*/ 61 h 76"/>
                          <a:gd name="T42" fmla="*/ 37 w 49"/>
                          <a:gd name="T43" fmla="*/ 56 h 76"/>
                          <a:gd name="T44" fmla="*/ 37 w 49"/>
                          <a:gd name="T45" fmla="*/ 50 h 76"/>
                          <a:gd name="T46" fmla="*/ 48 w 49"/>
                          <a:gd name="T47" fmla="*/ 50 h 76"/>
                          <a:gd name="T48" fmla="*/ 47 w 49"/>
                          <a:gd name="T49" fmla="*/ 58 h 76"/>
                          <a:gd name="T50" fmla="*/ 43 w 49"/>
                          <a:gd name="T51" fmla="*/ 66 h 76"/>
                          <a:gd name="T52" fmla="*/ 36 w 49"/>
                          <a:gd name="T53" fmla="*/ 73 h 76"/>
                          <a:gd name="T54" fmla="*/ 24 w 49"/>
                          <a:gd name="T55" fmla="*/ 76 h 76"/>
                          <a:gd name="T56" fmla="*/ 5 w 49"/>
                          <a:gd name="T57" fmla="*/ 67 h 76"/>
                          <a:gd name="T58" fmla="*/ 0 w 49"/>
                          <a:gd name="T59" fmla="*/ 39 h 76"/>
                          <a:gd name="T60" fmla="*/ 1 w 49"/>
                          <a:gd name="T61" fmla="*/ 25 h 76"/>
                          <a:gd name="T62" fmla="*/ 4 w 49"/>
                          <a:gd name="T63" fmla="*/ 13 h 76"/>
                          <a:gd name="T64" fmla="*/ 12 w 49"/>
                          <a:gd name="T65" fmla="*/ 4 h 76"/>
                          <a:gd name="T66" fmla="*/ 25 w 49"/>
                          <a:gd name="T67" fmla="*/ 0 h 76"/>
                          <a:gd name="T68" fmla="*/ 38 w 49"/>
                          <a:gd name="T69" fmla="*/ 3 h 76"/>
                          <a:gd name="T70" fmla="*/ 45 w 49"/>
                          <a:gd name="T71" fmla="*/ 11 h 76"/>
                          <a:gd name="T72" fmla="*/ 48 w 49"/>
                          <a:gd name="T73" fmla="*/ 22 h 76"/>
                          <a:gd name="T74" fmla="*/ 49 w 49"/>
                          <a:gd name="T75" fmla="*/ 35 h 76"/>
                          <a:gd name="T76" fmla="*/ 49 w 49"/>
                          <a:gd name="T77" fmla="*/ 39 h 76"/>
                          <a:gd name="T78" fmla="*/ 11 w 49"/>
                          <a:gd name="T7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76">
                            <a:moveTo>
                              <a:pt x="37" y="31"/>
                            </a:moveTo>
                            <a:lnTo>
                              <a:pt x="37" y="31"/>
                            </a:lnTo>
                            <a:lnTo>
                              <a:pt x="37" y="27"/>
                            </a:lnTo>
                            <a:cubicBezTo>
                              <a:pt x="37" y="25"/>
                              <a:pt x="37" y="22"/>
                              <a:pt x="37" y="20"/>
                            </a:cubicBezTo>
                            <a:cubicBezTo>
                              <a:pt x="36" y="18"/>
                              <a:pt x="35" y="16"/>
                              <a:pt x="35" y="15"/>
                            </a:cubicBezTo>
                            <a:cubicBezTo>
                              <a:pt x="34" y="13"/>
                              <a:pt x="32" y="12"/>
                              <a:pt x="31" y="11"/>
                            </a:cubicBezTo>
                            <a:cubicBezTo>
                              <a:pt x="29" y="10"/>
                              <a:pt x="27" y="9"/>
                              <a:pt x="25" y="9"/>
                            </a:cubicBezTo>
                            <a:cubicBezTo>
                              <a:pt x="22" y="9"/>
                              <a:pt x="20" y="10"/>
                              <a:pt x="18" y="11"/>
                            </a:cubicBezTo>
                            <a:cubicBezTo>
                              <a:pt x="16" y="13"/>
                              <a:pt x="15" y="15"/>
                              <a:pt x="14" y="17"/>
                            </a:cubicBezTo>
                            <a:cubicBezTo>
                              <a:pt x="13" y="19"/>
                              <a:pt x="12" y="21"/>
                              <a:pt x="12" y="23"/>
                            </a:cubicBezTo>
                            <a:cubicBezTo>
                              <a:pt x="12" y="25"/>
                              <a:pt x="12" y="26"/>
                              <a:pt x="12" y="28"/>
                            </a:cubicBezTo>
                            <a:lnTo>
                              <a:pt x="12" y="31"/>
                            </a:lnTo>
                            <a:lnTo>
                              <a:pt x="37" y="31"/>
                            </a:lnTo>
                            <a:close/>
                            <a:moveTo>
                              <a:pt x="11" y="39"/>
                            </a:moveTo>
                            <a:lnTo>
                              <a:pt x="11" y="39"/>
                            </a:lnTo>
                            <a:cubicBezTo>
                              <a:pt x="11" y="43"/>
                              <a:pt x="11" y="47"/>
                              <a:pt x="12" y="49"/>
                            </a:cubicBezTo>
                            <a:cubicBezTo>
                              <a:pt x="12" y="52"/>
                              <a:pt x="12" y="55"/>
                              <a:pt x="13" y="58"/>
                            </a:cubicBezTo>
                            <a:cubicBezTo>
                              <a:pt x="14" y="60"/>
                              <a:pt x="15" y="63"/>
                              <a:pt x="17" y="64"/>
                            </a:cubicBezTo>
                            <a:cubicBezTo>
                              <a:pt x="19" y="66"/>
                              <a:pt x="22" y="67"/>
                              <a:pt x="25" y="67"/>
                            </a:cubicBezTo>
                            <a:cubicBezTo>
                              <a:pt x="27" y="67"/>
                              <a:pt x="30" y="66"/>
                              <a:pt x="31" y="65"/>
                            </a:cubicBezTo>
                            <a:cubicBezTo>
                              <a:pt x="33" y="64"/>
                              <a:pt x="34" y="63"/>
                              <a:pt x="35" y="61"/>
                            </a:cubicBezTo>
                            <a:cubicBezTo>
                              <a:pt x="36" y="59"/>
                              <a:pt x="36" y="57"/>
                              <a:pt x="37" y="56"/>
                            </a:cubicBezTo>
                            <a:cubicBezTo>
                              <a:pt x="37" y="54"/>
                              <a:pt x="37" y="52"/>
                              <a:pt x="37" y="50"/>
                            </a:cubicBezTo>
                            <a:lnTo>
                              <a:pt x="48" y="50"/>
                            </a:lnTo>
                            <a:cubicBezTo>
                              <a:pt x="48" y="53"/>
                              <a:pt x="48" y="55"/>
                              <a:pt x="47" y="58"/>
                            </a:cubicBezTo>
                            <a:cubicBezTo>
                              <a:pt x="46" y="61"/>
                              <a:pt x="45" y="64"/>
                              <a:pt x="43" y="66"/>
                            </a:cubicBezTo>
                            <a:cubicBezTo>
                              <a:pt x="42" y="69"/>
                              <a:pt x="39" y="71"/>
                              <a:pt x="36" y="73"/>
                            </a:cubicBezTo>
                            <a:cubicBezTo>
                              <a:pt x="33" y="75"/>
                              <a:pt x="29" y="76"/>
                              <a:pt x="24" y="76"/>
                            </a:cubicBezTo>
                            <a:cubicBezTo>
                              <a:pt x="16" y="76"/>
                              <a:pt x="9" y="73"/>
                              <a:pt x="5" y="67"/>
                            </a:cubicBezTo>
                            <a:cubicBezTo>
                              <a:pt x="1" y="61"/>
                              <a:pt x="0" y="51"/>
                              <a:pt x="0" y="39"/>
                            </a:cubicBezTo>
                            <a:cubicBezTo>
                              <a:pt x="0" y="34"/>
                              <a:pt x="0" y="29"/>
                              <a:pt x="1" y="25"/>
                            </a:cubicBezTo>
                            <a:cubicBezTo>
                              <a:pt x="1" y="20"/>
                              <a:pt x="2" y="16"/>
                              <a:pt x="4" y="13"/>
                            </a:cubicBezTo>
                            <a:cubicBezTo>
                              <a:pt x="6" y="9"/>
                              <a:pt x="9" y="6"/>
                              <a:pt x="12" y="4"/>
                            </a:cubicBezTo>
                            <a:cubicBezTo>
                              <a:pt x="15" y="2"/>
                              <a:pt x="20" y="0"/>
                              <a:pt x="25" y="0"/>
                            </a:cubicBezTo>
                            <a:cubicBezTo>
                              <a:pt x="30" y="0"/>
                              <a:pt x="34" y="1"/>
                              <a:pt x="38" y="3"/>
                            </a:cubicBezTo>
                            <a:cubicBezTo>
                              <a:pt x="41" y="5"/>
                              <a:pt x="43" y="8"/>
                              <a:pt x="45" y="11"/>
                            </a:cubicBezTo>
                            <a:cubicBezTo>
                              <a:pt x="47" y="15"/>
                              <a:pt x="48" y="18"/>
                              <a:pt x="48" y="22"/>
                            </a:cubicBezTo>
                            <a:cubicBezTo>
                              <a:pt x="49" y="26"/>
                              <a:pt x="49" y="30"/>
                              <a:pt x="49" y="35"/>
                            </a:cubicBezTo>
                            <a:lnTo>
                              <a:pt x="49" y="39"/>
                            </a:lnTo>
                            <a:lnTo>
                              <a:pt x="11"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7" name="Freeform 262"/>
                      <p:cNvSpPr>
                        <a:spLocks/>
                      </p:cNvSpPr>
                      <p:nvPr/>
                    </p:nvSpPr>
                    <p:spPr bwMode="auto">
                      <a:xfrm>
                        <a:off x="6578601" y="4019551"/>
                        <a:ext cx="30163" cy="68263"/>
                      </a:xfrm>
                      <a:custGeom>
                        <a:avLst/>
                        <a:gdLst>
                          <a:gd name="T0" fmla="*/ 0 w 32"/>
                          <a:gd name="T1" fmla="*/ 2 h 74"/>
                          <a:gd name="T2" fmla="*/ 0 w 32"/>
                          <a:gd name="T3" fmla="*/ 2 h 74"/>
                          <a:gd name="T4" fmla="*/ 11 w 32"/>
                          <a:gd name="T5" fmla="*/ 2 h 74"/>
                          <a:gd name="T6" fmla="*/ 11 w 32"/>
                          <a:gd name="T7" fmla="*/ 13 h 74"/>
                          <a:gd name="T8" fmla="*/ 12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2 h 74"/>
                          <a:gd name="T22" fmla="*/ 21 w 32"/>
                          <a:gd name="T23" fmla="*/ 13 h 74"/>
                          <a:gd name="T24" fmla="*/ 16 w 32"/>
                          <a:gd name="T25" fmla="*/ 16 h 74"/>
                          <a:gd name="T26" fmla="*/ 13 w 32"/>
                          <a:gd name="T27" fmla="*/ 21 h 74"/>
                          <a:gd name="T28" fmla="*/ 11 w 32"/>
                          <a:gd name="T29" fmla="*/ 29 h 74"/>
                          <a:gd name="T30" fmla="*/ 11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1" y="2"/>
                            </a:lnTo>
                            <a:lnTo>
                              <a:pt x="11" y="13"/>
                            </a:lnTo>
                            <a:lnTo>
                              <a:pt x="12" y="13"/>
                            </a:lnTo>
                            <a:cubicBezTo>
                              <a:pt x="13" y="9"/>
                              <a:pt x="16" y="6"/>
                              <a:pt x="18" y="4"/>
                            </a:cubicBezTo>
                            <a:cubicBezTo>
                              <a:pt x="20" y="2"/>
                              <a:pt x="23" y="0"/>
                              <a:pt x="27" y="0"/>
                            </a:cubicBezTo>
                            <a:cubicBezTo>
                              <a:pt x="29" y="0"/>
                              <a:pt x="31" y="1"/>
                              <a:pt x="32" y="1"/>
                            </a:cubicBezTo>
                            <a:lnTo>
                              <a:pt x="32" y="12"/>
                            </a:lnTo>
                            <a:cubicBezTo>
                              <a:pt x="32" y="12"/>
                              <a:pt x="32" y="12"/>
                              <a:pt x="31" y="12"/>
                            </a:cubicBezTo>
                            <a:cubicBezTo>
                              <a:pt x="30" y="12"/>
                              <a:pt x="28" y="12"/>
                              <a:pt x="26" y="12"/>
                            </a:cubicBezTo>
                            <a:cubicBezTo>
                              <a:pt x="24" y="12"/>
                              <a:pt x="23" y="12"/>
                              <a:pt x="21" y="13"/>
                            </a:cubicBezTo>
                            <a:cubicBezTo>
                              <a:pt x="19" y="13"/>
                              <a:pt x="18" y="14"/>
                              <a:pt x="16" y="16"/>
                            </a:cubicBezTo>
                            <a:cubicBezTo>
                              <a:pt x="15" y="17"/>
                              <a:pt x="14" y="19"/>
                              <a:pt x="13" y="21"/>
                            </a:cubicBezTo>
                            <a:cubicBezTo>
                              <a:pt x="12" y="23"/>
                              <a:pt x="11" y="26"/>
                              <a:pt x="11" y="29"/>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8" name="Freeform 263"/>
                      <p:cNvSpPr>
                        <a:spLocks noEditPoints="1"/>
                      </p:cNvSpPr>
                      <p:nvPr/>
                    </p:nvSpPr>
                    <p:spPr bwMode="auto">
                      <a:xfrm>
                        <a:off x="6611938" y="4019551"/>
                        <a:ext cx="46038" cy="69850"/>
                      </a:xfrm>
                      <a:custGeom>
                        <a:avLst/>
                        <a:gdLst>
                          <a:gd name="T0" fmla="*/ 38 w 50"/>
                          <a:gd name="T1" fmla="*/ 31 h 76"/>
                          <a:gd name="T2" fmla="*/ 38 w 50"/>
                          <a:gd name="T3" fmla="*/ 31 h 76"/>
                          <a:gd name="T4" fmla="*/ 38 w 50"/>
                          <a:gd name="T5" fmla="*/ 27 h 76"/>
                          <a:gd name="T6" fmla="*/ 37 w 50"/>
                          <a:gd name="T7" fmla="*/ 20 h 76"/>
                          <a:gd name="T8" fmla="*/ 35 w 50"/>
                          <a:gd name="T9" fmla="*/ 15 h 76"/>
                          <a:gd name="T10" fmla="*/ 31 w 50"/>
                          <a:gd name="T11" fmla="*/ 11 h 76"/>
                          <a:gd name="T12" fmla="*/ 25 w 50"/>
                          <a:gd name="T13" fmla="*/ 9 h 76"/>
                          <a:gd name="T14" fmla="*/ 19 w 50"/>
                          <a:gd name="T15" fmla="*/ 11 h 76"/>
                          <a:gd name="T16" fmla="*/ 15 w 50"/>
                          <a:gd name="T17" fmla="*/ 17 h 76"/>
                          <a:gd name="T18" fmla="*/ 13 w 50"/>
                          <a:gd name="T19" fmla="*/ 23 h 76"/>
                          <a:gd name="T20" fmla="*/ 12 w 50"/>
                          <a:gd name="T21" fmla="*/ 28 h 76"/>
                          <a:gd name="T22" fmla="*/ 12 w 50"/>
                          <a:gd name="T23" fmla="*/ 31 h 76"/>
                          <a:gd name="T24" fmla="*/ 38 w 50"/>
                          <a:gd name="T25" fmla="*/ 31 h 76"/>
                          <a:gd name="T26" fmla="*/ 12 w 50"/>
                          <a:gd name="T27" fmla="*/ 39 h 76"/>
                          <a:gd name="T28" fmla="*/ 12 w 50"/>
                          <a:gd name="T29" fmla="*/ 39 h 76"/>
                          <a:gd name="T30" fmla="*/ 12 w 50"/>
                          <a:gd name="T31" fmla="*/ 49 h 76"/>
                          <a:gd name="T32" fmla="*/ 14 w 50"/>
                          <a:gd name="T33" fmla="*/ 58 h 76"/>
                          <a:gd name="T34" fmla="*/ 18 w 50"/>
                          <a:gd name="T35" fmla="*/ 64 h 76"/>
                          <a:gd name="T36" fmla="*/ 26 w 50"/>
                          <a:gd name="T37" fmla="*/ 67 h 76"/>
                          <a:gd name="T38" fmla="*/ 32 w 50"/>
                          <a:gd name="T39" fmla="*/ 65 h 76"/>
                          <a:gd name="T40" fmla="*/ 36 w 50"/>
                          <a:gd name="T41" fmla="*/ 61 h 76"/>
                          <a:gd name="T42" fmla="*/ 37 w 50"/>
                          <a:gd name="T43" fmla="*/ 56 h 76"/>
                          <a:gd name="T44" fmla="*/ 38 w 50"/>
                          <a:gd name="T45" fmla="*/ 50 h 76"/>
                          <a:gd name="T46" fmla="*/ 49 w 50"/>
                          <a:gd name="T47" fmla="*/ 50 h 76"/>
                          <a:gd name="T48" fmla="*/ 48 w 50"/>
                          <a:gd name="T49" fmla="*/ 58 h 76"/>
                          <a:gd name="T50" fmla="*/ 44 w 50"/>
                          <a:gd name="T51" fmla="*/ 66 h 76"/>
                          <a:gd name="T52" fmla="*/ 37 w 50"/>
                          <a:gd name="T53" fmla="*/ 73 h 76"/>
                          <a:gd name="T54" fmla="*/ 25 w 50"/>
                          <a:gd name="T55" fmla="*/ 76 h 76"/>
                          <a:gd name="T56" fmla="*/ 6 w 50"/>
                          <a:gd name="T57" fmla="*/ 67 h 76"/>
                          <a:gd name="T58" fmla="*/ 0 w 50"/>
                          <a:gd name="T59" fmla="*/ 39 h 76"/>
                          <a:gd name="T60" fmla="*/ 1 w 50"/>
                          <a:gd name="T61" fmla="*/ 25 h 76"/>
                          <a:gd name="T62" fmla="*/ 5 w 50"/>
                          <a:gd name="T63" fmla="*/ 13 h 76"/>
                          <a:gd name="T64" fmla="*/ 13 w 50"/>
                          <a:gd name="T65" fmla="*/ 4 h 76"/>
                          <a:gd name="T66" fmla="*/ 26 w 50"/>
                          <a:gd name="T67" fmla="*/ 0 h 76"/>
                          <a:gd name="T68" fmla="*/ 38 w 50"/>
                          <a:gd name="T69" fmla="*/ 3 h 76"/>
                          <a:gd name="T70" fmla="*/ 46 w 50"/>
                          <a:gd name="T71" fmla="*/ 11 h 76"/>
                          <a:gd name="T72" fmla="*/ 49 w 50"/>
                          <a:gd name="T73" fmla="*/ 22 h 76"/>
                          <a:gd name="T74" fmla="*/ 50 w 50"/>
                          <a:gd name="T75" fmla="*/ 35 h 76"/>
                          <a:gd name="T76" fmla="*/ 50 w 50"/>
                          <a:gd name="T77" fmla="*/ 39 h 76"/>
                          <a:gd name="T78" fmla="*/ 12 w 50"/>
                          <a:gd name="T7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76">
                            <a:moveTo>
                              <a:pt x="38" y="31"/>
                            </a:moveTo>
                            <a:lnTo>
                              <a:pt x="38" y="31"/>
                            </a:lnTo>
                            <a:lnTo>
                              <a:pt x="38" y="27"/>
                            </a:lnTo>
                            <a:cubicBezTo>
                              <a:pt x="38" y="25"/>
                              <a:pt x="38" y="22"/>
                              <a:pt x="37" y="20"/>
                            </a:cubicBezTo>
                            <a:cubicBezTo>
                              <a:pt x="37" y="18"/>
                              <a:pt x="36" y="16"/>
                              <a:pt x="35" y="15"/>
                            </a:cubicBezTo>
                            <a:cubicBezTo>
                              <a:pt x="34" y="13"/>
                              <a:pt x="33" y="12"/>
                              <a:pt x="31" y="11"/>
                            </a:cubicBezTo>
                            <a:cubicBezTo>
                              <a:pt x="30" y="10"/>
                              <a:pt x="28" y="9"/>
                              <a:pt x="25" y="9"/>
                            </a:cubicBezTo>
                            <a:cubicBezTo>
                              <a:pt x="23" y="9"/>
                              <a:pt x="20" y="10"/>
                              <a:pt x="19" y="11"/>
                            </a:cubicBezTo>
                            <a:cubicBezTo>
                              <a:pt x="17" y="13"/>
                              <a:pt x="15" y="15"/>
                              <a:pt x="15" y="17"/>
                            </a:cubicBezTo>
                            <a:cubicBezTo>
                              <a:pt x="14" y="19"/>
                              <a:pt x="13" y="21"/>
                              <a:pt x="13" y="23"/>
                            </a:cubicBezTo>
                            <a:cubicBezTo>
                              <a:pt x="12" y="25"/>
                              <a:pt x="12" y="26"/>
                              <a:pt x="12" y="28"/>
                            </a:cubicBezTo>
                            <a:lnTo>
                              <a:pt x="12" y="31"/>
                            </a:lnTo>
                            <a:lnTo>
                              <a:pt x="38" y="31"/>
                            </a:lnTo>
                            <a:close/>
                            <a:moveTo>
                              <a:pt x="12" y="39"/>
                            </a:moveTo>
                            <a:lnTo>
                              <a:pt x="12" y="39"/>
                            </a:lnTo>
                            <a:cubicBezTo>
                              <a:pt x="12" y="43"/>
                              <a:pt x="12" y="47"/>
                              <a:pt x="12" y="49"/>
                            </a:cubicBezTo>
                            <a:cubicBezTo>
                              <a:pt x="12" y="52"/>
                              <a:pt x="13" y="55"/>
                              <a:pt x="14" y="58"/>
                            </a:cubicBezTo>
                            <a:cubicBezTo>
                              <a:pt x="15" y="60"/>
                              <a:pt x="16" y="63"/>
                              <a:pt x="18" y="64"/>
                            </a:cubicBezTo>
                            <a:cubicBezTo>
                              <a:pt x="20" y="66"/>
                              <a:pt x="22" y="67"/>
                              <a:pt x="26" y="67"/>
                            </a:cubicBezTo>
                            <a:cubicBezTo>
                              <a:pt x="28" y="67"/>
                              <a:pt x="30" y="66"/>
                              <a:pt x="32" y="65"/>
                            </a:cubicBezTo>
                            <a:cubicBezTo>
                              <a:pt x="33" y="64"/>
                              <a:pt x="35" y="63"/>
                              <a:pt x="36" y="61"/>
                            </a:cubicBezTo>
                            <a:cubicBezTo>
                              <a:pt x="36" y="59"/>
                              <a:pt x="37" y="57"/>
                              <a:pt x="37" y="56"/>
                            </a:cubicBezTo>
                            <a:cubicBezTo>
                              <a:pt x="38" y="54"/>
                              <a:pt x="38" y="52"/>
                              <a:pt x="38" y="50"/>
                            </a:cubicBezTo>
                            <a:lnTo>
                              <a:pt x="49" y="50"/>
                            </a:lnTo>
                            <a:cubicBezTo>
                              <a:pt x="49" y="53"/>
                              <a:pt x="49" y="55"/>
                              <a:pt x="48" y="58"/>
                            </a:cubicBezTo>
                            <a:cubicBezTo>
                              <a:pt x="47" y="61"/>
                              <a:pt x="46" y="64"/>
                              <a:pt x="44" y="66"/>
                            </a:cubicBezTo>
                            <a:cubicBezTo>
                              <a:pt x="42" y="69"/>
                              <a:pt x="40" y="71"/>
                              <a:pt x="37" y="73"/>
                            </a:cubicBezTo>
                            <a:cubicBezTo>
                              <a:pt x="33" y="75"/>
                              <a:pt x="30" y="76"/>
                              <a:pt x="25" y="76"/>
                            </a:cubicBezTo>
                            <a:cubicBezTo>
                              <a:pt x="16" y="76"/>
                              <a:pt x="10" y="73"/>
                              <a:pt x="6" y="67"/>
                            </a:cubicBezTo>
                            <a:cubicBezTo>
                              <a:pt x="2" y="61"/>
                              <a:pt x="0" y="51"/>
                              <a:pt x="0" y="39"/>
                            </a:cubicBezTo>
                            <a:cubicBezTo>
                              <a:pt x="0" y="34"/>
                              <a:pt x="1" y="29"/>
                              <a:pt x="1" y="25"/>
                            </a:cubicBezTo>
                            <a:cubicBezTo>
                              <a:pt x="2" y="20"/>
                              <a:pt x="3" y="16"/>
                              <a:pt x="5" y="13"/>
                            </a:cubicBezTo>
                            <a:cubicBezTo>
                              <a:pt x="7" y="9"/>
                              <a:pt x="9" y="6"/>
                              <a:pt x="13" y="4"/>
                            </a:cubicBezTo>
                            <a:cubicBezTo>
                              <a:pt x="16" y="2"/>
                              <a:pt x="20" y="0"/>
                              <a:pt x="26" y="0"/>
                            </a:cubicBezTo>
                            <a:cubicBezTo>
                              <a:pt x="31" y="0"/>
                              <a:pt x="35" y="1"/>
                              <a:pt x="38" y="3"/>
                            </a:cubicBezTo>
                            <a:cubicBezTo>
                              <a:pt x="41" y="5"/>
                              <a:pt x="44" y="8"/>
                              <a:pt x="46" y="11"/>
                            </a:cubicBezTo>
                            <a:cubicBezTo>
                              <a:pt x="47" y="15"/>
                              <a:pt x="48" y="18"/>
                              <a:pt x="49" y="22"/>
                            </a:cubicBezTo>
                            <a:cubicBezTo>
                              <a:pt x="49" y="26"/>
                              <a:pt x="50" y="30"/>
                              <a:pt x="50" y="35"/>
                            </a:cubicBezTo>
                            <a:lnTo>
                              <a:pt x="50"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99" name="Freeform 264"/>
                      <p:cNvSpPr>
                        <a:spLocks noEditPoints="1"/>
                      </p:cNvSpPr>
                      <p:nvPr/>
                    </p:nvSpPr>
                    <p:spPr bwMode="auto">
                      <a:xfrm>
                        <a:off x="6665913" y="4000501"/>
                        <a:ext cx="46038" cy="88900"/>
                      </a:xfrm>
                      <a:custGeom>
                        <a:avLst/>
                        <a:gdLst>
                          <a:gd name="T0" fmla="*/ 15 w 50"/>
                          <a:gd name="T1" fmla="*/ 80 h 97"/>
                          <a:gd name="T2" fmla="*/ 15 w 50"/>
                          <a:gd name="T3" fmla="*/ 80 h 97"/>
                          <a:gd name="T4" fmla="*/ 25 w 50"/>
                          <a:gd name="T5" fmla="*/ 87 h 97"/>
                          <a:gd name="T6" fmla="*/ 32 w 50"/>
                          <a:gd name="T7" fmla="*/ 85 h 97"/>
                          <a:gd name="T8" fmla="*/ 37 w 50"/>
                          <a:gd name="T9" fmla="*/ 79 h 97"/>
                          <a:gd name="T10" fmla="*/ 39 w 50"/>
                          <a:gd name="T11" fmla="*/ 71 h 97"/>
                          <a:gd name="T12" fmla="*/ 39 w 50"/>
                          <a:gd name="T13" fmla="*/ 59 h 97"/>
                          <a:gd name="T14" fmla="*/ 39 w 50"/>
                          <a:gd name="T15" fmla="*/ 48 h 97"/>
                          <a:gd name="T16" fmla="*/ 37 w 50"/>
                          <a:gd name="T17" fmla="*/ 40 h 97"/>
                          <a:gd name="T18" fmla="*/ 32 w 50"/>
                          <a:gd name="T19" fmla="*/ 33 h 97"/>
                          <a:gd name="T20" fmla="*/ 25 w 50"/>
                          <a:gd name="T21" fmla="*/ 31 h 97"/>
                          <a:gd name="T22" fmla="*/ 15 w 50"/>
                          <a:gd name="T23" fmla="*/ 38 h 97"/>
                          <a:gd name="T24" fmla="*/ 12 w 50"/>
                          <a:gd name="T25" fmla="*/ 59 h 97"/>
                          <a:gd name="T26" fmla="*/ 15 w 50"/>
                          <a:gd name="T27" fmla="*/ 80 h 97"/>
                          <a:gd name="T28" fmla="*/ 50 w 50"/>
                          <a:gd name="T29" fmla="*/ 95 h 97"/>
                          <a:gd name="T30" fmla="*/ 50 w 50"/>
                          <a:gd name="T31" fmla="*/ 95 h 97"/>
                          <a:gd name="T32" fmla="*/ 39 w 50"/>
                          <a:gd name="T33" fmla="*/ 95 h 97"/>
                          <a:gd name="T34" fmla="*/ 39 w 50"/>
                          <a:gd name="T35" fmla="*/ 86 h 97"/>
                          <a:gd name="T36" fmla="*/ 39 w 50"/>
                          <a:gd name="T37" fmla="*/ 86 h 97"/>
                          <a:gd name="T38" fmla="*/ 33 w 50"/>
                          <a:gd name="T39" fmla="*/ 93 h 97"/>
                          <a:gd name="T40" fmla="*/ 23 w 50"/>
                          <a:gd name="T41" fmla="*/ 97 h 97"/>
                          <a:gd name="T42" fmla="*/ 6 w 50"/>
                          <a:gd name="T43" fmla="*/ 87 h 97"/>
                          <a:gd name="T44" fmla="*/ 0 w 50"/>
                          <a:gd name="T45" fmla="*/ 59 h 97"/>
                          <a:gd name="T46" fmla="*/ 1 w 50"/>
                          <a:gd name="T47" fmla="*/ 46 h 97"/>
                          <a:gd name="T48" fmla="*/ 4 w 50"/>
                          <a:gd name="T49" fmla="*/ 34 h 97"/>
                          <a:gd name="T50" fmla="*/ 11 w 50"/>
                          <a:gd name="T51" fmla="*/ 25 h 97"/>
                          <a:gd name="T52" fmla="*/ 23 w 50"/>
                          <a:gd name="T53" fmla="*/ 21 h 97"/>
                          <a:gd name="T54" fmla="*/ 32 w 50"/>
                          <a:gd name="T55" fmla="*/ 24 h 97"/>
                          <a:gd name="T56" fmla="*/ 38 w 50"/>
                          <a:gd name="T57" fmla="*/ 31 h 97"/>
                          <a:gd name="T58" fmla="*/ 39 w 50"/>
                          <a:gd name="T59" fmla="*/ 31 h 97"/>
                          <a:gd name="T60" fmla="*/ 39 w 50"/>
                          <a:gd name="T61" fmla="*/ 0 h 97"/>
                          <a:gd name="T62" fmla="*/ 50 w 50"/>
                          <a:gd name="T63" fmla="*/ 0 h 97"/>
                          <a:gd name="T64" fmla="*/ 50 w 50"/>
                          <a:gd name="T65"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97">
                            <a:moveTo>
                              <a:pt x="15" y="80"/>
                            </a:moveTo>
                            <a:lnTo>
                              <a:pt x="15" y="80"/>
                            </a:lnTo>
                            <a:cubicBezTo>
                              <a:pt x="17" y="85"/>
                              <a:pt x="20" y="87"/>
                              <a:pt x="25" y="87"/>
                            </a:cubicBezTo>
                            <a:cubicBezTo>
                              <a:pt x="28" y="87"/>
                              <a:pt x="30" y="86"/>
                              <a:pt x="32" y="85"/>
                            </a:cubicBezTo>
                            <a:cubicBezTo>
                              <a:pt x="34" y="84"/>
                              <a:pt x="36" y="82"/>
                              <a:pt x="37" y="79"/>
                            </a:cubicBezTo>
                            <a:cubicBezTo>
                              <a:pt x="38" y="77"/>
                              <a:pt x="38" y="74"/>
                              <a:pt x="39" y="71"/>
                            </a:cubicBezTo>
                            <a:cubicBezTo>
                              <a:pt x="39" y="67"/>
                              <a:pt x="39" y="64"/>
                              <a:pt x="39" y="59"/>
                            </a:cubicBezTo>
                            <a:cubicBezTo>
                              <a:pt x="39" y="55"/>
                              <a:pt x="39" y="52"/>
                              <a:pt x="39" y="48"/>
                            </a:cubicBezTo>
                            <a:cubicBezTo>
                              <a:pt x="38" y="45"/>
                              <a:pt x="38" y="42"/>
                              <a:pt x="37" y="40"/>
                            </a:cubicBezTo>
                            <a:cubicBezTo>
                              <a:pt x="35" y="37"/>
                              <a:pt x="34" y="35"/>
                              <a:pt x="32" y="33"/>
                            </a:cubicBezTo>
                            <a:cubicBezTo>
                              <a:pt x="30" y="32"/>
                              <a:pt x="28" y="31"/>
                              <a:pt x="25" y="31"/>
                            </a:cubicBezTo>
                            <a:cubicBezTo>
                              <a:pt x="20" y="31"/>
                              <a:pt x="17" y="33"/>
                              <a:pt x="15" y="38"/>
                            </a:cubicBezTo>
                            <a:cubicBezTo>
                              <a:pt x="13" y="43"/>
                              <a:pt x="12" y="50"/>
                              <a:pt x="12" y="59"/>
                            </a:cubicBezTo>
                            <a:cubicBezTo>
                              <a:pt x="12" y="68"/>
                              <a:pt x="13" y="75"/>
                              <a:pt x="15" y="80"/>
                            </a:cubicBezTo>
                            <a:close/>
                            <a:moveTo>
                              <a:pt x="50" y="95"/>
                            </a:moveTo>
                            <a:lnTo>
                              <a:pt x="50" y="95"/>
                            </a:lnTo>
                            <a:lnTo>
                              <a:pt x="39" y="95"/>
                            </a:lnTo>
                            <a:lnTo>
                              <a:pt x="39" y="86"/>
                            </a:lnTo>
                            <a:lnTo>
                              <a:pt x="39" y="86"/>
                            </a:lnTo>
                            <a:cubicBezTo>
                              <a:pt x="38" y="89"/>
                              <a:pt x="36" y="91"/>
                              <a:pt x="33" y="93"/>
                            </a:cubicBezTo>
                            <a:cubicBezTo>
                              <a:pt x="30" y="96"/>
                              <a:pt x="27" y="97"/>
                              <a:pt x="23" y="97"/>
                            </a:cubicBezTo>
                            <a:cubicBezTo>
                              <a:pt x="15" y="97"/>
                              <a:pt x="9" y="93"/>
                              <a:pt x="6" y="87"/>
                            </a:cubicBezTo>
                            <a:cubicBezTo>
                              <a:pt x="2" y="80"/>
                              <a:pt x="0" y="71"/>
                              <a:pt x="0" y="59"/>
                            </a:cubicBezTo>
                            <a:cubicBezTo>
                              <a:pt x="0" y="55"/>
                              <a:pt x="0" y="50"/>
                              <a:pt x="1" y="46"/>
                            </a:cubicBezTo>
                            <a:cubicBezTo>
                              <a:pt x="1" y="42"/>
                              <a:pt x="2" y="38"/>
                              <a:pt x="4" y="34"/>
                            </a:cubicBezTo>
                            <a:cubicBezTo>
                              <a:pt x="6" y="30"/>
                              <a:pt x="8" y="27"/>
                              <a:pt x="11" y="25"/>
                            </a:cubicBezTo>
                            <a:cubicBezTo>
                              <a:pt x="14" y="23"/>
                              <a:pt x="18" y="21"/>
                              <a:pt x="23" y="21"/>
                            </a:cubicBezTo>
                            <a:cubicBezTo>
                              <a:pt x="26" y="21"/>
                              <a:pt x="29" y="22"/>
                              <a:pt x="32" y="24"/>
                            </a:cubicBezTo>
                            <a:cubicBezTo>
                              <a:pt x="35" y="26"/>
                              <a:pt x="37" y="28"/>
                              <a:pt x="38" y="31"/>
                            </a:cubicBezTo>
                            <a:lnTo>
                              <a:pt x="39" y="31"/>
                            </a:lnTo>
                            <a:lnTo>
                              <a:pt x="39" y="0"/>
                            </a:lnTo>
                            <a:lnTo>
                              <a:pt x="50" y="0"/>
                            </a:lnTo>
                            <a:lnTo>
                              <a:pt x="50" y="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0" name="Freeform 265"/>
                      <p:cNvSpPr>
                        <a:spLocks noEditPoints="1"/>
                      </p:cNvSpPr>
                      <p:nvPr/>
                    </p:nvSpPr>
                    <p:spPr bwMode="auto">
                      <a:xfrm>
                        <a:off x="6723063" y="4019551"/>
                        <a:ext cx="47625" cy="69850"/>
                      </a:xfrm>
                      <a:custGeom>
                        <a:avLst/>
                        <a:gdLst>
                          <a:gd name="T0" fmla="*/ 33 w 52"/>
                          <a:gd name="T1" fmla="*/ 65 h 76"/>
                          <a:gd name="T2" fmla="*/ 33 w 52"/>
                          <a:gd name="T3" fmla="*/ 65 h 76"/>
                          <a:gd name="T4" fmla="*/ 37 w 52"/>
                          <a:gd name="T5" fmla="*/ 59 h 76"/>
                          <a:gd name="T6" fmla="*/ 39 w 52"/>
                          <a:gd name="T7" fmla="*/ 50 h 76"/>
                          <a:gd name="T8" fmla="*/ 40 w 52"/>
                          <a:gd name="T9" fmla="*/ 38 h 76"/>
                          <a:gd name="T10" fmla="*/ 39 w 52"/>
                          <a:gd name="T11" fmla="*/ 27 h 76"/>
                          <a:gd name="T12" fmla="*/ 37 w 52"/>
                          <a:gd name="T13" fmla="*/ 18 h 76"/>
                          <a:gd name="T14" fmla="*/ 33 w 52"/>
                          <a:gd name="T15" fmla="*/ 11 h 76"/>
                          <a:gd name="T16" fmla="*/ 26 w 52"/>
                          <a:gd name="T17" fmla="*/ 9 h 76"/>
                          <a:gd name="T18" fmla="*/ 19 w 52"/>
                          <a:gd name="T19" fmla="*/ 12 h 76"/>
                          <a:gd name="T20" fmla="*/ 14 w 52"/>
                          <a:gd name="T21" fmla="*/ 18 h 76"/>
                          <a:gd name="T22" fmla="*/ 12 w 52"/>
                          <a:gd name="T23" fmla="*/ 27 h 76"/>
                          <a:gd name="T24" fmla="*/ 12 w 52"/>
                          <a:gd name="T25" fmla="*/ 38 h 76"/>
                          <a:gd name="T26" fmla="*/ 12 w 52"/>
                          <a:gd name="T27" fmla="*/ 49 h 76"/>
                          <a:gd name="T28" fmla="*/ 14 w 52"/>
                          <a:gd name="T29" fmla="*/ 58 h 76"/>
                          <a:gd name="T30" fmla="*/ 19 w 52"/>
                          <a:gd name="T31" fmla="*/ 65 h 76"/>
                          <a:gd name="T32" fmla="*/ 26 w 52"/>
                          <a:gd name="T33" fmla="*/ 67 h 76"/>
                          <a:gd name="T34" fmla="*/ 33 w 52"/>
                          <a:gd name="T35" fmla="*/ 65 h 76"/>
                          <a:gd name="T36" fmla="*/ 1 w 52"/>
                          <a:gd name="T37" fmla="*/ 23 h 76"/>
                          <a:gd name="T38" fmla="*/ 1 w 52"/>
                          <a:gd name="T39" fmla="*/ 23 h 76"/>
                          <a:gd name="T40" fmla="*/ 5 w 52"/>
                          <a:gd name="T41" fmla="*/ 11 h 76"/>
                          <a:gd name="T42" fmla="*/ 13 w 52"/>
                          <a:gd name="T43" fmla="*/ 3 h 76"/>
                          <a:gd name="T44" fmla="*/ 26 w 52"/>
                          <a:gd name="T45" fmla="*/ 0 h 76"/>
                          <a:gd name="T46" fmla="*/ 38 w 52"/>
                          <a:gd name="T47" fmla="*/ 3 h 76"/>
                          <a:gd name="T48" fmla="*/ 46 w 52"/>
                          <a:gd name="T49" fmla="*/ 11 h 76"/>
                          <a:gd name="T50" fmla="*/ 50 w 52"/>
                          <a:gd name="T51" fmla="*/ 23 h 76"/>
                          <a:gd name="T52" fmla="*/ 52 w 52"/>
                          <a:gd name="T53" fmla="*/ 38 h 76"/>
                          <a:gd name="T54" fmla="*/ 50 w 52"/>
                          <a:gd name="T55" fmla="*/ 53 h 76"/>
                          <a:gd name="T56" fmla="*/ 46 w 52"/>
                          <a:gd name="T57" fmla="*/ 65 h 76"/>
                          <a:gd name="T58" fmla="*/ 38 w 52"/>
                          <a:gd name="T59" fmla="*/ 73 h 76"/>
                          <a:gd name="T60" fmla="*/ 26 w 52"/>
                          <a:gd name="T61" fmla="*/ 76 h 76"/>
                          <a:gd name="T62" fmla="*/ 13 w 52"/>
                          <a:gd name="T63" fmla="*/ 73 h 76"/>
                          <a:gd name="T64" fmla="*/ 5 w 52"/>
                          <a:gd name="T65" fmla="*/ 65 h 76"/>
                          <a:gd name="T66" fmla="*/ 1 w 52"/>
                          <a:gd name="T67" fmla="*/ 53 h 76"/>
                          <a:gd name="T68" fmla="*/ 0 w 52"/>
                          <a:gd name="T69" fmla="*/ 38 h 76"/>
                          <a:gd name="T70" fmla="*/ 1 w 52"/>
                          <a:gd name="T71"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76">
                            <a:moveTo>
                              <a:pt x="33" y="65"/>
                            </a:moveTo>
                            <a:lnTo>
                              <a:pt x="33" y="65"/>
                            </a:lnTo>
                            <a:cubicBezTo>
                              <a:pt x="35" y="63"/>
                              <a:pt x="36" y="61"/>
                              <a:pt x="37" y="59"/>
                            </a:cubicBezTo>
                            <a:cubicBezTo>
                              <a:pt x="38" y="56"/>
                              <a:pt x="39" y="53"/>
                              <a:pt x="39" y="50"/>
                            </a:cubicBezTo>
                            <a:cubicBezTo>
                              <a:pt x="40" y="46"/>
                              <a:pt x="40" y="42"/>
                              <a:pt x="40" y="38"/>
                            </a:cubicBezTo>
                            <a:cubicBezTo>
                              <a:pt x="40" y="34"/>
                              <a:pt x="40" y="30"/>
                              <a:pt x="39" y="27"/>
                            </a:cubicBezTo>
                            <a:cubicBezTo>
                              <a:pt x="39" y="23"/>
                              <a:pt x="38" y="20"/>
                              <a:pt x="37" y="18"/>
                            </a:cubicBezTo>
                            <a:cubicBezTo>
                              <a:pt x="36" y="15"/>
                              <a:pt x="35" y="13"/>
                              <a:pt x="33" y="11"/>
                            </a:cubicBezTo>
                            <a:cubicBezTo>
                              <a:pt x="31" y="10"/>
                              <a:pt x="28" y="9"/>
                              <a:pt x="26" y="9"/>
                            </a:cubicBezTo>
                            <a:cubicBezTo>
                              <a:pt x="23" y="9"/>
                              <a:pt x="20" y="10"/>
                              <a:pt x="19" y="12"/>
                            </a:cubicBezTo>
                            <a:cubicBezTo>
                              <a:pt x="17" y="13"/>
                              <a:pt x="15" y="15"/>
                              <a:pt x="14" y="18"/>
                            </a:cubicBezTo>
                            <a:cubicBezTo>
                              <a:pt x="13" y="20"/>
                              <a:pt x="13" y="23"/>
                              <a:pt x="12" y="27"/>
                            </a:cubicBezTo>
                            <a:cubicBezTo>
                              <a:pt x="12" y="30"/>
                              <a:pt x="12" y="34"/>
                              <a:pt x="12" y="38"/>
                            </a:cubicBezTo>
                            <a:cubicBezTo>
                              <a:pt x="12" y="42"/>
                              <a:pt x="12" y="46"/>
                              <a:pt x="12" y="49"/>
                            </a:cubicBezTo>
                            <a:cubicBezTo>
                              <a:pt x="13" y="53"/>
                              <a:pt x="13" y="56"/>
                              <a:pt x="14" y="58"/>
                            </a:cubicBezTo>
                            <a:cubicBezTo>
                              <a:pt x="15" y="61"/>
                              <a:pt x="17" y="63"/>
                              <a:pt x="19" y="65"/>
                            </a:cubicBezTo>
                            <a:cubicBezTo>
                              <a:pt x="20" y="66"/>
                              <a:pt x="23" y="67"/>
                              <a:pt x="26" y="67"/>
                            </a:cubicBezTo>
                            <a:cubicBezTo>
                              <a:pt x="28" y="67"/>
                              <a:pt x="31" y="66"/>
                              <a:pt x="33" y="65"/>
                            </a:cubicBezTo>
                            <a:close/>
                            <a:moveTo>
                              <a:pt x="1" y="23"/>
                            </a:moveTo>
                            <a:lnTo>
                              <a:pt x="1" y="23"/>
                            </a:lnTo>
                            <a:cubicBezTo>
                              <a:pt x="2" y="19"/>
                              <a:pt x="3" y="15"/>
                              <a:pt x="5" y="11"/>
                            </a:cubicBezTo>
                            <a:cubicBezTo>
                              <a:pt x="7" y="8"/>
                              <a:pt x="10" y="5"/>
                              <a:pt x="13" y="3"/>
                            </a:cubicBezTo>
                            <a:cubicBezTo>
                              <a:pt x="17" y="1"/>
                              <a:pt x="21" y="0"/>
                              <a:pt x="26" y="0"/>
                            </a:cubicBezTo>
                            <a:cubicBezTo>
                              <a:pt x="31" y="0"/>
                              <a:pt x="35" y="1"/>
                              <a:pt x="38" y="3"/>
                            </a:cubicBezTo>
                            <a:cubicBezTo>
                              <a:pt x="42" y="5"/>
                              <a:pt x="44" y="8"/>
                              <a:pt x="46" y="11"/>
                            </a:cubicBezTo>
                            <a:cubicBezTo>
                              <a:pt x="48" y="15"/>
                              <a:pt x="50" y="19"/>
                              <a:pt x="50" y="23"/>
                            </a:cubicBezTo>
                            <a:cubicBezTo>
                              <a:pt x="51" y="28"/>
                              <a:pt x="52" y="33"/>
                              <a:pt x="52" y="38"/>
                            </a:cubicBezTo>
                            <a:cubicBezTo>
                              <a:pt x="52" y="43"/>
                              <a:pt x="51" y="48"/>
                              <a:pt x="50" y="53"/>
                            </a:cubicBezTo>
                            <a:cubicBezTo>
                              <a:pt x="50" y="57"/>
                              <a:pt x="48" y="61"/>
                              <a:pt x="46" y="65"/>
                            </a:cubicBezTo>
                            <a:cubicBezTo>
                              <a:pt x="44" y="68"/>
                              <a:pt x="42" y="71"/>
                              <a:pt x="38" y="73"/>
                            </a:cubicBezTo>
                            <a:cubicBezTo>
                              <a:pt x="35" y="75"/>
                              <a:pt x="31" y="76"/>
                              <a:pt x="26" y="76"/>
                            </a:cubicBezTo>
                            <a:cubicBezTo>
                              <a:pt x="21" y="76"/>
                              <a:pt x="17" y="75"/>
                              <a:pt x="13" y="73"/>
                            </a:cubicBezTo>
                            <a:cubicBezTo>
                              <a:pt x="10" y="71"/>
                              <a:pt x="7" y="68"/>
                              <a:pt x="5" y="65"/>
                            </a:cubicBezTo>
                            <a:cubicBezTo>
                              <a:pt x="3" y="61"/>
                              <a:pt x="2" y="57"/>
                              <a:pt x="1" y="53"/>
                            </a:cubicBezTo>
                            <a:cubicBezTo>
                              <a:pt x="0" y="48"/>
                              <a:pt x="0" y="43"/>
                              <a:pt x="0" y="38"/>
                            </a:cubicBezTo>
                            <a:cubicBezTo>
                              <a:pt x="0" y="33"/>
                              <a:pt x="0" y="28"/>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1" name="Freeform 266"/>
                      <p:cNvSpPr>
                        <a:spLocks noEditPoints="1"/>
                      </p:cNvSpPr>
                      <p:nvPr/>
                    </p:nvSpPr>
                    <p:spPr bwMode="auto">
                      <a:xfrm>
                        <a:off x="5956301" y="4143376"/>
                        <a:ext cx="47625" cy="77788"/>
                      </a:xfrm>
                      <a:custGeom>
                        <a:avLst/>
                        <a:gdLst>
                          <a:gd name="T0" fmla="*/ 8 w 51"/>
                          <a:gd name="T1" fmla="*/ 6 h 85"/>
                          <a:gd name="T2" fmla="*/ 8 w 51"/>
                          <a:gd name="T3" fmla="*/ 6 h 85"/>
                          <a:gd name="T4" fmla="*/ 8 w 51"/>
                          <a:gd name="T5" fmla="*/ 40 h 85"/>
                          <a:gd name="T6" fmla="*/ 21 w 51"/>
                          <a:gd name="T7" fmla="*/ 40 h 85"/>
                          <a:gd name="T8" fmla="*/ 40 w 51"/>
                          <a:gd name="T9" fmla="*/ 23 h 85"/>
                          <a:gd name="T10" fmla="*/ 22 w 51"/>
                          <a:gd name="T11" fmla="*/ 6 h 85"/>
                          <a:gd name="T12" fmla="*/ 8 w 51"/>
                          <a:gd name="T13" fmla="*/ 6 h 85"/>
                          <a:gd name="T14" fmla="*/ 0 w 51"/>
                          <a:gd name="T15" fmla="*/ 85 h 85"/>
                          <a:gd name="T16" fmla="*/ 0 w 51"/>
                          <a:gd name="T17" fmla="*/ 85 h 85"/>
                          <a:gd name="T18" fmla="*/ 0 w 51"/>
                          <a:gd name="T19" fmla="*/ 0 h 85"/>
                          <a:gd name="T20" fmla="*/ 25 w 51"/>
                          <a:gd name="T21" fmla="*/ 0 h 85"/>
                          <a:gd name="T22" fmla="*/ 42 w 51"/>
                          <a:gd name="T23" fmla="*/ 6 h 85"/>
                          <a:gd name="T24" fmla="*/ 48 w 51"/>
                          <a:gd name="T25" fmla="*/ 21 h 85"/>
                          <a:gd name="T26" fmla="*/ 32 w 51"/>
                          <a:gd name="T27" fmla="*/ 43 h 85"/>
                          <a:gd name="T28" fmla="*/ 32 w 51"/>
                          <a:gd name="T29" fmla="*/ 43 h 85"/>
                          <a:gd name="T30" fmla="*/ 43 w 51"/>
                          <a:gd name="T31" fmla="*/ 49 h 85"/>
                          <a:gd name="T32" fmla="*/ 47 w 51"/>
                          <a:gd name="T33" fmla="*/ 64 h 85"/>
                          <a:gd name="T34" fmla="*/ 47 w 51"/>
                          <a:gd name="T35" fmla="*/ 73 h 85"/>
                          <a:gd name="T36" fmla="*/ 51 w 51"/>
                          <a:gd name="T37" fmla="*/ 85 h 85"/>
                          <a:gd name="T38" fmla="*/ 42 w 51"/>
                          <a:gd name="T39" fmla="*/ 85 h 85"/>
                          <a:gd name="T40" fmla="*/ 39 w 51"/>
                          <a:gd name="T41" fmla="*/ 73 h 85"/>
                          <a:gd name="T42" fmla="*/ 39 w 51"/>
                          <a:gd name="T43" fmla="*/ 66 h 85"/>
                          <a:gd name="T44" fmla="*/ 36 w 51"/>
                          <a:gd name="T45" fmla="*/ 51 h 85"/>
                          <a:gd name="T46" fmla="*/ 22 w 51"/>
                          <a:gd name="T47" fmla="*/ 46 h 85"/>
                          <a:gd name="T48" fmla="*/ 8 w 51"/>
                          <a:gd name="T49" fmla="*/ 46 h 85"/>
                          <a:gd name="T50" fmla="*/ 8 w 51"/>
                          <a:gd name="T51" fmla="*/ 85 h 85"/>
                          <a:gd name="T52" fmla="*/ 0 w 51"/>
                          <a:gd name="T5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85">
                            <a:moveTo>
                              <a:pt x="8" y="6"/>
                            </a:moveTo>
                            <a:lnTo>
                              <a:pt x="8" y="6"/>
                            </a:lnTo>
                            <a:lnTo>
                              <a:pt x="8" y="40"/>
                            </a:lnTo>
                            <a:lnTo>
                              <a:pt x="21" y="40"/>
                            </a:lnTo>
                            <a:cubicBezTo>
                              <a:pt x="34" y="40"/>
                              <a:pt x="40" y="34"/>
                              <a:pt x="40" y="23"/>
                            </a:cubicBezTo>
                            <a:cubicBezTo>
                              <a:pt x="40" y="12"/>
                              <a:pt x="34" y="6"/>
                              <a:pt x="22" y="6"/>
                            </a:cubicBezTo>
                            <a:lnTo>
                              <a:pt x="8" y="6"/>
                            </a:lnTo>
                            <a:close/>
                            <a:moveTo>
                              <a:pt x="0" y="85"/>
                            </a:moveTo>
                            <a:lnTo>
                              <a:pt x="0" y="85"/>
                            </a:lnTo>
                            <a:lnTo>
                              <a:pt x="0" y="0"/>
                            </a:lnTo>
                            <a:lnTo>
                              <a:pt x="25" y="0"/>
                            </a:lnTo>
                            <a:cubicBezTo>
                              <a:pt x="32" y="0"/>
                              <a:pt x="38" y="2"/>
                              <a:pt x="42" y="6"/>
                            </a:cubicBezTo>
                            <a:cubicBezTo>
                              <a:pt x="46" y="9"/>
                              <a:pt x="48" y="15"/>
                              <a:pt x="48" y="21"/>
                            </a:cubicBezTo>
                            <a:cubicBezTo>
                              <a:pt x="48" y="34"/>
                              <a:pt x="42" y="41"/>
                              <a:pt x="32" y="43"/>
                            </a:cubicBezTo>
                            <a:lnTo>
                              <a:pt x="32" y="43"/>
                            </a:lnTo>
                            <a:cubicBezTo>
                              <a:pt x="37" y="44"/>
                              <a:pt x="41" y="46"/>
                              <a:pt x="43" y="49"/>
                            </a:cubicBezTo>
                            <a:cubicBezTo>
                              <a:pt x="45" y="52"/>
                              <a:pt x="47" y="57"/>
                              <a:pt x="47" y="64"/>
                            </a:cubicBezTo>
                            <a:lnTo>
                              <a:pt x="47" y="73"/>
                            </a:lnTo>
                            <a:cubicBezTo>
                              <a:pt x="47" y="79"/>
                              <a:pt x="48" y="83"/>
                              <a:pt x="51" y="85"/>
                            </a:cubicBezTo>
                            <a:lnTo>
                              <a:pt x="42" y="85"/>
                            </a:lnTo>
                            <a:cubicBezTo>
                              <a:pt x="40" y="83"/>
                              <a:pt x="40" y="79"/>
                              <a:pt x="39" y="73"/>
                            </a:cubicBezTo>
                            <a:lnTo>
                              <a:pt x="39" y="66"/>
                            </a:lnTo>
                            <a:cubicBezTo>
                              <a:pt x="39" y="59"/>
                              <a:pt x="38" y="53"/>
                              <a:pt x="36" y="51"/>
                            </a:cubicBezTo>
                            <a:cubicBezTo>
                              <a:pt x="33" y="48"/>
                              <a:pt x="29" y="46"/>
                              <a:pt x="22" y="46"/>
                            </a:cubicBezTo>
                            <a:lnTo>
                              <a:pt x="8" y="46"/>
                            </a:lnTo>
                            <a:lnTo>
                              <a:pt x="8"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2" name="Freeform 267"/>
                      <p:cNvSpPr>
                        <a:spLocks noEditPoints="1"/>
                      </p:cNvSpPr>
                      <p:nvPr/>
                    </p:nvSpPr>
                    <p:spPr bwMode="auto">
                      <a:xfrm>
                        <a:off x="6008688" y="4162427"/>
                        <a:ext cx="41275" cy="60325"/>
                      </a:xfrm>
                      <a:custGeom>
                        <a:avLst/>
                        <a:gdLst>
                          <a:gd name="T0" fmla="*/ 32 w 45"/>
                          <a:gd name="T1" fmla="*/ 43 h 67"/>
                          <a:gd name="T2" fmla="*/ 32 w 45"/>
                          <a:gd name="T3" fmla="*/ 43 h 67"/>
                          <a:gd name="T4" fmla="*/ 32 w 45"/>
                          <a:gd name="T5" fmla="*/ 29 h 67"/>
                          <a:gd name="T6" fmla="*/ 32 w 45"/>
                          <a:gd name="T7" fmla="*/ 29 h 67"/>
                          <a:gd name="T8" fmla="*/ 24 w 45"/>
                          <a:gd name="T9" fmla="*/ 34 h 67"/>
                          <a:gd name="T10" fmla="*/ 18 w 45"/>
                          <a:gd name="T11" fmla="*/ 35 h 67"/>
                          <a:gd name="T12" fmla="*/ 7 w 45"/>
                          <a:gd name="T13" fmla="*/ 48 h 67"/>
                          <a:gd name="T14" fmla="*/ 10 w 45"/>
                          <a:gd name="T15" fmla="*/ 58 h 67"/>
                          <a:gd name="T16" fmla="*/ 18 w 45"/>
                          <a:gd name="T17" fmla="*/ 61 h 67"/>
                          <a:gd name="T18" fmla="*/ 28 w 45"/>
                          <a:gd name="T19" fmla="*/ 56 h 67"/>
                          <a:gd name="T20" fmla="*/ 32 w 45"/>
                          <a:gd name="T21" fmla="*/ 43 h 67"/>
                          <a:gd name="T22" fmla="*/ 9 w 45"/>
                          <a:gd name="T23" fmla="*/ 21 h 67"/>
                          <a:gd name="T24" fmla="*/ 9 w 45"/>
                          <a:gd name="T25" fmla="*/ 21 h 67"/>
                          <a:gd name="T26" fmla="*/ 2 w 45"/>
                          <a:gd name="T27" fmla="*/ 21 h 67"/>
                          <a:gd name="T28" fmla="*/ 21 w 45"/>
                          <a:gd name="T29" fmla="*/ 0 h 67"/>
                          <a:gd name="T30" fmla="*/ 39 w 45"/>
                          <a:gd name="T31" fmla="*/ 17 h 67"/>
                          <a:gd name="T32" fmla="*/ 39 w 45"/>
                          <a:gd name="T33" fmla="*/ 55 h 67"/>
                          <a:gd name="T34" fmla="*/ 43 w 45"/>
                          <a:gd name="T35" fmla="*/ 60 h 67"/>
                          <a:gd name="T36" fmla="*/ 45 w 45"/>
                          <a:gd name="T37" fmla="*/ 60 h 67"/>
                          <a:gd name="T38" fmla="*/ 45 w 45"/>
                          <a:gd name="T39" fmla="*/ 65 h 67"/>
                          <a:gd name="T40" fmla="*/ 42 w 45"/>
                          <a:gd name="T41" fmla="*/ 66 h 67"/>
                          <a:gd name="T42" fmla="*/ 35 w 45"/>
                          <a:gd name="T43" fmla="*/ 65 h 67"/>
                          <a:gd name="T44" fmla="*/ 33 w 45"/>
                          <a:gd name="T45" fmla="*/ 58 h 67"/>
                          <a:gd name="T46" fmla="*/ 33 w 45"/>
                          <a:gd name="T47" fmla="*/ 56 h 67"/>
                          <a:gd name="T48" fmla="*/ 32 w 45"/>
                          <a:gd name="T49" fmla="*/ 56 h 67"/>
                          <a:gd name="T50" fmla="*/ 16 w 45"/>
                          <a:gd name="T51" fmla="*/ 67 h 67"/>
                          <a:gd name="T52" fmla="*/ 0 w 45"/>
                          <a:gd name="T53" fmla="*/ 49 h 67"/>
                          <a:gd name="T54" fmla="*/ 13 w 45"/>
                          <a:gd name="T55" fmla="*/ 31 h 67"/>
                          <a:gd name="T56" fmla="*/ 26 w 45"/>
                          <a:gd name="T57" fmla="*/ 27 h 67"/>
                          <a:gd name="T58" fmla="*/ 32 w 45"/>
                          <a:gd name="T59" fmla="*/ 24 h 67"/>
                          <a:gd name="T60" fmla="*/ 32 w 45"/>
                          <a:gd name="T61" fmla="*/ 17 h 67"/>
                          <a:gd name="T62" fmla="*/ 21 w 45"/>
                          <a:gd name="T63" fmla="*/ 6 h 67"/>
                          <a:gd name="T64" fmla="*/ 9 w 45"/>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1" y="31"/>
                              <a:pt x="29" y="32"/>
                              <a:pt x="24" y="34"/>
                            </a:cubicBezTo>
                            <a:lnTo>
                              <a:pt x="18" y="35"/>
                            </a:lnTo>
                            <a:cubicBezTo>
                              <a:pt x="11" y="37"/>
                              <a:pt x="7" y="42"/>
                              <a:pt x="7" y="48"/>
                            </a:cubicBezTo>
                            <a:cubicBezTo>
                              <a:pt x="7" y="52"/>
                              <a:pt x="8" y="55"/>
                              <a:pt x="10" y="58"/>
                            </a:cubicBezTo>
                            <a:cubicBezTo>
                              <a:pt x="12" y="60"/>
                              <a:pt x="14" y="61"/>
                              <a:pt x="18" y="61"/>
                            </a:cubicBezTo>
                            <a:cubicBezTo>
                              <a:pt x="22" y="61"/>
                              <a:pt x="26" y="59"/>
                              <a:pt x="28" y="56"/>
                            </a:cubicBezTo>
                            <a:cubicBezTo>
                              <a:pt x="31" y="53"/>
                              <a:pt x="32" y="49"/>
                              <a:pt x="32" y="43"/>
                            </a:cubicBezTo>
                            <a:close/>
                            <a:moveTo>
                              <a:pt x="9" y="21"/>
                            </a:moveTo>
                            <a:lnTo>
                              <a:pt x="9" y="21"/>
                            </a:lnTo>
                            <a:lnTo>
                              <a:pt x="2" y="21"/>
                            </a:lnTo>
                            <a:cubicBezTo>
                              <a:pt x="2" y="7"/>
                              <a:pt x="8" y="0"/>
                              <a:pt x="21" y="0"/>
                            </a:cubicBezTo>
                            <a:cubicBezTo>
                              <a:pt x="33" y="0"/>
                              <a:pt x="39" y="6"/>
                              <a:pt x="39" y="17"/>
                            </a:cubicBezTo>
                            <a:lnTo>
                              <a:pt x="39" y="55"/>
                            </a:lnTo>
                            <a:cubicBezTo>
                              <a:pt x="39" y="58"/>
                              <a:pt x="41" y="60"/>
                              <a:pt x="43" y="60"/>
                            </a:cubicBezTo>
                            <a:lnTo>
                              <a:pt x="45" y="60"/>
                            </a:lnTo>
                            <a:lnTo>
                              <a:pt x="45" y="65"/>
                            </a:lnTo>
                            <a:cubicBezTo>
                              <a:pt x="44" y="66"/>
                              <a:pt x="43" y="66"/>
                              <a:pt x="42" y="66"/>
                            </a:cubicBezTo>
                            <a:cubicBezTo>
                              <a:pt x="39" y="66"/>
                              <a:pt x="37" y="66"/>
                              <a:pt x="35" y="65"/>
                            </a:cubicBezTo>
                            <a:cubicBezTo>
                              <a:pt x="33" y="64"/>
                              <a:pt x="33" y="61"/>
                              <a:pt x="33" y="58"/>
                            </a:cubicBezTo>
                            <a:lnTo>
                              <a:pt x="33" y="56"/>
                            </a:lnTo>
                            <a:lnTo>
                              <a:pt x="32" y="56"/>
                            </a:lnTo>
                            <a:cubicBezTo>
                              <a:pt x="30" y="63"/>
                              <a:pt x="24" y="67"/>
                              <a:pt x="16" y="67"/>
                            </a:cubicBezTo>
                            <a:cubicBezTo>
                              <a:pt x="5" y="67"/>
                              <a:pt x="0" y="61"/>
                              <a:pt x="0" y="49"/>
                            </a:cubicBezTo>
                            <a:cubicBezTo>
                              <a:pt x="0" y="40"/>
                              <a:pt x="4" y="34"/>
                              <a:pt x="13" y="31"/>
                            </a:cubicBezTo>
                            <a:lnTo>
                              <a:pt x="26" y="27"/>
                            </a:lnTo>
                            <a:cubicBezTo>
                              <a:pt x="29" y="27"/>
                              <a:pt x="31" y="25"/>
                              <a:pt x="32" y="24"/>
                            </a:cubicBezTo>
                            <a:cubicBezTo>
                              <a:pt x="32" y="23"/>
                              <a:pt x="32" y="21"/>
                              <a:pt x="32" y="17"/>
                            </a:cubicBezTo>
                            <a:cubicBezTo>
                              <a:pt x="32" y="10"/>
                              <a:pt x="29"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3" name="Freeform 268"/>
                      <p:cNvSpPr>
                        <a:spLocks/>
                      </p:cNvSpPr>
                      <p:nvPr/>
                    </p:nvSpPr>
                    <p:spPr bwMode="auto">
                      <a:xfrm>
                        <a:off x="6059488"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4" name="Freeform 269"/>
                      <p:cNvSpPr>
                        <a:spLocks/>
                      </p:cNvSpPr>
                      <p:nvPr/>
                    </p:nvSpPr>
                    <p:spPr bwMode="auto">
                      <a:xfrm>
                        <a:off x="6078538"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5" name="Freeform 270"/>
                      <p:cNvSpPr>
                        <a:spLocks/>
                      </p:cNvSpPr>
                      <p:nvPr/>
                    </p:nvSpPr>
                    <p:spPr bwMode="auto">
                      <a:xfrm>
                        <a:off x="6094413" y="4164014"/>
                        <a:ext cx="38100" cy="77788"/>
                      </a:xfrm>
                      <a:custGeom>
                        <a:avLst/>
                        <a:gdLst>
                          <a:gd name="T0" fmla="*/ 18 w 42"/>
                          <a:gd name="T1" fmla="*/ 64 h 85"/>
                          <a:gd name="T2" fmla="*/ 18 w 42"/>
                          <a:gd name="T3" fmla="*/ 64 h 85"/>
                          <a:gd name="T4" fmla="*/ 0 w 42"/>
                          <a:gd name="T5" fmla="*/ 0 h 85"/>
                          <a:gd name="T6" fmla="*/ 7 w 42"/>
                          <a:gd name="T7" fmla="*/ 0 h 85"/>
                          <a:gd name="T8" fmla="*/ 22 w 42"/>
                          <a:gd name="T9" fmla="*/ 55 h 85"/>
                          <a:gd name="T10" fmla="*/ 22 w 42"/>
                          <a:gd name="T11" fmla="*/ 55 h 85"/>
                          <a:gd name="T12" fmla="*/ 35 w 42"/>
                          <a:gd name="T13" fmla="*/ 0 h 85"/>
                          <a:gd name="T14" fmla="*/ 42 w 42"/>
                          <a:gd name="T15" fmla="*/ 0 h 85"/>
                          <a:gd name="T16" fmla="*/ 24 w 42"/>
                          <a:gd name="T17" fmla="*/ 69 h 85"/>
                          <a:gd name="T18" fmla="*/ 18 w 42"/>
                          <a:gd name="T19" fmla="*/ 81 h 85"/>
                          <a:gd name="T20" fmla="*/ 7 w 42"/>
                          <a:gd name="T21" fmla="*/ 85 h 85"/>
                          <a:gd name="T22" fmla="*/ 2 w 42"/>
                          <a:gd name="T23" fmla="*/ 84 h 85"/>
                          <a:gd name="T24" fmla="*/ 2 w 42"/>
                          <a:gd name="T25" fmla="*/ 79 h 85"/>
                          <a:gd name="T26" fmla="*/ 7 w 42"/>
                          <a:gd name="T27" fmla="*/ 79 h 85"/>
                          <a:gd name="T28" fmla="*/ 16 w 42"/>
                          <a:gd name="T29" fmla="*/ 70 h 85"/>
                          <a:gd name="T30" fmla="*/ 18 w 42"/>
                          <a:gd name="T31" fmla="*/ 6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85">
                            <a:moveTo>
                              <a:pt x="18" y="64"/>
                            </a:moveTo>
                            <a:lnTo>
                              <a:pt x="18" y="64"/>
                            </a:lnTo>
                            <a:lnTo>
                              <a:pt x="0" y="0"/>
                            </a:lnTo>
                            <a:lnTo>
                              <a:pt x="7" y="0"/>
                            </a:lnTo>
                            <a:lnTo>
                              <a:pt x="22" y="55"/>
                            </a:lnTo>
                            <a:lnTo>
                              <a:pt x="22" y="55"/>
                            </a:lnTo>
                            <a:lnTo>
                              <a:pt x="35" y="0"/>
                            </a:lnTo>
                            <a:lnTo>
                              <a:pt x="42" y="0"/>
                            </a:lnTo>
                            <a:lnTo>
                              <a:pt x="24" y="69"/>
                            </a:lnTo>
                            <a:cubicBezTo>
                              <a:pt x="22" y="75"/>
                              <a:pt x="20" y="79"/>
                              <a:pt x="18" y="81"/>
                            </a:cubicBezTo>
                            <a:cubicBezTo>
                              <a:pt x="15" y="83"/>
                              <a:pt x="12" y="85"/>
                              <a:pt x="7" y="85"/>
                            </a:cubicBezTo>
                            <a:cubicBezTo>
                              <a:pt x="6" y="85"/>
                              <a:pt x="4" y="85"/>
                              <a:pt x="2" y="84"/>
                            </a:cubicBezTo>
                            <a:lnTo>
                              <a:pt x="2" y="79"/>
                            </a:lnTo>
                            <a:lnTo>
                              <a:pt x="7" y="79"/>
                            </a:lnTo>
                            <a:cubicBezTo>
                              <a:pt x="11" y="79"/>
                              <a:pt x="15" y="76"/>
                              <a:pt x="16" y="70"/>
                            </a:cubicBezTo>
                            <a:lnTo>
                              <a:pt x="18" y="6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6" name="Freeform 271"/>
                      <p:cNvSpPr>
                        <a:spLocks/>
                      </p:cNvSpPr>
                      <p:nvPr/>
                    </p:nvSpPr>
                    <p:spPr bwMode="auto">
                      <a:xfrm>
                        <a:off x="6165851" y="4187827"/>
                        <a:ext cx="23813" cy="6350"/>
                      </a:xfrm>
                      <a:custGeom>
                        <a:avLst/>
                        <a:gdLst>
                          <a:gd name="T0" fmla="*/ 0 w 26"/>
                          <a:gd name="T1" fmla="*/ 0 h 7"/>
                          <a:gd name="T2" fmla="*/ 0 w 26"/>
                          <a:gd name="T3" fmla="*/ 0 h 7"/>
                          <a:gd name="T4" fmla="*/ 26 w 26"/>
                          <a:gd name="T5" fmla="*/ 0 h 7"/>
                          <a:gd name="T6" fmla="*/ 26 w 26"/>
                          <a:gd name="T7" fmla="*/ 7 h 7"/>
                          <a:gd name="T8" fmla="*/ 0 w 26"/>
                          <a:gd name="T9" fmla="*/ 7 h 7"/>
                          <a:gd name="T10" fmla="*/ 0 w 26"/>
                          <a:gd name="T11" fmla="*/ 0 h 7"/>
                        </a:gdLst>
                        <a:ahLst/>
                        <a:cxnLst>
                          <a:cxn ang="0">
                            <a:pos x="T0" y="T1"/>
                          </a:cxn>
                          <a:cxn ang="0">
                            <a:pos x="T2" y="T3"/>
                          </a:cxn>
                          <a:cxn ang="0">
                            <a:pos x="T4" y="T5"/>
                          </a:cxn>
                          <a:cxn ang="0">
                            <a:pos x="T6" y="T7"/>
                          </a:cxn>
                          <a:cxn ang="0">
                            <a:pos x="T8" y="T9"/>
                          </a:cxn>
                          <a:cxn ang="0">
                            <a:pos x="T10" y="T11"/>
                          </a:cxn>
                        </a:cxnLst>
                        <a:rect l="0" t="0" r="r" b="b"/>
                        <a:pathLst>
                          <a:path w="26" h="7">
                            <a:moveTo>
                              <a:pt x="0" y="0"/>
                            </a:moveTo>
                            <a:lnTo>
                              <a:pt x="0" y="0"/>
                            </a:lnTo>
                            <a:lnTo>
                              <a:pt x="26" y="0"/>
                            </a:lnTo>
                            <a:lnTo>
                              <a:pt x="26" y="7"/>
                            </a:lnTo>
                            <a:lnTo>
                              <a:pt x="0" y="7"/>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7" name="Freeform 272"/>
                      <p:cNvSpPr>
                        <a:spLocks noEditPoints="1"/>
                      </p:cNvSpPr>
                      <p:nvPr/>
                    </p:nvSpPr>
                    <p:spPr bwMode="auto">
                      <a:xfrm>
                        <a:off x="6229351" y="4143376"/>
                        <a:ext cx="44450" cy="77788"/>
                      </a:xfrm>
                      <a:custGeom>
                        <a:avLst/>
                        <a:gdLst>
                          <a:gd name="T0" fmla="*/ 7 w 49"/>
                          <a:gd name="T1" fmla="*/ 44 h 85"/>
                          <a:gd name="T2" fmla="*/ 7 w 49"/>
                          <a:gd name="T3" fmla="*/ 44 h 85"/>
                          <a:gd name="T4" fmla="*/ 7 w 49"/>
                          <a:gd name="T5" fmla="*/ 79 h 85"/>
                          <a:gd name="T6" fmla="*/ 22 w 49"/>
                          <a:gd name="T7" fmla="*/ 79 h 85"/>
                          <a:gd name="T8" fmla="*/ 41 w 49"/>
                          <a:gd name="T9" fmla="*/ 61 h 85"/>
                          <a:gd name="T10" fmla="*/ 22 w 49"/>
                          <a:gd name="T11" fmla="*/ 44 h 85"/>
                          <a:gd name="T12" fmla="*/ 7 w 49"/>
                          <a:gd name="T13" fmla="*/ 44 h 85"/>
                          <a:gd name="T14" fmla="*/ 7 w 49"/>
                          <a:gd name="T15" fmla="*/ 6 h 85"/>
                          <a:gd name="T16" fmla="*/ 7 w 49"/>
                          <a:gd name="T17" fmla="*/ 6 h 85"/>
                          <a:gd name="T18" fmla="*/ 7 w 49"/>
                          <a:gd name="T19" fmla="*/ 37 h 85"/>
                          <a:gd name="T20" fmla="*/ 19 w 49"/>
                          <a:gd name="T21" fmla="*/ 37 h 85"/>
                          <a:gd name="T22" fmla="*/ 39 w 49"/>
                          <a:gd name="T23" fmla="*/ 22 h 85"/>
                          <a:gd name="T24" fmla="*/ 34 w 49"/>
                          <a:gd name="T25" fmla="*/ 10 h 85"/>
                          <a:gd name="T26" fmla="*/ 21 w 49"/>
                          <a:gd name="T27" fmla="*/ 6 h 85"/>
                          <a:gd name="T28" fmla="*/ 7 w 49"/>
                          <a:gd name="T29" fmla="*/ 6 h 85"/>
                          <a:gd name="T30" fmla="*/ 0 w 49"/>
                          <a:gd name="T31" fmla="*/ 85 h 85"/>
                          <a:gd name="T32" fmla="*/ 0 w 49"/>
                          <a:gd name="T33" fmla="*/ 85 h 85"/>
                          <a:gd name="T34" fmla="*/ 0 w 49"/>
                          <a:gd name="T35" fmla="*/ 0 h 85"/>
                          <a:gd name="T36" fmla="*/ 23 w 49"/>
                          <a:gd name="T37" fmla="*/ 0 h 85"/>
                          <a:gd name="T38" fmla="*/ 46 w 49"/>
                          <a:gd name="T39" fmla="*/ 21 h 85"/>
                          <a:gd name="T40" fmla="*/ 43 w 49"/>
                          <a:gd name="T41" fmla="*/ 33 h 85"/>
                          <a:gd name="T42" fmla="*/ 33 w 49"/>
                          <a:gd name="T43" fmla="*/ 40 h 85"/>
                          <a:gd name="T44" fmla="*/ 33 w 49"/>
                          <a:gd name="T45" fmla="*/ 40 h 85"/>
                          <a:gd name="T46" fmla="*/ 45 w 49"/>
                          <a:gd name="T47" fmla="*/ 47 h 85"/>
                          <a:gd name="T48" fmla="*/ 49 w 49"/>
                          <a:gd name="T49" fmla="*/ 61 h 85"/>
                          <a:gd name="T50" fmla="*/ 42 w 49"/>
                          <a:gd name="T51" fmla="*/ 79 h 85"/>
                          <a:gd name="T52" fmla="*/ 23 w 49"/>
                          <a:gd name="T53" fmla="*/ 85 h 85"/>
                          <a:gd name="T54" fmla="*/ 0 w 49"/>
                          <a:gd name="T5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85">
                            <a:moveTo>
                              <a:pt x="7" y="44"/>
                            </a:moveTo>
                            <a:lnTo>
                              <a:pt x="7" y="44"/>
                            </a:lnTo>
                            <a:lnTo>
                              <a:pt x="7" y="79"/>
                            </a:lnTo>
                            <a:lnTo>
                              <a:pt x="22" y="79"/>
                            </a:lnTo>
                            <a:cubicBezTo>
                              <a:pt x="35" y="79"/>
                              <a:pt x="41" y="73"/>
                              <a:pt x="41" y="61"/>
                            </a:cubicBezTo>
                            <a:cubicBezTo>
                              <a:pt x="41" y="50"/>
                              <a:pt x="35" y="44"/>
                              <a:pt x="22" y="44"/>
                            </a:cubicBezTo>
                            <a:lnTo>
                              <a:pt x="7" y="44"/>
                            </a:lnTo>
                            <a:close/>
                            <a:moveTo>
                              <a:pt x="7" y="6"/>
                            </a:moveTo>
                            <a:lnTo>
                              <a:pt x="7" y="6"/>
                            </a:lnTo>
                            <a:lnTo>
                              <a:pt x="7" y="37"/>
                            </a:lnTo>
                            <a:lnTo>
                              <a:pt x="19" y="37"/>
                            </a:lnTo>
                            <a:cubicBezTo>
                              <a:pt x="32" y="37"/>
                              <a:pt x="39" y="32"/>
                              <a:pt x="39" y="22"/>
                            </a:cubicBezTo>
                            <a:cubicBezTo>
                              <a:pt x="39" y="16"/>
                              <a:pt x="37" y="12"/>
                              <a:pt x="34" y="10"/>
                            </a:cubicBezTo>
                            <a:cubicBezTo>
                              <a:pt x="31" y="7"/>
                              <a:pt x="27" y="6"/>
                              <a:pt x="21" y="6"/>
                            </a:cubicBezTo>
                            <a:lnTo>
                              <a:pt x="7" y="6"/>
                            </a:lnTo>
                            <a:close/>
                            <a:moveTo>
                              <a:pt x="0" y="85"/>
                            </a:moveTo>
                            <a:lnTo>
                              <a:pt x="0" y="85"/>
                            </a:lnTo>
                            <a:lnTo>
                              <a:pt x="0" y="0"/>
                            </a:lnTo>
                            <a:lnTo>
                              <a:pt x="23" y="0"/>
                            </a:lnTo>
                            <a:cubicBezTo>
                              <a:pt x="39" y="0"/>
                              <a:pt x="46" y="7"/>
                              <a:pt x="46" y="21"/>
                            </a:cubicBezTo>
                            <a:cubicBezTo>
                              <a:pt x="46" y="26"/>
                              <a:pt x="45" y="30"/>
                              <a:pt x="43" y="33"/>
                            </a:cubicBezTo>
                            <a:cubicBezTo>
                              <a:pt x="41" y="37"/>
                              <a:pt x="37" y="39"/>
                              <a:pt x="33" y="40"/>
                            </a:cubicBezTo>
                            <a:lnTo>
                              <a:pt x="33" y="40"/>
                            </a:lnTo>
                            <a:cubicBezTo>
                              <a:pt x="38" y="41"/>
                              <a:pt x="42" y="44"/>
                              <a:pt x="45" y="47"/>
                            </a:cubicBezTo>
                            <a:cubicBezTo>
                              <a:pt x="48" y="51"/>
                              <a:pt x="49" y="56"/>
                              <a:pt x="49" y="61"/>
                            </a:cubicBezTo>
                            <a:cubicBezTo>
                              <a:pt x="49" y="69"/>
                              <a:pt x="47" y="75"/>
                              <a:pt x="42" y="79"/>
                            </a:cubicBezTo>
                            <a:cubicBezTo>
                              <a:pt x="38" y="83"/>
                              <a:pt x="31" y="85"/>
                              <a:pt x="23" y="85"/>
                            </a:cubicBez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8" name="Freeform 273"/>
                      <p:cNvSpPr>
                        <a:spLocks noEditPoints="1"/>
                      </p:cNvSpPr>
                      <p:nvPr/>
                    </p:nvSpPr>
                    <p:spPr bwMode="auto">
                      <a:xfrm>
                        <a:off x="6280151" y="4162427"/>
                        <a:ext cx="41275" cy="60325"/>
                      </a:xfrm>
                      <a:custGeom>
                        <a:avLst/>
                        <a:gdLst>
                          <a:gd name="T0" fmla="*/ 8 w 44"/>
                          <a:gd name="T1" fmla="*/ 34 h 67"/>
                          <a:gd name="T2" fmla="*/ 8 w 44"/>
                          <a:gd name="T3" fmla="*/ 34 h 67"/>
                          <a:gd name="T4" fmla="*/ 22 w 44"/>
                          <a:gd name="T5" fmla="*/ 61 h 67"/>
                          <a:gd name="T6" fmla="*/ 37 w 44"/>
                          <a:gd name="T7" fmla="*/ 34 h 67"/>
                          <a:gd name="T8" fmla="*/ 22 w 44"/>
                          <a:gd name="T9" fmla="*/ 6 h 67"/>
                          <a:gd name="T10" fmla="*/ 8 w 44"/>
                          <a:gd name="T11" fmla="*/ 34 h 67"/>
                          <a:gd name="T12" fmla="*/ 0 w 44"/>
                          <a:gd name="T13" fmla="*/ 34 h 67"/>
                          <a:gd name="T14" fmla="*/ 0 w 44"/>
                          <a:gd name="T15" fmla="*/ 34 h 67"/>
                          <a:gd name="T16" fmla="*/ 22 w 44"/>
                          <a:gd name="T17" fmla="*/ 0 h 67"/>
                          <a:gd name="T18" fmla="*/ 44 w 44"/>
                          <a:gd name="T19" fmla="*/ 34 h 67"/>
                          <a:gd name="T20" fmla="*/ 22 w 44"/>
                          <a:gd name="T21" fmla="*/ 67 h 67"/>
                          <a:gd name="T22" fmla="*/ 0 w 44"/>
                          <a:gd name="T23"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7">
                            <a:moveTo>
                              <a:pt x="8" y="34"/>
                            </a:moveTo>
                            <a:lnTo>
                              <a:pt x="8" y="34"/>
                            </a:lnTo>
                            <a:cubicBezTo>
                              <a:pt x="8" y="52"/>
                              <a:pt x="13" y="61"/>
                              <a:pt x="22" y="61"/>
                            </a:cubicBezTo>
                            <a:cubicBezTo>
                              <a:pt x="32" y="61"/>
                              <a:pt x="37" y="52"/>
                              <a:pt x="37" y="34"/>
                            </a:cubicBezTo>
                            <a:cubicBezTo>
                              <a:pt x="37" y="15"/>
                              <a:pt x="32" y="6"/>
                              <a:pt x="22" y="6"/>
                            </a:cubicBezTo>
                            <a:cubicBezTo>
                              <a:pt x="13" y="6"/>
                              <a:pt x="8" y="15"/>
                              <a:pt x="8" y="34"/>
                            </a:cubicBezTo>
                            <a:close/>
                            <a:moveTo>
                              <a:pt x="0" y="34"/>
                            </a:moveTo>
                            <a:lnTo>
                              <a:pt x="0" y="34"/>
                            </a:lnTo>
                            <a:cubicBezTo>
                              <a:pt x="0" y="11"/>
                              <a:pt x="8" y="0"/>
                              <a:pt x="22" y="0"/>
                            </a:cubicBezTo>
                            <a:cubicBezTo>
                              <a:pt x="37" y="0"/>
                              <a:pt x="44" y="11"/>
                              <a:pt x="44" y="34"/>
                            </a:cubicBezTo>
                            <a:cubicBezTo>
                              <a:pt x="44" y="56"/>
                              <a:pt x="37" y="67"/>
                              <a:pt x="22" y="67"/>
                            </a:cubicBezTo>
                            <a:cubicBezTo>
                              <a:pt x="8" y="67"/>
                              <a:pt x="0" y="56"/>
                              <a:pt x="0" y="3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09" name="Freeform 274"/>
                      <p:cNvSpPr>
                        <a:spLocks/>
                      </p:cNvSpPr>
                      <p:nvPr/>
                    </p:nvSpPr>
                    <p:spPr bwMode="auto">
                      <a:xfrm>
                        <a:off x="6330951" y="4143376"/>
                        <a:ext cx="7938" cy="77788"/>
                      </a:xfrm>
                      <a:custGeom>
                        <a:avLst/>
                        <a:gdLst>
                          <a:gd name="T0" fmla="*/ 0 w 8"/>
                          <a:gd name="T1" fmla="*/ 0 h 85"/>
                          <a:gd name="T2" fmla="*/ 0 w 8"/>
                          <a:gd name="T3" fmla="*/ 0 h 85"/>
                          <a:gd name="T4" fmla="*/ 8 w 8"/>
                          <a:gd name="T5" fmla="*/ 0 h 85"/>
                          <a:gd name="T6" fmla="*/ 8 w 8"/>
                          <a:gd name="T7" fmla="*/ 85 h 85"/>
                          <a:gd name="T8" fmla="*/ 0 w 8"/>
                          <a:gd name="T9" fmla="*/ 85 h 85"/>
                          <a:gd name="T10" fmla="*/ 0 w 8"/>
                          <a:gd name="T11" fmla="*/ 0 h 85"/>
                        </a:gdLst>
                        <a:ahLst/>
                        <a:cxnLst>
                          <a:cxn ang="0">
                            <a:pos x="T0" y="T1"/>
                          </a:cxn>
                          <a:cxn ang="0">
                            <a:pos x="T2" y="T3"/>
                          </a:cxn>
                          <a:cxn ang="0">
                            <a:pos x="T4" y="T5"/>
                          </a:cxn>
                          <a:cxn ang="0">
                            <a:pos x="T6" y="T7"/>
                          </a:cxn>
                          <a:cxn ang="0">
                            <a:pos x="T8" y="T9"/>
                          </a:cxn>
                          <a:cxn ang="0">
                            <a:pos x="T10" y="T11"/>
                          </a:cxn>
                        </a:cxnLst>
                        <a:rect l="0" t="0" r="r" b="b"/>
                        <a:pathLst>
                          <a:path w="8" h="85">
                            <a:moveTo>
                              <a:pt x="0" y="0"/>
                            </a:moveTo>
                            <a:lnTo>
                              <a:pt x="0" y="0"/>
                            </a:lnTo>
                            <a:lnTo>
                              <a:pt x="8" y="0"/>
                            </a:lnTo>
                            <a:lnTo>
                              <a:pt x="8"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10" name="Freeform 275"/>
                      <p:cNvSpPr>
                        <a:spLocks noEditPoints="1"/>
                      </p:cNvSpPr>
                      <p:nvPr/>
                    </p:nvSpPr>
                    <p:spPr bwMode="auto">
                      <a:xfrm>
                        <a:off x="6351588" y="4143376"/>
                        <a:ext cx="6350" cy="77788"/>
                      </a:xfrm>
                      <a:custGeom>
                        <a:avLst/>
                        <a:gdLst>
                          <a:gd name="T0" fmla="*/ 0 w 8"/>
                          <a:gd name="T1" fmla="*/ 22 h 85"/>
                          <a:gd name="T2" fmla="*/ 0 w 8"/>
                          <a:gd name="T3" fmla="*/ 22 h 85"/>
                          <a:gd name="T4" fmla="*/ 8 w 8"/>
                          <a:gd name="T5" fmla="*/ 22 h 85"/>
                          <a:gd name="T6" fmla="*/ 8 w 8"/>
                          <a:gd name="T7" fmla="*/ 85 h 85"/>
                          <a:gd name="T8" fmla="*/ 0 w 8"/>
                          <a:gd name="T9" fmla="*/ 85 h 85"/>
                          <a:gd name="T10" fmla="*/ 0 w 8"/>
                          <a:gd name="T11" fmla="*/ 22 h 85"/>
                          <a:gd name="T12" fmla="*/ 0 w 8"/>
                          <a:gd name="T13" fmla="*/ 0 h 85"/>
                          <a:gd name="T14" fmla="*/ 0 w 8"/>
                          <a:gd name="T15" fmla="*/ 0 h 85"/>
                          <a:gd name="T16" fmla="*/ 8 w 8"/>
                          <a:gd name="T17" fmla="*/ 0 h 85"/>
                          <a:gd name="T18" fmla="*/ 8 w 8"/>
                          <a:gd name="T19" fmla="*/ 12 h 85"/>
                          <a:gd name="T20" fmla="*/ 0 w 8"/>
                          <a:gd name="T21" fmla="*/ 12 h 85"/>
                          <a:gd name="T22" fmla="*/ 0 w 8"/>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5">
                            <a:moveTo>
                              <a:pt x="0" y="22"/>
                            </a:moveTo>
                            <a:lnTo>
                              <a:pt x="0" y="22"/>
                            </a:lnTo>
                            <a:lnTo>
                              <a:pt x="8" y="22"/>
                            </a:lnTo>
                            <a:lnTo>
                              <a:pt x="8" y="85"/>
                            </a:lnTo>
                            <a:lnTo>
                              <a:pt x="0" y="85"/>
                            </a:lnTo>
                            <a:lnTo>
                              <a:pt x="0" y="22"/>
                            </a:lnTo>
                            <a:close/>
                            <a:moveTo>
                              <a:pt x="0" y="0"/>
                            </a:moveTo>
                            <a:lnTo>
                              <a:pt x="0" y="0"/>
                            </a:lnTo>
                            <a:lnTo>
                              <a:pt x="8" y="0"/>
                            </a:lnTo>
                            <a:lnTo>
                              <a:pt x="8" y="12"/>
                            </a:lnTo>
                            <a:lnTo>
                              <a:pt x="0" y="12"/>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11" name="Freeform 276"/>
                      <p:cNvSpPr>
                        <a:spLocks/>
                      </p:cNvSpPr>
                      <p:nvPr/>
                    </p:nvSpPr>
                    <p:spPr bwMode="auto">
                      <a:xfrm>
                        <a:off x="6365876" y="4164014"/>
                        <a:ext cx="39688" cy="57150"/>
                      </a:xfrm>
                      <a:custGeom>
                        <a:avLst/>
                        <a:gdLst>
                          <a:gd name="T0" fmla="*/ 18 w 43"/>
                          <a:gd name="T1" fmla="*/ 63 h 63"/>
                          <a:gd name="T2" fmla="*/ 18 w 43"/>
                          <a:gd name="T3" fmla="*/ 63 h 63"/>
                          <a:gd name="T4" fmla="*/ 0 w 43"/>
                          <a:gd name="T5" fmla="*/ 0 h 63"/>
                          <a:gd name="T6" fmla="*/ 8 w 43"/>
                          <a:gd name="T7" fmla="*/ 0 h 63"/>
                          <a:gd name="T8" fmla="*/ 22 w 43"/>
                          <a:gd name="T9" fmla="*/ 55 h 63"/>
                          <a:gd name="T10" fmla="*/ 22 w 43"/>
                          <a:gd name="T11" fmla="*/ 55 h 63"/>
                          <a:gd name="T12" fmla="*/ 35 w 43"/>
                          <a:gd name="T13" fmla="*/ 0 h 63"/>
                          <a:gd name="T14" fmla="*/ 43 w 43"/>
                          <a:gd name="T15" fmla="*/ 0 h 63"/>
                          <a:gd name="T16" fmla="*/ 26 w 43"/>
                          <a:gd name="T17" fmla="*/ 63 h 63"/>
                          <a:gd name="T18" fmla="*/ 18 w 43"/>
                          <a:gd name="T1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3">
                            <a:moveTo>
                              <a:pt x="18" y="63"/>
                            </a:moveTo>
                            <a:lnTo>
                              <a:pt x="18" y="63"/>
                            </a:lnTo>
                            <a:lnTo>
                              <a:pt x="0" y="0"/>
                            </a:lnTo>
                            <a:lnTo>
                              <a:pt x="8" y="0"/>
                            </a:lnTo>
                            <a:lnTo>
                              <a:pt x="22" y="55"/>
                            </a:lnTo>
                            <a:lnTo>
                              <a:pt x="22" y="55"/>
                            </a:lnTo>
                            <a:lnTo>
                              <a:pt x="35" y="0"/>
                            </a:lnTo>
                            <a:lnTo>
                              <a:pt x="43" y="0"/>
                            </a:lnTo>
                            <a:lnTo>
                              <a:pt x="26" y="63"/>
                            </a:lnTo>
                            <a:lnTo>
                              <a:pt x="18" y="6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12" name="Freeform 277"/>
                      <p:cNvSpPr>
                        <a:spLocks noEditPoints="1"/>
                      </p:cNvSpPr>
                      <p:nvPr/>
                    </p:nvSpPr>
                    <p:spPr bwMode="auto">
                      <a:xfrm>
                        <a:off x="6411913" y="4143376"/>
                        <a:ext cx="6350" cy="77788"/>
                      </a:xfrm>
                      <a:custGeom>
                        <a:avLst/>
                        <a:gdLst>
                          <a:gd name="T0" fmla="*/ 0 w 7"/>
                          <a:gd name="T1" fmla="*/ 22 h 85"/>
                          <a:gd name="T2" fmla="*/ 0 w 7"/>
                          <a:gd name="T3" fmla="*/ 22 h 85"/>
                          <a:gd name="T4" fmla="*/ 7 w 7"/>
                          <a:gd name="T5" fmla="*/ 22 h 85"/>
                          <a:gd name="T6" fmla="*/ 7 w 7"/>
                          <a:gd name="T7" fmla="*/ 85 h 85"/>
                          <a:gd name="T8" fmla="*/ 0 w 7"/>
                          <a:gd name="T9" fmla="*/ 85 h 85"/>
                          <a:gd name="T10" fmla="*/ 0 w 7"/>
                          <a:gd name="T11" fmla="*/ 22 h 85"/>
                          <a:gd name="T12" fmla="*/ 0 w 7"/>
                          <a:gd name="T13" fmla="*/ 0 h 85"/>
                          <a:gd name="T14" fmla="*/ 0 w 7"/>
                          <a:gd name="T15" fmla="*/ 0 h 85"/>
                          <a:gd name="T16" fmla="*/ 7 w 7"/>
                          <a:gd name="T17" fmla="*/ 0 h 85"/>
                          <a:gd name="T18" fmla="*/ 7 w 7"/>
                          <a:gd name="T19" fmla="*/ 12 h 85"/>
                          <a:gd name="T20" fmla="*/ 0 w 7"/>
                          <a:gd name="T21" fmla="*/ 12 h 85"/>
                          <a:gd name="T22" fmla="*/ 0 w 7"/>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5">
                            <a:moveTo>
                              <a:pt x="0" y="22"/>
                            </a:moveTo>
                            <a:lnTo>
                              <a:pt x="0" y="22"/>
                            </a:lnTo>
                            <a:lnTo>
                              <a:pt x="7" y="22"/>
                            </a:lnTo>
                            <a:lnTo>
                              <a:pt x="7" y="85"/>
                            </a:lnTo>
                            <a:lnTo>
                              <a:pt x="0" y="85"/>
                            </a:lnTo>
                            <a:lnTo>
                              <a:pt x="0" y="22"/>
                            </a:lnTo>
                            <a:close/>
                            <a:moveTo>
                              <a:pt x="0" y="0"/>
                            </a:moveTo>
                            <a:lnTo>
                              <a:pt x="0" y="0"/>
                            </a:lnTo>
                            <a:lnTo>
                              <a:pt x="7" y="0"/>
                            </a:lnTo>
                            <a:lnTo>
                              <a:pt x="7" y="12"/>
                            </a:lnTo>
                            <a:lnTo>
                              <a:pt x="0" y="12"/>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13" name="Freeform 278"/>
                      <p:cNvSpPr>
                        <a:spLocks noEditPoints="1"/>
                      </p:cNvSpPr>
                      <p:nvPr/>
                    </p:nvSpPr>
                    <p:spPr bwMode="auto">
                      <a:xfrm>
                        <a:off x="6429376" y="4162427"/>
                        <a:ext cx="41275" cy="60325"/>
                      </a:xfrm>
                      <a:custGeom>
                        <a:avLst/>
                        <a:gdLst>
                          <a:gd name="T0" fmla="*/ 33 w 46"/>
                          <a:gd name="T1" fmla="*/ 43 h 67"/>
                          <a:gd name="T2" fmla="*/ 33 w 46"/>
                          <a:gd name="T3" fmla="*/ 43 h 67"/>
                          <a:gd name="T4" fmla="*/ 33 w 46"/>
                          <a:gd name="T5" fmla="*/ 29 h 67"/>
                          <a:gd name="T6" fmla="*/ 32 w 46"/>
                          <a:gd name="T7" fmla="*/ 29 h 67"/>
                          <a:gd name="T8" fmla="*/ 25 w 46"/>
                          <a:gd name="T9" fmla="*/ 34 h 67"/>
                          <a:gd name="T10" fmla="*/ 19 w 46"/>
                          <a:gd name="T11" fmla="*/ 35 h 67"/>
                          <a:gd name="T12" fmla="*/ 8 w 46"/>
                          <a:gd name="T13" fmla="*/ 48 h 67"/>
                          <a:gd name="T14" fmla="*/ 11 w 46"/>
                          <a:gd name="T15" fmla="*/ 58 h 67"/>
                          <a:gd name="T16" fmla="*/ 18 w 46"/>
                          <a:gd name="T17" fmla="*/ 61 h 67"/>
                          <a:gd name="T18" fmla="*/ 29 w 46"/>
                          <a:gd name="T19" fmla="*/ 56 h 67"/>
                          <a:gd name="T20" fmla="*/ 33 w 46"/>
                          <a:gd name="T21" fmla="*/ 43 h 67"/>
                          <a:gd name="T22" fmla="*/ 9 w 46"/>
                          <a:gd name="T23" fmla="*/ 21 h 67"/>
                          <a:gd name="T24" fmla="*/ 9 w 46"/>
                          <a:gd name="T25" fmla="*/ 21 h 67"/>
                          <a:gd name="T26" fmla="*/ 2 w 46"/>
                          <a:gd name="T27" fmla="*/ 21 h 67"/>
                          <a:gd name="T28" fmla="*/ 22 w 46"/>
                          <a:gd name="T29" fmla="*/ 0 h 67"/>
                          <a:gd name="T30" fmla="*/ 40 w 46"/>
                          <a:gd name="T31" fmla="*/ 17 h 67"/>
                          <a:gd name="T32" fmla="*/ 40 w 46"/>
                          <a:gd name="T33" fmla="*/ 55 h 67"/>
                          <a:gd name="T34" fmla="*/ 44 w 46"/>
                          <a:gd name="T35" fmla="*/ 60 h 67"/>
                          <a:gd name="T36" fmla="*/ 46 w 46"/>
                          <a:gd name="T37" fmla="*/ 60 h 67"/>
                          <a:gd name="T38" fmla="*/ 46 w 46"/>
                          <a:gd name="T39" fmla="*/ 65 h 67"/>
                          <a:gd name="T40" fmla="*/ 42 w 46"/>
                          <a:gd name="T41" fmla="*/ 66 h 67"/>
                          <a:gd name="T42" fmla="*/ 36 w 46"/>
                          <a:gd name="T43" fmla="*/ 65 h 67"/>
                          <a:gd name="T44" fmla="*/ 33 w 46"/>
                          <a:gd name="T45" fmla="*/ 58 h 67"/>
                          <a:gd name="T46" fmla="*/ 33 w 46"/>
                          <a:gd name="T47" fmla="*/ 56 h 67"/>
                          <a:gd name="T48" fmla="*/ 33 w 46"/>
                          <a:gd name="T49" fmla="*/ 56 h 67"/>
                          <a:gd name="T50" fmla="*/ 16 w 46"/>
                          <a:gd name="T51" fmla="*/ 67 h 67"/>
                          <a:gd name="T52" fmla="*/ 0 w 46"/>
                          <a:gd name="T53" fmla="*/ 49 h 67"/>
                          <a:gd name="T54" fmla="*/ 13 w 46"/>
                          <a:gd name="T55" fmla="*/ 31 h 67"/>
                          <a:gd name="T56" fmla="*/ 27 w 46"/>
                          <a:gd name="T57" fmla="*/ 27 h 67"/>
                          <a:gd name="T58" fmla="*/ 32 w 46"/>
                          <a:gd name="T59" fmla="*/ 24 h 67"/>
                          <a:gd name="T60" fmla="*/ 33 w 46"/>
                          <a:gd name="T61" fmla="*/ 17 h 67"/>
                          <a:gd name="T62" fmla="*/ 22 w 46"/>
                          <a:gd name="T63" fmla="*/ 6 h 67"/>
                          <a:gd name="T64" fmla="*/ 9 w 46"/>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67">
                            <a:moveTo>
                              <a:pt x="33" y="43"/>
                            </a:moveTo>
                            <a:lnTo>
                              <a:pt x="33" y="43"/>
                            </a:lnTo>
                            <a:lnTo>
                              <a:pt x="33" y="29"/>
                            </a:lnTo>
                            <a:lnTo>
                              <a:pt x="32" y="29"/>
                            </a:lnTo>
                            <a:cubicBezTo>
                              <a:pt x="32" y="31"/>
                              <a:pt x="29" y="32"/>
                              <a:pt x="25" y="34"/>
                            </a:cubicBezTo>
                            <a:lnTo>
                              <a:pt x="19" y="35"/>
                            </a:lnTo>
                            <a:cubicBezTo>
                              <a:pt x="12" y="37"/>
                              <a:pt x="8" y="42"/>
                              <a:pt x="8" y="48"/>
                            </a:cubicBezTo>
                            <a:cubicBezTo>
                              <a:pt x="8" y="52"/>
                              <a:pt x="9" y="55"/>
                              <a:pt x="11" y="58"/>
                            </a:cubicBezTo>
                            <a:cubicBezTo>
                              <a:pt x="12" y="60"/>
                              <a:pt x="15" y="61"/>
                              <a:pt x="18" y="61"/>
                            </a:cubicBezTo>
                            <a:cubicBezTo>
                              <a:pt x="22" y="61"/>
                              <a:pt x="26" y="59"/>
                              <a:pt x="29" y="56"/>
                            </a:cubicBezTo>
                            <a:cubicBezTo>
                              <a:pt x="31" y="53"/>
                              <a:pt x="33" y="49"/>
                              <a:pt x="33" y="43"/>
                            </a:cubicBezTo>
                            <a:close/>
                            <a:moveTo>
                              <a:pt x="9" y="21"/>
                            </a:moveTo>
                            <a:lnTo>
                              <a:pt x="9" y="21"/>
                            </a:lnTo>
                            <a:lnTo>
                              <a:pt x="2" y="21"/>
                            </a:lnTo>
                            <a:cubicBezTo>
                              <a:pt x="2" y="7"/>
                              <a:pt x="9" y="0"/>
                              <a:pt x="22" y="0"/>
                            </a:cubicBezTo>
                            <a:cubicBezTo>
                              <a:pt x="34" y="0"/>
                              <a:pt x="40" y="6"/>
                              <a:pt x="40" y="17"/>
                            </a:cubicBezTo>
                            <a:lnTo>
                              <a:pt x="40" y="55"/>
                            </a:lnTo>
                            <a:cubicBezTo>
                              <a:pt x="40" y="58"/>
                              <a:pt x="41" y="60"/>
                              <a:pt x="44" y="60"/>
                            </a:cubicBezTo>
                            <a:lnTo>
                              <a:pt x="46" y="60"/>
                            </a:lnTo>
                            <a:lnTo>
                              <a:pt x="46" y="65"/>
                            </a:lnTo>
                            <a:cubicBezTo>
                              <a:pt x="44" y="66"/>
                              <a:pt x="43" y="66"/>
                              <a:pt x="42" y="66"/>
                            </a:cubicBezTo>
                            <a:cubicBezTo>
                              <a:pt x="39" y="66"/>
                              <a:pt x="37" y="66"/>
                              <a:pt x="36" y="65"/>
                            </a:cubicBezTo>
                            <a:cubicBezTo>
                              <a:pt x="34" y="64"/>
                              <a:pt x="33" y="61"/>
                              <a:pt x="33" y="58"/>
                            </a:cubicBezTo>
                            <a:lnTo>
                              <a:pt x="33" y="56"/>
                            </a:lnTo>
                            <a:lnTo>
                              <a:pt x="33" y="56"/>
                            </a:lnTo>
                            <a:cubicBezTo>
                              <a:pt x="30" y="63"/>
                              <a:pt x="25" y="67"/>
                              <a:pt x="16" y="67"/>
                            </a:cubicBezTo>
                            <a:cubicBezTo>
                              <a:pt x="6" y="67"/>
                              <a:pt x="0" y="61"/>
                              <a:pt x="0" y="49"/>
                            </a:cubicBezTo>
                            <a:cubicBezTo>
                              <a:pt x="0" y="40"/>
                              <a:pt x="5" y="34"/>
                              <a:pt x="13" y="31"/>
                            </a:cubicBezTo>
                            <a:lnTo>
                              <a:pt x="27" y="27"/>
                            </a:lnTo>
                            <a:cubicBezTo>
                              <a:pt x="29" y="27"/>
                              <a:pt x="31" y="25"/>
                              <a:pt x="32" y="24"/>
                            </a:cubicBezTo>
                            <a:cubicBezTo>
                              <a:pt x="32" y="23"/>
                              <a:pt x="33" y="21"/>
                              <a:pt x="33" y="17"/>
                            </a:cubicBezTo>
                            <a:cubicBezTo>
                              <a:pt x="33" y="10"/>
                              <a:pt x="29" y="6"/>
                              <a:pt x="22" y="6"/>
                            </a:cubicBezTo>
                            <a:cubicBezTo>
                              <a:pt x="14"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17" name="Freeform 282"/>
                      <p:cNvSpPr>
                        <a:spLocks/>
                      </p:cNvSpPr>
                      <p:nvPr/>
                    </p:nvSpPr>
                    <p:spPr bwMode="auto">
                      <a:xfrm>
                        <a:off x="7507288" y="4000501"/>
                        <a:ext cx="53975" cy="87313"/>
                      </a:xfrm>
                      <a:custGeom>
                        <a:avLst/>
                        <a:gdLst>
                          <a:gd name="T0" fmla="*/ 0 w 59"/>
                          <a:gd name="T1" fmla="*/ 0 h 95"/>
                          <a:gd name="T2" fmla="*/ 0 w 59"/>
                          <a:gd name="T3" fmla="*/ 0 h 95"/>
                          <a:gd name="T4" fmla="*/ 16 w 59"/>
                          <a:gd name="T5" fmla="*/ 0 h 95"/>
                          <a:gd name="T6" fmla="*/ 47 w 59"/>
                          <a:gd name="T7" fmla="*/ 79 h 95"/>
                          <a:gd name="T8" fmla="*/ 47 w 59"/>
                          <a:gd name="T9" fmla="*/ 79 h 95"/>
                          <a:gd name="T10" fmla="*/ 47 w 59"/>
                          <a:gd name="T11" fmla="*/ 0 h 95"/>
                          <a:gd name="T12" fmla="*/ 59 w 59"/>
                          <a:gd name="T13" fmla="*/ 0 h 95"/>
                          <a:gd name="T14" fmla="*/ 59 w 59"/>
                          <a:gd name="T15" fmla="*/ 95 h 95"/>
                          <a:gd name="T16" fmla="*/ 43 w 59"/>
                          <a:gd name="T17" fmla="*/ 95 h 95"/>
                          <a:gd name="T18" fmla="*/ 12 w 59"/>
                          <a:gd name="T19" fmla="*/ 18 h 95"/>
                          <a:gd name="T20" fmla="*/ 12 w 59"/>
                          <a:gd name="T21" fmla="*/ 18 h 95"/>
                          <a:gd name="T22" fmla="*/ 12 w 59"/>
                          <a:gd name="T23" fmla="*/ 95 h 95"/>
                          <a:gd name="T24" fmla="*/ 0 w 59"/>
                          <a:gd name="T25" fmla="*/ 95 h 95"/>
                          <a:gd name="T26" fmla="*/ 0 w 59"/>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95">
                            <a:moveTo>
                              <a:pt x="0" y="0"/>
                            </a:moveTo>
                            <a:lnTo>
                              <a:pt x="0" y="0"/>
                            </a:lnTo>
                            <a:lnTo>
                              <a:pt x="16" y="0"/>
                            </a:lnTo>
                            <a:lnTo>
                              <a:pt x="47" y="79"/>
                            </a:lnTo>
                            <a:lnTo>
                              <a:pt x="47" y="79"/>
                            </a:lnTo>
                            <a:lnTo>
                              <a:pt x="47" y="0"/>
                            </a:lnTo>
                            <a:lnTo>
                              <a:pt x="59" y="0"/>
                            </a:lnTo>
                            <a:lnTo>
                              <a:pt x="59" y="95"/>
                            </a:lnTo>
                            <a:lnTo>
                              <a:pt x="43" y="95"/>
                            </a:lnTo>
                            <a:lnTo>
                              <a:pt x="12" y="18"/>
                            </a:lnTo>
                            <a:lnTo>
                              <a:pt x="12" y="18"/>
                            </a:lnTo>
                            <a:lnTo>
                              <a:pt x="12"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18" name="Freeform 283"/>
                      <p:cNvSpPr>
                        <a:spLocks noEditPoints="1"/>
                      </p:cNvSpPr>
                      <p:nvPr/>
                    </p:nvSpPr>
                    <p:spPr bwMode="auto">
                      <a:xfrm>
                        <a:off x="7575551" y="4000501"/>
                        <a:ext cx="11113" cy="87313"/>
                      </a:xfrm>
                      <a:custGeom>
                        <a:avLst/>
                        <a:gdLst>
                          <a:gd name="T0" fmla="*/ 0 w 11"/>
                          <a:gd name="T1" fmla="*/ 23 h 95"/>
                          <a:gd name="T2" fmla="*/ 0 w 11"/>
                          <a:gd name="T3" fmla="*/ 23 h 95"/>
                          <a:gd name="T4" fmla="*/ 11 w 11"/>
                          <a:gd name="T5" fmla="*/ 23 h 95"/>
                          <a:gd name="T6" fmla="*/ 11 w 11"/>
                          <a:gd name="T7" fmla="*/ 95 h 95"/>
                          <a:gd name="T8" fmla="*/ 0 w 11"/>
                          <a:gd name="T9" fmla="*/ 95 h 95"/>
                          <a:gd name="T10" fmla="*/ 0 w 11"/>
                          <a:gd name="T11" fmla="*/ 23 h 95"/>
                          <a:gd name="T12" fmla="*/ 0 w 11"/>
                          <a:gd name="T13" fmla="*/ 0 h 95"/>
                          <a:gd name="T14" fmla="*/ 0 w 11"/>
                          <a:gd name="T15" fmla="*/ 0 h 95"/>
                          <a:gd name="T16" fmla="*/ 11 w 11"/>
                          <a:gd name="T17" fmla="*/ 0 h 95"/>
                          <a:gd name="T18" fmla="*/ 11 w 11"/>
                          <a:gd name="T19" fmla="*/ 12 h 95"/>
                          <a:gd name="T20" fmla="*/ 0 w 11"/>
                          <a:gd name="T21" fmla="*/ 12 h 95"/>
                          <a:gd name="T22" fmla="*/ 0 w 11"/>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5">
                            <a:moveTo>
                              <a:pt x="0" y="23"/>
                            </a:moveTo>
                            <a:lnTo>
                              <a:pt x="0" y="23"/>
                            </a:lnTo>
                            <a:lnTo>
                              <a:pt x="11" y="23"/>
                            </a:lnTo>
                            <a:lnTo>
                              <a:pt x="11" y="95"/>
                            </a:lnTo>
                            <a:lnTo>
                              <a:pt x="0" y="95"/>
                            </a:lnTo>
                            <a:lnTo>
                              <a:pt x="0" y="23"/>
                            </a:lnTo>
                            <a:close/>
                            <a:moveTo>
                              <a:pt x="0" y="0"/>
                            </a:moveTo>
                            <a:lnTo>
                              <a:pt x="0" y="0"/>
                            </a:lnTo>
                            <a:lnTo>
                              <a:pt x="11" y="0"/>
                            </a:lnTo>
                            <a:lnTo>
                              <a:pt x="11" y="12"/>
                            </a:lnTo>
                            <a:lnTo>
                              <a:pt x="0" y="12"/>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19" name="Freeform 284"/>
                      <p:cNvSpPr>
                        <a:spLocks/>
                      </p:cNvSpPr>
                      <p:nvPr/>
                    </p:nvSpPr>
                    <p:spPr bwMode="auto">
                      <a:xfrm>
                        <a:off x="7597776" y="4019551"/>
                        <a:ext cx="44450" cy="69850"/>
                      </a:xfrm>
                      <a:custGeom>
                        <a:avLst/>
                        <a:gdLst>
                          <a:gd name="T0" fmla="*/ 37 w 49"/>
                          <a:gd name="T1" fmla="*/ 24 h 76"/>
                          <a:gd name="T2" fmla="*/ 37 w 49"/>
                          <a:gd name="T3" fmla="*/ 24 h 76"/>
                          <a:gd name="T4" fmla="*/ 35 w 49"/>
                          <a:gd name="T5" fmla="*/ 14 h 76"/>
                          <a:gd name="T6" fmla="*/ 26 w 49"/>
                          <a:gd name="T7" fmla="*/ 9 h 76"/>
                          <a:gd name="T8" fmla="*/ 21 w 49"/>
                          <a:gd name="T9" fmla="*/ 10 h 76"/>
                          <a:gd name="T10" fmla="*/ 16 w 49"/>
                          <a:gd name="T11" fmla="*/ 14 h 76"/>
                          <a:gd name="T12" fmla="*/ 13 w 49"/>
                          <a:gd name="T13" fmla="*/ 24 h 76"/>
                          <a:gd name="T14" fmla="*/ 12 w 49"/>
                          <a:gd name="T15" fmla="*/ 39 h 76"/>
                          <a:gd name="T16" fmla="*/ 12 w 49"/>
                          <a:gd name="T17" fmla="*/ 48 h 76"/>
                          <a:gd name="T18" fmla="*/ 14 w 49"/>
                          <a:gd name="T19" fmla="*/ 57 h 76"/>
                          <a:gd name="T20" fmla="*/ 18 w 49"/>
                          <a:gd name="T21" fmla="*/ 64 h 76"/>
                          <a:gd name="T22" fmla="*/ 26 w 49"/>
                          <a:gd name="T23" fmla="*/ 67 h 76"/>
                          <a:gd name="T24" fmla="*/ 31 w 49"/>
                          <a:gd name="T25" fmla="*/ 65 h 76"/>
                          <a:gd name="T26" fmla="*/ 35 w 49"/>
                          <a:gd name="T27" fmla="*/ 61 h 76"/>
                          <a:gd name="T28" fmla="*/ 37 w 49"/>
                          <a:gd name="T29" fmla="*/ 55 h 76"/>
                          <a:gd name="T30" fmla="*/ 37 w 49"/>
                          <a:gd name="T31" fmla="*/ 49 h 76"/>
                          <a:gd name="T32" fmla="*/ 49 w 49"/>
                          <a:gd name="T33" fmla="*/ 49 h 76"/>
                          <a:gd name="T34" fmla="*/ 47 w 49"/>
                          <a:gd name="T35" fmla="*/ 58 h 76"/>
                          <a:gd name="T36" fmla="*/ 43 w 49"/>
                          <a:gd name="T37" fmla="*/ 67 h 76"/>
                          <a:gd name="T38" fmla="*/ 36 w 49"/>
                          <a:gd name="T39" fmla="*/ 73 h 76"/>
                          <a:gd name="T40" fmla="*/ 25 w 49"/>
                          <a:gd name="T41" fmla="*/ 76 h 76"/>
                          <a:gd name="T42" fmla="*/ 6 w 49"/>
                          <a:gd name="T43" fmla="*/ 67 h 76"/>
                          <a:gd name="T44" fmla="*/ 0 w 49"/>
                          <a:gd name="T45" fmla="*/ 39 h 76"/>
                          <a:gd name="T46" fmla="*/ 1 w 49"/>
                          <a:gd name="T47" fmla="*/ 25 h 76"/>
                          <a:gd name="T48" fmla="*/ 5 w 49"/>
                          <a:gd name="T49" fmla="*/ 13 h 76"/>
                          <a:gd name="T50" fmla="*/ 13 w 49"/>
                          <a:gd name="T51" fmla="*/ 4 h 76"/>
                          <a:gd name="T52" fmla="*/ 26 w 49"/>
                          <a:gd name="T53" fmla="*/ 0 h 76"/>
                          <a:gd name="T54" fmla="*/ 37 w 49"/>
                          <a:gd name="T55" fmla="*/ 3 h 76"/>
                          <a:gd name="T56" fmla="*/ 44 w 49"/>
                          <a:gd name="T57" fmla="*/ 9 h 76"/>
                          <a:gd name="T58" fmla="*/ 48 w 49"/>
                          <a:gd name="T59" fmla="*/ 16 h 76"/>
                          <a:gd name="T60" fmla="*/ 49 w 49"/>
                          <a:gd name="T61" fmla="*/ 24 h 76"/>
                          <a:gd name="T62" fmla="*/ 37 w 49"/>
                          <a:gd name="T63"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7" y="24"/>
                            </a:moveTo>
                            <a:lnTo>
                              <a:pt x="37" y="24"/>
                            </a:lnTo>
                            <a:cubicBezTo>
                              <a:pt x="37" y="20"/>
                              <a:pt x="36" y="17"/>
                              <a:pt x="35" y="14"/>
                            </a:cubicBezTo>
                            <a:cubicBezTo>
                              <a:pt x="33" y="11"/>
                              <a:pt x="30" y="9"/>
                              <a:pt x="26" y="9"/>
                            </a:cubicBezTo>
                            <a:cubicBezTo>
                              <a:pt x="24" y="9"/>
                              <a:pt x="22" y="10"/>
                              <a:pt x="21" y="10"/>
                            </a:cubicBezTo>
                            <a:cubicBezTo>
                              <a:pt x="19" y="11"/>
                              <a:pt x="18" y="12"/>
                              <a:pt x="16" y="14"/>
                            </a:cubicBezTo>
                            <a:cubicBezTo>
                              <a:pt x="15" y="17"/>
                              <a:pt x="14" y="20"/>
                              <a:pt x="13" y="24"/>
                            </a:cubicBezTo>
                            <a:cubicBezTo>
                              <a:pt x="12" y="28"/>
                              <a:pt x="12" y="33"/>
                              <a:pt x="12" y="39"/>
                            </a:cubicBezTo>
                            <a:cubicBezTo>
                              <a:pt x="12" y="42"/>
                              <a:pt x="12" y="45"/>
                              <a:pt x="12" y="48"/>
                            </a:cubicBezTo>
                            <a:cubicBezTo>
                              <a:pt x="13" y="51"/>
                              <a:pt x="13" y="54"/>
                              <a:pt x="14" y="57"/>
                            </a:cubicBezTo>
                            <a:cubicBezTo>
                              <a:pt x="15" y="60"/>
                              <a:pt x="16" y="62"/>
                              <a:pt x="18" y="64"/>
                            </a:cubicBezTo>
                            <a:cubicBezTo>
                              <a:pt x="20" y="66"/>
                              <a:pt x="23" y="67"/>
                              <a:pt x="26" y="67"/>
                            </a:cubicBezTo>
                            <a:cubicBezTo>
                              <a:pt x="28" y="67"/>
                              <a:pt x="30" y="66"/>
                              <a:pt x="31" y="65"/>
                            </a:cubicBezTo>
                            <a:cubicBezTo>
                              <a:pt x="33" y="64"/>
                              <a:pt x="34" y="63"/>
                              <a:pt x="35" y="61"/>
                            </a:cubicBezTo>
                            <a:cubicBezTo>
                              <a:pt x="36" y="59"/>
                              <a:pt x="36" y="57"/>
                              <a:pt x="37" y="55"/>
                            </a:cubicBezTo>
                            <a:cubicBezTo>
                              <a:pt x="37" y="53"/>
                              <a:pt x="37" y="51"/>
                              <a:pt x="37" y="49"/>
                            </a:cubicBezTo>
                            <a:lnTo>
                              <a:pt x="49" y="49"/>
                            </a:lnTo>
                            <a:cubicBezTo>
                              <a:pt x="49" y="52"/>
                              <a:pt x="48" y="55"/>
                              <a:pt x="47" y="58"/>
                            </a:cubicBezTo>
                            <a:cubicBezTo>
                              <a:pt x="46" y="61"/>
                              <a:pt x="45" y="64"/>
                              <a:pt x="43" y="67"/>
                            </a:cubicBezTo>
                            <a:cubicBezTo>
                              <a:pt x="41" y="69"/>
                              <a:pt x="39" y="72"/>
                              <a:pt x="36" y="73"/>
                            </a:cubicBezTo>
                            <a:cubicBezTo>
                              <a:pt x="33" y="75"/>
                              <a:pt x="29" y="76"/>
                              <a:pt x="25" y="76"/>
                            </a:cubicBezTo>
                            <a:cubicBezTo>
                              <a:pt x="16" y="76"/>
                              <a:pt x="10" y="73"/>
                              <a:pt x="6" y="67"/>
                            </a:cubicBezTo>
                            <a:cubicBezTo>
                              <a:pt x="2" y="61"/>
                              <a:pt x="0" y="51"/>
                              <a:pt x="0" y="39"/>
                            </a:cubicBezTo>
                            <a:cubicBezTo>
                              <a:pt x="0" y="34"/>
                              <a:pt x="1" y="29"/>
                              <a:pt x="1" y="25"/>
                            </a:cubicBezTo>
                            <a:cubicBezTo>
                              <a:pt x="2" y="20"/>
                              <a:pt x="3" y="16"/>
                              <a:pt x="5" y="13"/>
                            </a:cubicBezTo>
                            <a:cubicBezTo>
                              <a:pt x="7" y="9"/>
                              <a:pt x="9" y="6"/>
                              <a:pt x="13" y="4"/>
                            </a:cubicBezTo>
                            <a:cubicBezTo>
                              <a:pt x="16" y="2"/>
                              <a:pt x="21" y="0"/>
                              <a:pt x="26" y="0"/>
                            </a:cubicBezTo>
                            <a:cubicBezTo>
                              <a:pt x="30" y="0"/>
                              <a:pt x="34" y="1"/>
                              <a:pt x="37" y="3"/>
                            </a:cubicBezTo>
                            <a:cubicBezTo>
                              <a:pt x="40" y="4"/>
                              <a:pt x="43" y="6"/>
                              <a:pt x="44" y="9"/>
                            </a:cubicBezTo>
                            <a:cubicBezTo>
                              <a:pt x="46" y="11"/>
                              <a:pt x="47" y="14"/>
                              <a:pt x="48" y="16"/>
                            </a:cubicBezTo>
                            <a:cubicBezTo>
                              <a:pt x="48" y="19"/>
                              <a:pt x="49" y="22"/>
                              <a:pt x="49" y="24"/>
                            </a:cubicBezTo>
                            <a:lnTo>
                              <a:pt x="37"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0" name="Freeform 285"/>
                      <p:cNvSpPr>
                        <a:spLocks noEditPoints="1"/>
                      </p:cNvSpPr>
                      <p:nvPr/>
                    </p:nvSpPr>
                    <p:spPr bwMode="auto">
                      <a:xfrm>
                        <a:off x="7650163" y="4019551"/>
                        <a:ext cx="46038" cy="69850"/>
                      </a:xfrm>
                      <a:custGeom>
                        <a:avLst/>
                        <a:gdLst>
                          <a:gd name="T0" fmla="*/ 32 w 51"/>
                          <a:gd name="T1" fmla="*/ 65 h 76"/>
                          <a:gd name="T2" fmla="*/ 32 w 51"/>
                          <a:gd name="T3" fmla="*/ 65 h 76"/>
                          <a:gd name="T4" fmla="*/ 37 w 51"/>
                          <a:gd name="T5" fmla="*/ 59 h 76"/>
                          <a:gd name="T6" fmla="*/ 39 w 51"/>
                          <a:gd name="T7" fmla="*/ 50 h 76"/>
                          <a:gd name="T8" fmla="*/ 39 w 51"/>
                          <a:gd name="T9" fmla="*/ 38 h 76"/>
                          <a:gd name="T10" fmla="*/ 39 w 51"/>
                          <a:gd name="T11" fmla="*/ 27 h 76"/>
                          <a:gd name="T12" fmla="*/ 37 w 51"/>
                          <a:gd name="T13" fmla="*/ 18 h 76"/>
                          <a:gd name="T14" fmla="*/ 32 w 51"/>
                          <a:gd name="T15" fmla="*/ 11 h 76"/>
                          <a:gd name="T16" fmla="*/ 25 w 51"/>
                          <a:gd name="T17" fmla="*/ 9 h 76"/>
                          <a:gd name="T18" fmla="*/ 18 w 51"/>
                          <a:gd name="T19" fmla="*/ 12 h 76"/>
                          <a:gd name="T20" fmla="*/ 14 w 51"/>
                          <a:gd name="T21" fmla="*/ 18 h 76"/>
                          <a:gd name="T22" fmla="*/ 12 w 51"/>
                          <a:gd name="T23" fmla="*/ 27 h 76"/>
                          <a:gd name="T24" fmla="*/ 11 w 51"/>
                          <a:gd name="T25" fmla="*/ 38 h 76"/>
                          <a:gd name="T26" fmla="*/ 12 w 51"/>
                          <a:gd name="T27" fmla="*/ 49 h 76"/>
                          <a:gd name="T28" fmla="*/ 14 w 51"/>
                          <a:gd name="T29" fmla="*/ 58 h 76"/>
                          <a:gd name="T30" fmla="*/ 18 w 51"/>
                          <a:gd name="T31" fmla="*/ 65 h 76"/>
                          <a:gd name="T32" fmla="*/ 25 w 51"/>
                          <a:gd name="T33" fmla="*/ 67 h 76"/>
                          <a:gd name="T34" fmla="*/ 32 w 51"/>
                          <a:gd name="T35" fmla="*/ 65 h 76"/>
                          <a:gd name="T36" fmla="*/ 1 w 51"/>
                          <a:gd name="T37" fmla="*/ 23 h 76"/>
                          <a:gd name="T38" fmla="*/ 1 w 51"/>
                          <a:gd name="T39" fmla="*/ 23 h 76"/>
                          <a:gd name="T40" fmla="*/ 5 w 51"/>
                          <a:gd name="T41" fmla="*/ 11 h 76"/>
                          <a:gd name="T42" fmla="*/ 13 w 51"/>
                          <a:gd name="T43" fmla="*/ 3 h 76"/>
                          <a:gd name="T44" fmla="*/ 25 w 51"/>
                          <a:gd name="T45" fmla="*/ 0 h 76"/>
                          <a:gd name="T46" fmla="*/ 38 w 51"/>
                          <a:gd name="T47" fmla="*/ 3 h 76"/>
                          <a:gd name="T48" fmla="*/ 46 w 51"/>
                          <a:gd name="T49" fmla="*/ 11 h 76"/>
                          <a:gd name="T50" fmla="*/ 50 w 51"/>
                          <a:gd name="T51" fmla="*/ 23 h 76"/>
                          <a:gd name="T52" fmla="*/ 51 w 51"/>
                          <a:gd name="T53" fmla="*/ 38 h 76"/>
                          <a:gd name="T54" fmla="*/ 50 w 51"/>
                          <a:gd name="T55" fmla="*/ 53 h 76"/>
                          <a:gd name="T56" fmla="*/ 46 w 51"/>
                          <a:gd name="T57" fmla="*/ 65 h 76"/>
                          <a:gd name="T58" fmla="*/ 38 w 51"/>
                          <a:gd name="T59" fmla="*/ 73 h 76"/>
                          <a:gd name="T60" fmla="*/ 25 w 51"/>
                          <a:gd name="T61" fmla="*/ 76 h 76"/>
                          <a:gd name="T62" fmla="*/ 13 w 51"/>
                          <a:gd name="T63" fmla="*/ 73 h 76"/>
                          <a:gd name="T64" fmla="*/ 5 w 51"/>
                          <a:gd name="T65" fmla="*/ 65 h 76"/>
                          <a:gd name="T66" fmla="*/ 1 w 51"/>
                          <a:gd name="T67" fmla="*/ 53 h 76"/>
                          <a:gd name="T68" fmla="*/ 0 w 51"/>
                          <a:gd name="T69" fmla="*/ 38 h 76"/>
                          <a:gd name="T70" fmla="*/ 1 w 51"/>
                          <a:gd name="T71"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6">
                            <a:moveTo>
                              <a:pt x="32" y="65"/>
                            </a:moveTo>
                            <a:lnTo>
                              <a:pt x="32" y="65"/>
                            </a:lnTo>
                            <a:cubicBezTo>
                              <a:pt x="34" y="63"/>
                              <a:pt x="36" y="61"/>
                              <a:pt x="37" y="59"/>
                            </a:cubicBezTo>
                            <a:cubicBezTo>
                              <a:pt x="38" y="56"/>
                              <a:pt x="38" y="53"/>
                              <a:pt x="39" y="50"/>
                            </a:cubicBezTo>
                            <a:cubicBezTo>
                              <a:pt x="39" y="46"/>
                              <a:pt x="39" y="42"/>
                              <a:pt x="39" y="38"/>
                            </a:cubicBezTo>
                            <a:cubicBezTo>
                              <a:pt x="39" y="34"/>
                              <a:pt x="39" y="30"/>
                              <a:pt x="39" y="27"/>
                            </a:cubicBezTo>
                            <a:cubicBezTo>
                              <a:pt x="38" y="23"/>
                              <a:pt x="38" y="20"/>
                              <a:pt x="37" y="18"/>
                            </a:cubicBezTo>
                            <a:cubicBezTo>
                              <a:pt x="36" y="15"/>
                              <a:pt x="34" y="13"/>
                              <a:pt x="32" y="11"/>
                            </a:cubicBezTo>
                            <a:cubicBezTo>
                              <a:pt x="30" y="10"/>
                              <a:pt x="28" y="9"/>
                              <a:pt x="25" y="9"/>
                            </a:cubicBezTo>
                            <a:cubicBezTo>
                              <a:pt x="22" y="9"/>
                              <a:pt x="20" y="10"/>
                              <a:pt x="18" y="12"/>
                            </a:cubicBezTo>
                            <a:cubicBezTo>
                              <a:pt x="16" y="13"/>
                              <a:pt x="15" y="15"/>
                              <a:pt x="14" y="18"/>
                            </a:cubicBezTo>
                            <a:cubicBezTo>
                              <a:pt x="13" y="20"/>
                              <a:pt x="12" y="23"/>
                              <a:pt x="12" y="27"/>
                            </a:cubicBezTo>
                            <a:cubicBezTo>
                              <a:pt x="12" y="30"/>
                              <a:pt x="11" y="34"/>
                              <a:pt x="11" y="38"/>
                            </a:cubicBezTo>
                            <a:cubicBezTo>
                              <a:pt x="11" y="42"/>
                              <a:pt x="12" y="46"/>
                              <a:pt x="12" y="49"/>
                            </a:cubicBezTo>
                            <a:cubicBezTo>
                              <a:pt x="12" y="53"/>
                              <a:pt x="13" y="56"/>
                              <a:pt x="14" y="58"/>
                            </a:cubicBezTo>
                            <a:cubicBezTo>
                              <a:pt x="15" y="61"/>
                              <a:pt x="16" y="63"/>
                              <a:pt x="18" y="65"/>
                            </a:cubicBezTo>
                            <a:cubicBezTo>
                              <a:pt x="20" y="66"/>
                              <a:pt x="22" y="67"/>
                              <a:pt x="25" y="67"/>
                            </a:cubicBezTo>
                            <a:cubicBezTo>
                              <a:pt x="28" y="67"/>
                              <a:pt x="30" y="66"/>
                              <a:pt x="32" y="65"/>
                            </a:cubicBezTo>
                            <a:close/>
                            <a:moveTo>
                              <a:pt x="1" y="23"/>
                            </a:moveTo>
                            <a:lnTo>
                              <a:pt x="1" y="23"/>
                            </a:lnTo>
                            <a:cubicBezTo>
                              <a:pt x="2" y="19"/>
                              <a:pt x="3" y="15"/>
                              <a:pt x="5" y="11"/>
                            </a:cubicBezTo>
                            <a:cubicBezTo>
                              <a:pt x="7" y="8"/>
                              <a:pt x="10" y="5"/>
                              <a:pt x="13" y="3"/>
                            </a:cubicBezTo>
                            <a:cubicBezTo>
                              <a:pt x="16" y="1"/>
                              <a:pt x="20" y="0"/>
                              <a:pt x="25" y="0"/>
                            </a:cubicBezTo>
                            <a:cubicBezTo>
                              <a:pt x="30" y="0"/>
                              <a:pt x="35" y="1"/>
                              <a:pt x="38" y="3"/>
                            </a:cubicBezTo>
                            <a:cubicBezTo>
                              <a:pt x="41" y="5"/>
                              <a:pt x="44" y="8"/>
                              <a:pt x="46" y="11"/>
                            </a:cubicBezTo>
                            <a:cubicBezTo>
                              <a:pt x="48" y="15"/>
                              <a:pt x="49" y="19"/>
                              <a:pt x="50" y="23"/>
                            </a:cubicBezTo>
                            <a:cubicBezTo>
                              <a:pt x="51" y="28"/>
                              <a:pt x="51" y="33"/>
                              <a:pt x="51" y="38"/>
                            </a:cubicBezTo>
                            <a:cubicBezTo>
                              <a:pt x="51" y="43"/>
                              <a:pt x="51" y="48"/>
                              <a:pt x="50" y="53"/>
                            </a:cubicBezTo>
                            <a:cubicBezTo>
                              <a:pt x="49" y="57"/>
                              <a:pt x="48" y="61"/>
                              <a:pt x="46" y="65"/>
                            </a:cubicBezTo>
                            <a:cubicBezTo>
                              <a:pt x="44" y="68"/>
                              <a:pt x="41" y="71"/>
                              <a:pt x="38" y="73"/>
                            </a:cubicBezTo>
                            <a:cubicBezTo>
                              <a:pt x="35" y="75"/>
                              <a:pt x="30" y="76"/>
                              <a:pt x="25" y="76"/>
                            </a:cubicBezTo>
                            <a:cubicBezTo>
                              <a:pt x="20" y="76"/>
                              <a:pt x="16" y="75"/>
                              <a:pt x="13" y="73"/>
                            </a:cubicBezTo>
                            <a:cubicBezTo>
                              <a:pt x="10" y="71"/>
                              <a:pt x="7" y="68"/>
                              <a:pt x="5" y="65"/>
                            </a:cubicBezTo>
                            <a:cubicBezTo>
                              <a:pt x="3" y="61"/>
                              <a:pt x="2" y="57"/>
                              <a:pt x="1" y="53"/>
                            </a:cubicBezTo>
                            <a:cubicBezTo>
                              <a:pt x="0" y="48"/>
                              <a:pt x="0" y="43"/>
                              <a:pt x="0" y="38"/>
                            </a:cubicBezTo>
                            <a:cubicBezTo>
                              <a:pt x="0" y="33"/>
                              <a:pt x="0" y="28"/>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1" name="Freeform 286"/>
                      <p:cNvSpPr>
                        <a:spLocks/>
                      </p:cNvSpPr>
                      <p:nvPr/>
                    </p:nvSpPr>
                    <p:spPr bwMode="auto">
                      <a:xfrm>
                        <a:off x="7707313" y="4000501"/>
                        <a:ext cx="9525" cy="87313"/>
                      </a:xfrm>
                      <a:custGeom>
                        <a:avLst/>
                        <a:gdLst>
                          <a:gd name="T0" fmla="*/ 0 w 11"/>
                          <a:gd name="T1" fmla="*/ 0 h 95"/>
                          <a:gd name="T2" fmla="*/ 0 w 11"/>
                          <a:gd name="T3" fmla="*/ 0 h 95"/>
                          <a:gd name="T4" fmla="*/ 11 w 11"/>
                          <a:gd name="T5" fmla="*/ 0 h 95"/>
                          <a:gd name="T6" fmla="*/ 11 w 11"/>
                          <a:gd name="T7" fmla="*/ 95 h 95"/>
                          <a:gd name="T8" fmla="*/ 0 w 11"/>
                          <a:gd name="T9" fmla="*/ 95 h 95"/>
                          <a:gd name="T10" fmla="*/ 0 w 11"/>
                          <a:gd name="T11" fmla="*/ 0 h 95"/>
                        </a:gdLst>
                        <a:ahLst/>
                        <a:cxnLst>
                          <a:cxn ang="0">
                            <a:pos x="T0" y="T1"/>
                          </a:cxn>
                          <a:cxn ang="0">
                            <a:pos x="T2" y="T3"/>
                          </a:cxn>
                          <a:cxn ang="0">
                            <a:pos x="T4" y="T5"/>
                          </a:cxn>
                          <a:cxn ang="0">
                            <a:pos x="T6" y="T7"/>
                          </a:cxn>
                          <a:cxn ang="0">
                            <a:pos x="T8" y="T9"/>
                          </a:cxn>
                          <a:cxn ang="0">
                            <a:pos x="T10" y="T11"/>
                          </a:cxn>
                        </a:cxnLst>
                        <a:rect l="0" t="0" r="r" b="b"/>
                        <a:pathLst>
                          <a:path w="11" h="95">
                            <a:moveTo>
                              <a:pt x="0" y="0"/>
                            </a:moveTo>
                            <a:lnTo>
                              <a:pt x="0" y="0"/>
                            </a:lnTo>
                            <a:lnTo>
                              <a:pt x="11" y="0"/>
                            </a:lnTo>
                            <a:lnTo>
                              <a:pt x="1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2" name="Freeform 287"/>
                      <p:cNvSpPr>
                        <a:spLocks noEditPoints="1"/>
                      </p:cNvSpPr>
                      <p:nvPr/>
                    </p:nvSpPr>
                    <p:spPr bwMode="auto">
                      <a:xfrm>
                        <a:off x="7727951" y="3995739"/>
                        <a:ext cx="49213" cy="93663"/>
                      </a:xfrm>
                      <a:custGeom>
                        <a:avLst/>
                        <a:gdLst>
                          <a:gd name="T0" fmla="*/ 29 w 54"/>
                          <a:gd name="T1" fmla="*/ 0 h 102"/>
                          <a:gd name="T2" fmla="*/ 29 w 54"/>
                          <a:gd name="T3" fmla="*/ 0 h 102"/>
                          <a:gd name="T4" fmla="*/ 42 w 54"/>
                          <a:gd name="T5" fmla="*/ 0 h 102"/>
                          <a:gd name="T6" fmla="*/ 27 w 54"/>
                          <a:gd name="T7" fmla="*/ 18 h 102"/>
                          <a:gd name="T8" fmla="*/ 19 w 54"/>
                          <a:gd name="T9" fmla="*/ 18 h 102"/>
                          <a:gd name="T10" fmla="*/ 29 w 54"/>
                          <a:gd name="T11" fmla="*/ 0 h 102"/>
                          <a:gd name="T12" fmla="*/ 36 w 54"/>
                          <a:gd name="T13" fmla="*/ 61 h 102"/>
                          <a:gd name="T14" fmla="*/ 36 w 54"/>
                          <a:gd name="T15" fmla="*/ 61 h 102"/>
                          <a:gd name="T16" fmla="*/ 32 w 54"/>
                          <a:gd name="T17" fmla="*/ 64 h 102"/>
                          <a:gd name="T18" fmla="*/ 25 w 54"/>
                          <a:gd name="T19" fmla="*/ 66 h 102"/>
                          <a:gd name="T20" fmla="*/ 17 w 54"/>
                          <a:gd name="T21" fmla="*/ 69 h 102"/>
                          <a:gd name="T22" fmla="*/ 13 w 54"/>
                          <a:gd name="T23" fmla="*/ 74 h 102"/>
                          <a:gd name="T24" fmla="*/ 12 w 54"/>
                          <a:gd name="T25" fmla="*/ 81 h 102"/>
                          <a:gd name="T26" fmla="*/ 14 w 54"/>
                          <a:gd name="T27" fmla="*/ 90 h 102"/>
                          <a:gd name="T28" fmla="*/ 22 w 54"/>
                          <a:gd name="T29" fmla="*/ 93 h 102"/>
                          <a:gd name="T30" fmla="*/ 32 w 54"/>
                          <a:gd name="T31" fmla="*/ 89 h 102"/>
                          <a:gd name="T32" fmla="*/ 36 w 54"/>
                          <a:gd name="T33" fmla="*/ 79 h 102"/>
                          <a:gd name="T34" fmla="*/ 36 w 54"/>
                          <a:gd name="T35" fmla="*/ 61 h 102"/>
                          <a:gd name="T36" fmla="*/ 2 w 54"/>
                          <a:gd name="T37" fmla="*/ 50 h 102"/>
                          <a:gd name="T38" fmla="*/ 2 w 54"/>
                          <a:gd name="T39" fmla="*/ 50 h 102"/>
                          <a:gd name="T40" fmla="*/ 7 w 54"/>
                          <a:gd name="T41" fmla="*/ 32 h 102"/>
                          <a:gd name="T42" fmla="*/ 26 w 54"/>
                          <a:gd name="T43" fmla="*/ 26 h 102"/>
                          <a:gd name="T44" fmla="*/ 38 w 54"/>
                          <a:gd name="T45" fmla="*/ 28 h 102"/>
                          <a:gd name="T46" fmla="*/ 45 w 54"/>
                          <a:gd name="T47" fmla="*/ 34 h 102"/>
                          <a:gd name="T48" fmla="*/ 47 w 54"/>
                          <a:gd name="T49" fmla="*/ 40 h 102"/>
                          <a:gd name="T50" fmla="*/ 48 w 54"/>
                          <a:gd name="T51" fmla="*/ 47 h 102"/>
                          <a:gd name="T52" fmla="*/ 48 w 54"/>
                          <a:gd name="T53" fmla="*/ 87 h 102"/>
                          <a:gd name="T54" fmla="*/ 48 w 54"/>
                          <a:gd name="T55" fmla="*/ 91 h 102"/>
                          <a:gd name="T56" fmla="*/ 51 w 54"/>
                          <a:gd name="T57" fmla="*/ 93 h 102"/>
                          <a:gd name="T58" fmla="*/ 54 w 54"/>
                          <a:gd name="T59" fmla="*/ 92 h 102"/>
                          <a:gd name="T60" fmla="*/ 54 w 54"/>
                          <a:gd name="T61" fmla="*/ 100 h 102"/>
                          <a:gd name="T62" fmla="*/ 54 w 54"/>
                          <a:gd name="T63" fmla="*/ 100 h 102"/>
                          <a:gd name="T64" fmla="*/ 50 w 54"/>
                          <a:gd name="T65" fmla="*/ 100 h 102"/>
                          <a:gd name="T66" fmla="*/ 47 w 54"/>
                          <a:gd name="T67" fmla="*/ 101 h 102"/>
                          <a:gd name="T68" fmla="*/ 44 w 54"/>
                          <a:gd name="T69" fmla="*/ 100 h 102"/>
                          <a:gd name="T70" fmla="*/ 41 w 54"/>
                          <a:gd name="T71" fmla="*/ 99 h 102"/>
                          <a:gd name="T72" fmla="*/ 38 w 54"/>
                          <a:gd name="T73" fmla="*/ 97 h 102"/>
                          <a:gd name="T74" fmla="*/ 37 w 54"/>
                          <a:gd name="T75" fmla="*/ 91 h 102"/>
                          <a:gd name="T76" fmla="*/ 37 w 54"/>
                          <a:gd name="T77" fmla="*/ 91 h 102"/>
                          <a:gd name="T78" fmla="*/ 29 w 54"/>
                          <a:gd name="T79" fmla="*/ 99 h 102"/>
                          <a:gd name="T80" fmla="*/ 20 w 54"/>
                          <a:gd name="T81" fmla="*/ 102 h 102"/>
                          <a:gd name="T82" fmla="*/ 5 w 54"/>
                          <a:gd name="T83" fmla="*/ 96 h 102"/>
                          <a:gd name="T84" fmla="*/ 0 w 54"/>
                          <a:gd name="T85" fmla="*/ 81 h 102"/>
                          <a:gd name="T86" fmla="*/ 3 w 54"/>
                          <a:gd name="T87" fmla="*/ 68 h 102"/>
                          <a:gd name="T88" fmla="*/ 14 w 54"/>
                          <a:gd name="T89" fmla="*/ 61 h 102"/>
                          <a:gd name="T90" fmla="*/ 29 w 54"/>
                          <a:gd name="T91" fmla="*/ 57 h 102"/>
                          <a:gd name="T92" fmla="*/ 35 w 54"/>
                          <a:gd name="T93" fmla="*/ 53 h 102"/>
                          <a:gd name="T94" fmla="*/ 37 w 54"/>
                          <a:gd name="T95" fmla="*/ 46 h 102"/>
                          <a:gd name="T96" fmla="*/ 25 w 54"/>
                          <a:gd name="T97" fmla="*/ 35 h 102"/>
                          <a:gd name="T98" fmla="*/ 18 w 54"/>
                          <a:gd name="T99" fmla="*/ 37 h 102"/>
                          <a:gd name="T100" fmla="*/ 15 w 54"/>
                          <a:gd name="T101" fmla="*/ 41 h 102"/>
                          <a:gd name="T102" fmla="*/ 13 w 54"/>
                          <a:gd name="T103" fmla="*/ 45 h 102"/>
                          <a:gd name="T104" fmla="*/ 13 w 54"/>
                          <a:gd name="T105" fmla="*/ 49 h 102"/>
                          <a:gd name="T106" fmla="*/ 13 w 54"/>
                          <a:gd name="T107" fmla="*/ 50 h 102"/>
                          <a:gd name="T108" fmla="*/ 2 w 54"/>
                          <a:gd name="T109"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 h="102">
                            <a:moveTo>
                              <a:pt x="29" y="0"/>
                            </a:moveTo>
                            <a:lnTo>
                              <a:pt x="29" y="0"/>
                            </a:lnTo>
                            <a:lnTo>
                              <a:pt x="42" y="0"/>
                            </a:lnTo>
                            <a:lnTo>
                              <a:pt x="27" y="18"/>
                            </a:lnTo>
                            <a:lnTo>
                              <a:pt x="19" y="18"/>
                            </a:lnTo>
                            <a:lnTo>
                              <a:pt x="29" y="0"/>
                            </a:lnTo>
                            <a:close/>
                            <a:moveTo>
                              <a:pt x="36" y="61"/>
                            </a:moveTo>
                            <a:lnTo>
                              <a:pt x="36" y="61"/>
                            </a:lnTo>
                            <a:cubicBezTo>
                              <a:pt x="35" y="62"/>
                              <a:pt x="34" y="63"/>
                              <a:pt x="32" y="64"/>
                            </a:cubicBezTo>
                            <a:cubicBezTo>
                              <a:pt x="30" y="64"/>
                              <a:pt x="28" y="65"/>
                              <a:pt x="25" y="66"/>
                            </a:cubicBezTo>
                            <a:cubicBezTo>
                              <a:pt x="21" y="67"/>
                              <a:pt x="19" y="68"/>
                              <a:pt x="17" y="69"/>
                            </a:cubicBezTo>
                            <a:cubicBezTo>
                              <a:pt x="15" y="70"/>
                              <a:pt x="14" y="72"/>
                              <a:pt x="13" y="74"/>
                            </a:cubicBezTo>
                            <a:cubicBezTo>
                              <a:pt x="12" y="75"/>
                              <a:pt x="12" y="78"/>
                              <a:pt x="12" y="81"/>
                            </a:cubicBezTo>
                            <a:cubicBezTo>
                              <a:pt x="12" y="85"/>
                              <a:pt x="13" y="88"/>
                              <a:pt x="14" y="90"/>
                            </a:cubicBezTo>
                            <a:cubicBezTo>
                              <a:pt x="16" y="92"/>
                              <a:pt x="18" y="93"/>
                              <a:pt x="22" y="93"/>
                            </a:cubicBezTo>
                            <a:cubicBezTo>
                              <a:pt x="26" y="93"/>
                              <a:pt x="29" y="92"/>
                              <a:pt x="32" y="89"/>
                            </a:cubicBezTo>
                            <a:cubicBezTo>
                              <a:pt x="35" y="86"/>
                              <a:pt x="36" y="83"/>
                              <a:pt x="36" y="79"/>
                            </a:cubicBezTo>
                            <a:lnTo>
                              <a:pt x="36" y="61"/>
                            </a:lnTo>
                            <a:close/>
                            <a:moveTo>
                              <a:pt x="2" y="50"/>
                            </a:moveTo>
                            <a:lnTo>
                              <a:pt x="2" y="50"/>
                            </a:lnTo>
                            <a:cubicBezTo>
                              <a:pt x="2" y="42"/>
                              <a:pt x="4" y="36"/>
                              <a:pt x="7" y="32"/>
                            </a:cubicBezTo>
                            <a:cubicBezTo>
                              <a:pt x="11" y="28"/>
                              <a:pt x="17" y="26"/>
                              <a:pt x="26" y="26"/>
                            </a:cubicBezTo>
                            <a:cubicBezTo>
                              <a:pt x="31" y="26"/>
                              <a:pt x="35" y="27"/>
                              <a:pt x="38" y="28"/>
                            </a:cubicBezTo>
                            <a:cubicBezTo>
                              <a:pt x="41" y="30"/>
                              <a:pt x="43" y="32"/>
                              <a:pt x="45" y="34"/>
                            </a:cubicBezTo>
                            <a:cubicBezTo>
                              <a:pt x="46" y="36"/>
                              <a:pt x="47" y="38"/>
                              <a:pt x="47" y="40"/>
                            </a:cubicBezTo>
                            <a:cubicBezTo>
                              <a:pt x="47" y="42"/>
                              <a:pt x="48" y="44"/>
                              <a:pt x="48" y="47"/>
                            </a:cubicBezTo>
                            <a:lnTo>
                              <a:pt x="48" y="87"/>
                            </a:lnTo>
                            <a:cubicBezTo>
                              <a:pt x="48" y="89"/>
                              <a:pt x="48" y="90"/>
                              <a:pt x="48" y="91"/>
                            </a:cubicBezTo>
                            <a:cubicBezTo>
                              <a:pt x="49" y="92"/>
                              <a:pt x="50" y="93"/>
                              <a:pt x="51" y="93"/>
                            </a:cubicBezTo>
                            <a:cubicBezTo>
                              <a:pt x="52" y="93"/>
                              <a:pt x="53" y="92"/>
                              <a:pt x="54" y="92"/>
                            </a:cubicBezTo>
                            <a:lnTo>
                              <a:pt x="54" y="100"/>
                            </a:lnTo>
                            <a:lnTo>
                              <a:pt x="54" y="100"/>
                            </a:lnTo>
                            <a:cubicBezTo>
                              <a:pt x="53" y="100"/>
                              <a:pt x="52" y="100"/>
                              <a:pt x="50" y="100"/>
                            </a:cubicBezTo>
                            <a:cubicBezTo>
                              <a:pt x="49" y="101"/>
                              <a:pt x="48" y="101"/>
                              <a:pt x="47" y="101"/>
                            </a:cubicBezTo>
                            <a:cubicBezTo>
                              <a:pt x="46" y="101"/>
                              <a:pt x="45" y="101"/>
                              <a:pt x="44" y="100"/>
                            </a:cubicBezTo>
                            <a:cubicBezTo>
                              <a:pt x="42" y="100"/>
                              <a:pt x="42" y="100"/>
                              <a:pt x="41" y="99"/>
                            </a:cubicBezTo>
                            <a:cubicBezTo>
                              <a:pt x="40" y="99"/>
                              <a:pt x="39" y="98"/>
                              <a:pt x="38" y="97"/>
                            </a:cubicBezTo>
                            <a:cubicBezTo>
                              <a:pt x="37" y="95"/>
                              <a:pt x="37" y="94"/>
                              <a:pt x="37" y="91"/>
                            </a:cubicBezTo>
                            <a:lnTo>
                              <a:pt x="37" y="91"/>
                            </a:lnTo>
                            <a:cubicBezTo>
                              <a:pt x="35" y="95"/>
                              <a:pt x="33" y="97"/>
                              <a:pt x="29" y="99"/>
                            </a:cubicBezTo>
                            <a:cubicBezTo>
                              <a:pt x="26" y="101"/>
                              <a:pt x="23" y="102"/>
                              <a:pt x="20" y="102"/>
                            </a:cubicBezTo>
                            <a:cubicBezTo>
                              <a:pt x="13" y="102"/>
                              <a:pt x="8" y="100"/>
                              <a:pt x="5" y="96"/>
                            </a:cubicBezTo>
                            <a:cubicBezTo>
                              <a:pt x="2" y="93"/>
                              <a:pt x="0" y="87"/>
                              <a:pt x="0" y="81"/>
                            </a:cubicBezTo>
                            <a:cubicBezTo>
                              <a:pt x="0" y="76"/>
                              <a:pt x="1" y="72"/>
                              <a:pt x="3" y="68"/>
                            </a:cubicBezTo>
                            <a:cubicBezTo>
                              <a:pt x="6" y="65"/>
                              <a:pt x="9" y="62"/>
                              <a:pt x="14" y="61"/>
                            </a:cubicBezTo>
                            <a:lnTo>
                              <a:pt x="29" y="57"/>
                            </a:lnTo>
                            <a:cubicBezTo>
                              <a:pt x="32" y="55"/>
                              <a:pt x="35" y="54"/>
                              <a:pt x="35" y="53"/>
                            </a:cubicBezTo>
                            <a:cubicBezTo>
                              <a:pt x="36" y="52"/>
                              <a:pt x="37" y="49"/>
                              <a:pt x="37" y="46"/>
                            </a:cubicBezTo>
                            <a:cubicBezTo>
                              <a:pt x="37" y="39"/>
                              <a:pt x="33" y="35"/>
                              <a:pt x="25" y="35"/>
                            </a:cubicBezTo>
                            <a:cubicBezTo>
                              <a:pt x="22" y="35"/>
                              <a:pt x="20" y="36"/>
                              <a:pt x="18" y="37"/>
                            </a:cubicBezTo>
                            <a:cubicBezTo>
                              <a:pt x="17" y="38"/>
                              <a:pt x="15" y="39"/>
                              <a:pt x="15" y="41"/>
                            </a:cubicBezTo>
                            <a:cubicBezTo>
                              <a:pt x="14" y="43"/>
                              <a:pt x="13" y="44"/>
                              <a:pt x="13" y="45"/>
                            </a:cubicBezTo>
                            <a:cubicBezTo>
                              <a:pt x="13" y="47"/>
                              <a:pt x="13" y="48"/>
                              <a:pt x="13" y="49"/>
                            </a:cubicBezTo>
                            <a:lnTo>
                              <a:pt x="13" y="50"/>
                            </a:lnTo>
                            <a:lnTo>
                              <a:pt x="2" y="5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3" name="Freeform 288"/>
                      <p:cNvSpPr>
                        <a:spLocks/>
                      </p:cNvSpPr>
                      <p:nvPr/>
                    </p:nvSpPr>
                    <p:spPr bwMode="auto">
                      <a:xfrm>
                        <a:off x="7781926" y="4019551"/>
                        <a:ext cx="42863" cy="69850"/>
                      </a:xfrm>
                      <a:custGeom>
                        <a:avLst/>
                        <a:gdLst>
                          <a:gd name="T0" fmla="*/ 34 w 47"/>
                          <a:gd name="T1" fmla="*/ 23 h 76"/>
                          <a:gd name="T2" fmla="*/ 34 w 47"/>
                          <a:gd name="T3" fmla="*/ 23 h 76"/>
                          <a:gd name="T4" fmla="*/ 32 w 47"/>
                          <a:gd name="T5" fmla="*/ 13 h 76"/>
                          <a:gd name="T6" fmla="*/ 24 w 47"/>
                          <a:gd name="T7" fmla="*/ 9 h 76"/>
                          <a:gd name="T8" fmla="*/ 20 w 47"/>
                          <a:gd name="T9" fmla="*/ 10 h 76"/>
                          <a:gd name="T10" fmla="*/ 17 w 47"/>
                          <a:gd name="T11" fmla="*/ 11 h 76"/>
                          <a:gd name="T12" fmla="*/ 14 w 47"/>
                          <a:gd name="T13" fmla="*/ 14 h 76"/>
                          <a:gd name="T14" fmla="*/ 12 w 47"/>
                          <a:gd name="T15" fmla="*/ 20 h 76"/>
                          <a:gd name="T16" fmla="*/ 16 w 47"/>
                          <a:gd name="T17" fmla="*/ 27 h 76"/>
                          <a:gd name="T18" fmla="*/ 27 w 47"/>
                          <a:gd name="T19" fmla="*/ 32 h 76"/>
                          <a:gd name="T20" fmla="*/ 30 w 47"/>
                          <a:gd name="T21" fmla="*/ 33 h 76"/>
                          <a:gd name="T22" fmla="*/ 37 w 47"/>
                          <a:gd name="T23" fmla="*/ 36 h 76"/>
                          <a:gd name="T24" fmla="*/ 42 w 47"/>
                          <a:gd name="T25" fmla="*/ 39 h 76"/>
                          <a:gd name="T26" fmla="*/ 46 w 47"/>
                          <a:gd name="T27" fmla="*/ 45 h 76"/>
                          <a:gd name="T28" fmla="*/ 47 w 47"/>
                          <a:gd name="T29" fmla="*/ 53 h 76"/>
                          <a:gd name="T30" fmla="*/ 41 w 47"/>
                          <a:gd name="T31" fmla="*/ 70 h 76"/>
                          <a:gd name="T32" fmla="*/ 24 w 47"/>
                          <a:gd name="T33" fmla="*/ 76 h 76"/>
                          <a:gd name="T34" fmla="*/ 11 w 47"/>
                          <a:gd name="T35" fmla="*/ 73 h 76"/>
                          <a:gd name="T36" fmla="*/ 3 w 47"/>
                          <a:gd name="T37" fmla="*/ 66 h 76"/>
                          <a:gd name="T38" fmla="*/ 0 w 47"/>
                          <a:gd name="T39" fmla="*/ 58 h 76"/>
                          <a:gd name="T40" fmla="*/ 0 w 47"/>
                          <a:gd name="T41" fmla="*/ 50 h 76"/>
                          <a:gd name="T42" fmla="*/ 11 w 47"/>
                          <a:gd name="T43" fmla="*/ 50 h 76"/>
                          <a:gd name="T44" fmla="*/ 14 w 47"/>
                          <a:gd name="T45" fmla="*/ 62 h 76"/>
                          <a:gd name="T46" fmla="*/ 24 w 47"/>
                          <a:gd name="T47" fmla="*/ 67 h 76"/>
                          <a:gd name="T48" fmla="*/ 28 w 47"/>
                          <a:gd name="T49" fmla="*/ 66 h 76"/>
                          <a:gd name="T50" fmla="*/ 32 w 47"/>
                          <a:gd name="T51" fmla="*/ 65 h 76"/>
                          <a:gd name="T52" fmla="*/ 35 w 47"/>
                          <a:gd name="T53" fmla="*/ 61 h 76"/>
                          <a:gd name="T54" fmla="*/ 36 w 47"/>
                          <a:gd name="T55" fmla="*/ 55 h 76"/>
                          <a:gd name="T56" fmla="*/ 35 w 47"/>
                          <a:gd name="T57" fmla="*/ 50 h 76"/>
                          <a:gd name="T58" fmla="*/ 31 w 47"/>
                          <a:gd name="T59" fmla="*/ 46 h 76"/>
                          <a:gd name="T60" fmla="*/ 21 w 47"/>
                          <a:gd name="T61" fmla="*/ 41 h 76"/>
                          <a:gd name="T62" fmla="*/ 19 w 47"/>
                          <a:gd name="T63" fmla="*/ 40 h 76"/>
                          <a:gd name="T64" fmla="*/ 18 w 47"/>
                          <a:gd name="T65" fmla="*/ 40 h 76"/>
                          <a:gd name="T66" fmla="*/ 11 w 47"/>
                          <a:gd name="T67" fmla="*/ 38 h 76"/>
                          <a:gd name="T68" fmla="*/ 6 w 47"/>
                          <a:gd name="T69" fmla="*/ 34 h 76"/>
                          <a:gd name="T70" fmla="*/ 3 w 47"/>
                          <a:gd name="T71" fmla="*/ 29 h 76"/>
                          <a:gd name="T72" fmla="*/ 1 w 47"/>
                          <a:gd name="T73" fmla="*/ 20 h 76"/>
                          <a:gd name="T74" fmla="*/ 8 w 47"/>
                          <a:gd name="T75" fmla="*/ 6 h 76"/>
                          <a:gd name="T76" fmla="*/ 24 w 47"/>
                          <a:gd name="T77" fmla="*/ 0 h 76"/>
                          <a:gd name="T78" fmla="*/ 36 w 47"/>
                          <a:gd name="T79" fmla="*/ 3 h 76"/>
                          <a:gd name="T80" fmla="*/ 42 w 47"/>
                          <a:gd name="T81" fmla="*/ 8 h 76"/>
                          <a:gd name="T82" fmla="*/ 45 w 47"/>
                          <a:gd name="T83" fmla="*/ 15 h 76"/>
                          <a:gd name="T84" fmla="*/ 46 w 47"/>
                          <a:gd name="T85" fmla="*/ 23 h 76"/>
                          <a:gd name="T86" fmla="*/ 34 w 47"/>
                          <a:gd name="T8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76">
                            <a:moveTo>
                              <a:pt x="34" y="23"/>
                            </a:moveTo>
                            <a:lnTo>
                              <a:pt x="34" y="23"/>
                            </a:lnTo>
                            <a:cubicBezTo>
                              <a:pt x="34" y="18"/>
                              <a:pt x="34" y="15"/>
                              <a:pt x="32" y="13"/>
                            </a:cubicBezTo>
                            <a:cubicBezTo>
                              <a:pt x="31" y="10"/>
                              <a:pt x="28" y="9"/>
                              <a:pt x="24" y="9"/>
                            </a:cubicBezTo>
                            <a:cubicBezTo>
                              <a:pt x="23" y="9"/>
                              <a:pt x="22" y="9"/>
                              <a:pt x="20" y="10"/>
                            </a:cubicBezTo>
                            <a:cubicBezTo>
                              <a:pt x="19" y="10"/>
                              <a:pt x="18" y="10"/>
                              <a:pt x="17" y="11"/>
                            </a:cubicBezTo>
                            <a:cubicBezTo>
                              <a:pt x="15" y="12"/>
                              <a:pt x="14" y="13"/>
                              <a:pt x="14" y="14"/>
                            </a:cubicBezTo>
                            <a:cubicBezTo>
                              <a:pt x="13" y="16"/>
                              <a:pt x="12" y="18"/>
                              <a:pt x="12" y="20"/>
                            </a:cubicBezTo>
                            <a:cubicBezTo>
                              <a:pt x="12" y="24"/>
                              <a:pt x="13" y="26"/>
                              <a:pt x="16" y="27"/>
                            </a:cubicBezTo>
                            <a:cubicBezTo>
                              <a:pt x="18" y="29"/>
                              <a:pt x="22" y="31"/>
                              <a:pt x="27" y="32"/>
                            </a:cubicBezTo>
                            <a:cubicBezTo>
                              <a:pt x="28" y="33"/>
                              <a:pt x="29" y="33"/>
                              <a:pt x="30" y="33"/>
                            </a:cubicBezTo>
                            <a:cubicBezTo>
                              <a:pt x="33" y="34"/>
                              <a:pt x="35" y="35"/>
                              <a:pt x="37" y="36"/>
                            </a:cubicBezTo>
                            <a:cubicBezTo>
                              <a:pt x="39" y="37"/>
                              <a:pt x="41" y="38"/>
                              <a:pt x="42" y="39"/>
                            </a:cubicBezTo>
                            <a:cubicBezTo>
                              <a:pt x="44" y="41"/>
                              <a:pt x="45" y="42"/>
                              <a:pt x="46" y="45"/>
                            </a:cubicBezTo>
                            <a:cubicBezTo>
                              <a:pt x="47" y="47"/>
                              <a:pt x="47" y="50"/>
                              <a:pt x="47" y="53"/>
                            </a:cubicBezTo>
                            <a:cubicBezTo>
                              <a:pt x="47" y="61"/>
                              <a:pt x="45" y="66"/>
                              <a:pt x="41" y="70"/>
                            </a:cubicBezTo>
                            <a:cubicBezTo>
                              <a:pt x="37" y="74"/>
                              <a:pt x="31" y="76"/>
                              <a:pt x="24" y="76"/>
                            </a:cubicBezTo>
                            <a:cubicBezTo>
                              <a:pt x="19" y="76"/>
                              <a:pt x="14" y="75"/>
                              <a:pt x="11" y="73"/>
                            </a:cubicBezTo>
                            <a:cubicBezTo>
                              <a:pt x="7" y="71"/>
                              <a:pt x="5" y="69"/>
                              <a:pt x="3" y="66"/>
                            </a:cubicBezTo>
                            <a:cubicBezTo>
                              <a:pt x="2" y="64"/>
                              <a:pt x="1" y="61"/>
                              <a:pt x="0" y="58"/>
                            </a:cubicBezTo>
                            <a:cubicBezTo>
                              <a:pt x="0" y="56"/>
                              <a:pt x="0" y="53"/>
                              <a:pt x="0" y="50"/>
                            </a:cubicBezTo>
                            <a:lnTo>
                              <a:pt x="11" y="50"/>
                            </a:lnTo>
                            <a:cubicBezTo>
                              <a:pt x="11" y="55"/>
                              <a:pt x="12" y="59"/>
                              <a:pt x="14" y="62"/>
                            </a:cubicBezTo>
                            <a:cubicBezTo>
                              <a:pt x="16" y="65"/>
                              <a:pt x="19" y="67"/>
                              <a:pt x="24" y="67"/>
                            </a:cubicBezTo>
                            <a:cubicBezTo>
                              <a:pt x="25" y="67"/>
                              <a:pt x="27" y="67"/>
                              <a:pt x="28" y="66"/>
                            </a:cubicBezTo>
                            <a:cubicBezTo>
                              <a:pt x="29" y="66"/>
                              <a:pt x="31" y="66"/>
                              <a:pt x="32" y="65"/>
                            </a:cubicBezTo>
                            <a:cubicBezTo>
                              <a:pt x="33" y="64"/>
                              <a:pt x="34" y="62"/>
                              <a:pt x="35" y="61"/>
                            </a:cubicBezTo>
                            <a:cubicBezTo>
                              <a:pt x="36" y="59"/>
                              <a:pt x="36" y="57"/>
                              <a:pt x="36" y="55"/>
                            </a:cubicBezTo>
                            <a:cubicBezTo>
                              <a:pt x="36" y="53"/>
                              <a:pt x="36" y="51"/>
                              <a:pt x="35" y="50"/>
                            </a:cubicBezTo>
                            <a:cubicBezTo>
                              <a:pt x="34" y="48"/>
                              <a:pt x="33" y="47"/>
                              <a:pt x="31" y="46"/>
                            </a:cubicBezTo>
                            <a:cubicBezTo>
                              <a:pt x="30" y="44"/>
                              <a:pt x="26" y="43"/>
                              <a:pt x="21" y="41"/>
                            </a:cubicBezTo>
                            <a:cubicBezTo>
                              <a:pt x="20" y="41"/>
                              <a:pt x="19" y="41"/>
                              <a:pt x="19" y="40"/>
                            </a:cubicBezTo>
                            <a:lnTo>
                              <a:pt x="18" y="40"/>
                            </a:lnTo>
                            <a:cubicBezTo>
                              <a:pt x="15" y="39"/>
                              <a:pt x="13" y="38"/>
                              <a:pt x="11" y="38"/>
                            </a:cubicBezTo>
                            <a:cubicBezTo>
                              <a:pt x="9" y="37"/>
                              <a:pt x="8" y="36"/>
                              <a:pt x="6" y="34"/>
                            </a:cubicBezTo>
                            <a:cubicBezTo>
                              <a:pt x="5" y="33"/>
                              <a:pt x="3" y="31"/>
                              <a:pt x="3" y="29"/>
                            </a:cubicBezTo>
                            <a:cubicBezTo>
                              <a:pt x="2" y="27"/>
                              <a:pt x="1" y="24"/>
                              <a:pt x="1" y="20"/>
                            </a:cubicBezTo>
                            <a:cubicBezTo>
                              <a:pt x="1" y="14"/>
                              <a:pt x="3" y="9"/>
                              <a:pt x="8" y="6"/>
                            </a:cubicBezTo>
                            <a:cubicBezTo>
                              <a:pt x="12" y="2"/>
                              <a:pt x="17" y="0"/>
                              <a:pt x="24" y="0"/>
                            </a:cubicBezTo>
                            <a:cubicBezTo>
                              <a:pt x="29" y="0"/>
                              <a:pt x="33" y="1"/>
                              <a:pt x="36" y="3"/>
                            </a:cubicBezTo>
                            <a:cubicBezTo>
                              <a:pt x="39" y="4"/>
                              <a:pt x="41" y="6"/>
                              <a:pt x="42" y="8"/>
                            </a:cubicBezTo>
                            <a:cubicBezTo>
                              <a:pt x="44" y="11"/>
                              <a:pt x="45" y="13"/>
                              <a:pt x="45" y="15"/>
                            </a:cubicBezTo>
                            <a:cubicBezTo>
                              <a:pt x="45" y="18"/>
                              <a:pt x="46" y="20"/>
                              <a:pt x="46" y="23"/>
                            </a:cubicBezTo>
                            <a:lnTo>
                              <a:pt x="34" y="2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4" name="Freeform 289"/>
                      <p:cNvSpPr>
                        <a:spLocks/>
                      </p:cNvSpPr>
                      <p:nvPr/>
                    </p:nvSpPr>
                    <p:spPr bwMode="auto">
                      <a:xfrm>
                        <a:off x="7864476" y="4000501"/>
                        <a:ext cx="46038" cy="87313"/>
                      </a:xfrm>
                      <a:custGeom>
                        <a:avLst/>
                        <a:gdLst>
                          <a:gd name="T0" fmla="*/ 0 w 50"/>
                          <a:gd name="T1" fmla="*/ 0 h 95"/>
                          <a:gd name="T2" fmla="*/ 0 w 50"/>
                          <a:gd name="T3" fmla="*/ 0 h 95"/>
                          <a:gd name="T4" fmla="*/ 50 w 50"/>
                          <a:gd name="T5" fmla="*/ 0 h 95"/>
                          <a:gd name="T6" fmla="*/ 50 w 50"/>
                          <a:gd name="T7" fmla="*/ 10 h 95"/>
                          <a:gd name="T8" fmla="*/ 12 w 50"/>
                          <a:gd name="T9" fmla="*/ 10 h 95"/>
                          <a:gd name="T10" fmla="*/ 12 w 50"/>
                          <a:gd name="T11" fmla="*/ 40 h 95"/>
                          <a:gd name="T12" fmla="*/ 48 w 50"/>
                          <a:gd name="T13" fmla="*/ 40 h 95"/>
                          <a:gd name="T14" fmla="*/ 48 w 50"/>
                          <a:gd name="T15" fmla="*/ 50 h 95"/>
                          <a:gd name="T16" fmla="*/ 12 w 50"/>
                          <a:gd name="T17" fmla="*/ 50 h 95"/>
                          <a:gd name="T18" fmla="*/ 12 w 50"/>
                          <a:gd name="T19" fmla="*/ 95 h 95"/>
                          <a:gd name="T20" fmla="*/ 0 w 50"/>
                          <a:gd name="T21" fmla="*/ 95 h 95"/>
                          <a:gd name="T22" fmla="*/ 0 w 50"/>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95">
                            <a:moveTo>
                              <a:pt x="0" y="0"/>
                            </a:moveTo>
                            <a:lnTo>
                              <a:pt x="0" y="0"/>
                            </a:lnTo>
                            <a:lnTo>
                              <a:pt x="50" y="0"/>
                            </a:lnTo>
                            <a:lnTo>
                              <a:pt x="50" y="10"/>
                            </a:lnTo>
                            <a:lnTo>
                              <a:pt x="12" y="10"/>
                            </a:lnTo>
                            <a:lnTo>
                              <a:pt x="12" y="40"/>
                            </a:lnTo>
                            <a:lnTo>
                              <a:pt x="48" y="40"/>
                            </a:lnTo>
                            <a:lnTo>
                              <a:pt x="48" y="50"/>
                            </a:lnTo>
                            <a:lnTo>
                              <a:pt x="12" y="50"/>
                            </a:lnTo>
                            <a:lnTo>
                              <a:pt x="12"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5" name="Freeform 290"/>
                      <p:cNvSpPr>
                        <a:spLocks/>
                      </p:cNvSpPr>
                      <p:nvPr/>
                    </p:nvSpPr>
                    <p:spPr bwMode="auto">
                      <a:xfrm>
                        <a:off x="7918451" y="4022726"/>
                        <a:ext cx="42863" cy="66675"/>
                      </a:xfrm>
                      <a:custGeom>
                        <a:avLst/>
                        <a:gdLst>
                          <a:gd name="T0" fmla="*/ 47 w 47"/>
                          <a:gd name="T1" fmla="*/ 72 h 74"/>
                          <a:gd name="T2" fmla="*/ 47 w 47"/>
                          <a:gd name="T3" fmla="*/ 72 h 74"/>
                          <a:gd name="T4" fmla="*/ 37 w 47"/>
                          <a:gd name="T5" fmla="*/ 72 h 74"/>
                          <a:gd name="T6" fmla="*/ 37 w 47"/>
                          <a:gd name="T7" fmla="*/ 63 h 74"/>
                          <a:gd name="T8" fmla="*/ 36 w 47"/>
                          <a:gd name="T9" fmla="*/ 63 h 74"/>
                          <a:gd name="T10" fmla="*/ 29 w 47"/>
                          <a:gd name="T11" fmla="*/ 71 h 74"/>
                          <a:gd name="T12" fmla="*/ 19 w 47"/>
                          <a:gd name="T13" fmla="*/ 74 h 74"/>
                          <a:gd name="T14" fmla="*/ 8 w 47"/>
                          <a:gd name="T15" fmla="*/ 71 h 74"/>
                          <a:gd name="T16" fmla="*/ 3 w 47"/>
                          <a:gd name="T17" fmla="*/ 66 h 74"/>
                          <a:gd name="T18" fmla="*/ 1 w 47"/>
                          <a:gd name="T19" fmla="*/ 59 h 74"/>
                          <a:gd name="T20" fmla="*/ 0 w 47"/>
                          <a:gd name="T21" fmla="*/ 51 h 74"/>
                          <a:gd name="T22" fmla="*/ 0 w 47"/>
                          <a:gd name="T23" fmla="*/ 0 h 74"/>
                          <a:gd name="T24" fmla="*/ 11 w 47"/>
                          <a:gd name="T25" fmla="*/ 0 h 74"/>
                          <a:gd name="T26" fmla="*/ 11 w 47"/>
                          <a:gd name="T27" fmla="*/ 50 h 74"/>
                          <a:gd name="T28" fmla="*/ 12 w 47"/>
                          <a:gd name="T29" fmla="*/ 55 h 74"/>
                          <a:gd name="T30" fmla="*/ 13 w 47"/>
                          <a:gd name="T31" fmla="*/ 59 h 74"/>
                          <a:gd name="T32" fmla="*/ 16 w 47"/>
                          <a:gd name="T33" fmla="*/ 63 h 74"/>
                          <a:gd name="T34" fmla="*/ 22 w 47"/>
                          <a:gd name="T35" fmla="*/ 64 h 74"/>
                          <a:gd name="T36" fmla="*/ 32 w 47"/>
                          <a:gd name="T37" fmla="*/ 60 h 74"/>
                          <a:gd name="T38" fmla="*/ 36 w 47"/>
                          <a:gd name="T39" fmla="*/ 50 h 74"/>
                          <a:gd name="T40" fmla="*/ 36 w 47"/>
                          <a:gd name="T41" fmla="*/ 0 h 74"/>
                          <a:gd name="T42" fmla="*/ 47 w 47"/>
                          <a:gd name="T43" fmla="*/ 0 h 74"/>
                          <a:gd name="T44" fmla="*/ 47 w 47"/>
                          <a:gd name="T45" fmla="*/ 7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74">
                            <a:moveTo>
                              <a:pt x="47" y="72"/>
                            </a:moveTo>
                            <a:lnTo>
                              <a:pt x="47" y="72"/>
                            </a:lnTo>
                            <a:lnTo>
                              <a:pt x="37" y="72"/>
                            </a:lnTo>
                            <a:lnTo>
                              <a:pt x="37" y="63"/>
                            </a:lnTo>
                            <a:lnTo>
                              <a:pt x="36" y="63"/>
                            </a:lnTo>
                            <a:cubicBezTo>
                              <a:pt x="35" y="67"/>
                              <a:pt x="33" y="69"/>
                              <a:pt x="29" y="71"/>
                            </a:cubicBezTo>
                            <a:cubicBezTo>
                              <a:pt x="26" y="73"/>
                              <a:pt x="23" y="74"/>
                              <a:pt x="19" y="74"/>
                            </a:cubicBezTo>
                            <a:cubicBezTo>
                              <a:pt x="15" y="74"/>
                              <a:pt x="11" y="73"/>
                              <a:pt x="8" y="71"/>
                            </a:cubicBezTo>
                            <a:cubicBezTo>
                              <a:pt x="6" y="70"/>
                              <a:pt x="4" y="68"/>
                              <a:pt x="3" y="66"/>
                            </a:cubicBezTo>
                            <a:cubicBezTo>
                              <a:pt x="2" y="64"/>
                              <a:pt x="1" y="61"/>
                              <a:pt x="1" y="59"/>
                            </a:cubicBezTo>
                            <a:cubicBezTo>
                              <a:pt x="0" y="57"/>
                              <a:pt x="0" y="54"/>
                              <a:pt x="0" y="51"/>
                            </a:cubicBezTo>
                            <a:lnTo>
                              <a:pt x="0" y="0"/>
                            </a:lnTo>
                            <a:lnTo>
                              <a:pt x="11" y="0"/>
                            </a:lnTo>
                            <a:lnTo>
                              <a:pt x="11" y="50"/>
                            </a:lnTo>
                            <a:cubicBezTo>
                              <a:pt x="11" y="52"/>
                              <a:pt x="12" y="53"/>
                              <a:pt x="12" y="55"/>
                            </a:cubicBezTo>
                            <a:cubicBezTo>
                              <a:pt x="12" y="56"/>
                              <a:pt x="12" y="58"/>
                              <a:pt x="13" y="59"/>
                            </a:cubicBezTo>
                            <a:cubicBezTo>
                              <a:pt x="14" y="61"/>
                              <a:pt x="15" y="62"/>
                              <a:pt x="16" y="63"/>
                            </a:cubicBezTo>
                            <a:cubicBezTo>
                              <a:pt x="18" y="64"/>
                              <a:pt x="20" y="64"/>
                              <a:pt x="22" y="64"/>
                            </a:cubicBezTo>
                            <a:cubicBezTo>
                              <a:pt x="26" y="64"/>
                              <a:pt x="29" y="63"/>
                              <a:pt x="32" y="60"/>
                            </a:cubicBezTo>
                            <a:cubicBezTo>
                              <a:pt x="35" y="58"/>
                              <a:pt x="36" y="54"/>
                              <a:pt x="36" y="50"/>
                            </a:cubicBezTo>
                            <a:lnTo>
                              <a:pt x="36" y="0"/>
                            </a:lnTo>
                            <a:lnTo>
                              <a:pt x="47" y="0"/>
                            </a:lnTo>
                            <a:lnTo>
                              <a:pt x="47" y="7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6" name="Freeform 291"/>
                      <p:cNvSpPr>
                        <a:spLocks/>
                      </p:cNvSpPr>
                      <p:nvPr/>
                    </p:nvSpPr>
                    <p:spPr bwMode="auto">
                      <a:xfrm>
                        <a:off x="7972426" y="4019551"/>
                        <a:ext cx="44450" cy="69850"/>
                      </a:xfrm>
                      <a:custGeom>
                        <a:avLst/>
                        <a:gdLst>
                          <a:gd name="T0" fmla="*/ 37 w 48"/>
                          <a:gd name="T1" fmla="*/ 24 h 76"/>
                          <a:gd name="T2" fmla="*/ 37 w 48"/>
                          <a:gd name="T3" fmla="*/ 24 h 76"/>
                          <a:gd name="T4" fmla="*/ 34 w 48"/>
                          <a:gd name="T5" fmla="*/ 14 h 76"/>
                          <a:gd name="T6" fmla="*/ 26 w 48"/>
                          <a:gd name="T7" fmla="*/ 9 h 76"/>
                          <a:gd name="T8" fmla="*/ 20 w 48"/>
                          <a:gd name="T9" fmla="*/ 10 h 76"/>
                          <a:gd name="T10" fmla="*/ 16 w 48"/>
                          <a:gd name="T11" fmla="*/ 14 h 76"/>
                          <a:gd name="T12" fmla="*/ 13 w 48"/>
                          <a:gd name="T13" fmla="*/ 24 h 76"/>
                          <a:gd name="T14" fmla="*/ 12 w 48"/>
                          <a:gd name="T15" fmla="*/ 39 h 76"/>
                          <a:gd name="T16" fmla="*/ 12 w 48"/>
                          <a:gd name="T17" fmla="*/ 48 h 76"/>
                          <a:gd name="T18" fmla="*/ 14 w 48"/>
                          <a:gd name="T19" fmla="*/ 57 h 76"/>
                          <a:gd name="T20" fmla="*/ 18 w 48"/>
                          <a:gd name="T21" fmla="*/ 64 h 76"/>
                          <a:gd name="T22" fmla="*/ 25 w 48"/>
                          <a:gd name="T23" fmla="*/ 67 h 76"/>
                          <a:gd name="T24" fmla="*/ 31 w 48"/>
                          <a:gd name="T25" fmla="*/ 65 h 76"/>
                          <a:gd name="T26" fmla="*/ 35 w 48"/>
                          <a:gd name="T27" fmla="*/ 61 h 76"/>
                          <a:gd name="T28" fmla="*/ 36 w 48"/>
                          <a:gd name="T29" fmla="*/ 55 h 76"/>
                          <a:gd name="T30" fmla="*/ 37 w 48"/>
                          <a:gd name="T31" fmla="*/ 49 h 76"/>
                          <a:gd name="T32" fmla="*/ 48 w 48"/>
                          <a:gd name="T33" fmla="*/ 49 h 76"/>
                          <a:gd name="T34" fmla="*/ 47 w 48"/>
                          <a:gd name="T35" fmla="*/ 58 h 76"/>
                          <a:gd name="T36" fmla="*/ 43 w 48"/>
                          <a:gd name="T37" fmla="*/ 67 h 76"/>
                          <a:gd name="T38" fmla="*/ 36 w 48"/>
                          <a:gd name="T39" fmla="*/ 73 h 76"/>
                          <a:gd name="T40" fmla="*/ 25 w 48"/>
                          <a:gd name="T41" fmla="*/ 76 h 76"/>
                          <a:gd name="T42" fmla="*/ 6 w 48"/>
                          <a:gd name="T43" fmla="*/ 67 h 76"/>
                          <a:gd name="T44" fmla="*/ 0 w 48"/>
                          <a:gd name="T45" fmla="*/ 39 h 76"/>
                          <a:gd name="T46" fmla="*/ 1 w 48"/>
                          <a:gd name="T47" fmla="*/ 25 h 76"/>
                          <a:gd name="T48" fmla="*/ 5 w 48"/>
                          <a:gd name="T49" fmla="*/ 13 h 76"/>
                          <a:gd name="T50" fmla="*/ 12 w 48"/>
                          <a:gd name="T51" fmla="*/ 4 h 76"/>
                          <a:gd name="T52" fmla="*/ 25 w 48"/>
                          <a:gd name="T53" fmla="*/ 0 h 76"/>
                          <a:gd name="T54" fmla="*/ 37 w 48"/>
                          <a:gd name="T55" fmla="*/ 3 h 76"/>
                          <a:gd name="T56" fmla="*/ 44 w 48"/>
                          <a:gd name="T57" fmla="*/ 9 h 76"/>
                          <a:gd name="T58" fmla="*/ 47 w 48"/>
                          <a:gd name="T59" fmla="*/ 16 h 76"/>
                          <a:gd name="T60" fmla="*/ 48 w 48"/>
                          <a:gd name="T61" fmla="*/ 24 h 76"/>
                          <a:gd name="T62" fmla="*/ 37 w 48"/>
                          <a:gd name="T63"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76">
                            <a:moveTo>
                              <a:pt x="37" y="24"/>
                            </a:moveTo>
                            <a:lnTo>
                              <a:pt x="37" y="24"/>
                            </a:lnTo>
                            <a:cubicBezTo>
                              <a:pt x="37" y="20"/>
                              <a:pt x="36" y="17"/>
                              <a:pt x="34" y="14"/>
                            </a:cubicBezTo>
                            <a:cubicBezTo>
                              <a:pt x="32" y="11"/>
                              <a:pt x="30" y="9"/>
                              <a:pt x="26" y="9"/>
                            </a:cubicBezTo>
                            <a:cubicBezTo>
                              <a:pt x="24" y="9"/>
                              <a:pt x="22" y="10"/>
                              <a:pt x="20" y="10"/>
                            </a:cubicBezTo>
                            <a:cubicBezTo>
                              <a:pt x="19" y="11"/>
                              <a:pt x="17" y="12"/>
                              <a:pt x="16" y="14"/>
                            </a:cubicBezTo>
                            <a:cubicBezTo>
                              <a:pt x="15" y="17"/>
                              <a:pt x="14" y="20"/>
                              <a:pt x="13" y="24"/>
                            </a:cubicBezTo>
                            <a:cubicBezTo>
                              <a:pt x="12" y="28"/>
                              <a:pt x="12" y="33"/>
                              <a:pt x="12" y="39"/>
                            </a:cubicBezTo>
                            <a:cubicBezTo>
                              <a:pt x="12" y="42"/>
                              <a:pt x="12" y="45"/>
                              <a:pt x="12" y="48"/>
                            </a:cubicBezTo>
                            <a:cubicBezTo>
                              <a:pt x="12" y="51"/>
                              <a:pt x="13" y="54"/>
                              <a:pt x="14" y="57"/>
                            </a:cubicBezTo>
                            <a:cubicBezTo>
                              <a:pt x="14" y="60"/>
                              <a:pt x="16" y="62"/>
                              <a:pt x="18" y="64"/>
                            </a:cubicBezTo>
                            <a:cubicBezTo>
                              <a:pt x="20" y="66"/>
                              <a:pt x="22" y="67"/>
                              <a:pt x="25" y="67"/>
                            </a:cubicBezTo>
                            <a:cubicBezTo>
                              <a:pt x="28" y="67"/>
                              <a:pt x="29" y="66"/>
                              <a:pt x="31" y="65"/>
                            </a:cubicBezTo>
                            <a:cubicBezTo>
                              <a:pt x="33" y="64"/>
                              <a:pt x="34" y="63"/>
                              <a:pt x="35" y="61"/>
                            </a:cubicBezTo>
                            <a:cubicBezTo>
                              <a:pt x="35" y="59"/>
                              <a:pt x="36" y="57"/>
                              <a:pt x="36" y="55"/>
                            </a:cubicBezTo>
                            <a:cubicBezTo>
                              <a:pt x="37" y="53"/>
                              <a:pt x="37" y="51"/>
                              <a:pt x="37" y="49"/>
                            </a:cubicBezTo>
                            <a:lnTo>
                              <a:pt x="48" y="49"/>
                            </a:lnTo>
                            <a:cubicBezTo>
                              <a:pt x="48" y="52"/>
                              <a:pt x="48" y="55"/>
                              <a:pt x="47" y="58"/>
                            </a:cubicBezTo>
                            <a:cubicBezTo>
                              <a:pt x="46" y="61"/>
                              <a:pt x="45" y="64"/>
                              <a:pt x="43" y="67"/>
                            </a:cubicBezTo>
                            <a:cubicBezTo>
                              <a:pt x="41" y="69"/>
                              <a:pt x="39" y="72"/>
                              <a:pt x="36" y="73"/>
                            </a:cubicBezTo>
                            <a:cubicBezTo>
                              <a:pt x="33" y="75"/>
                              <a:pt x="29" y="76"/>
                              <a:pt x="25" y="76"/>
                            </a:cubicBezTo>
                            <a:cubicBezTo>
                              <a:pt x="16" y="76"/>
                              <a:pt x="10" y="73"/>
                              <a:pt x="6" y="67"/>
                            </a:cubicBezTo>
                            <a:cubicBezTo>
                              <a:pt x="2" y="61"/>
                              <a:pt x="0" y="51"/>
                              <a:pt x="0" y="39"/>
                            </a:cubicBezTo>
                            <a:cubicBezTo>
                              <a:pt x="0" y="34"/>
                              <a:pt x="0" y="29"/>
                              <a:pt x="1" y="25"/>
                            </a:cubicBezTo>
                            <a:cubicBezTo>
                              <a:pt x="2" y="20"/>
                              <a:pt x="3" y="16"/>
                              <a:pt x="5" y="13"/>
                            </a:cubicBezTo>
                            <a:cubicBezTo>
                              <a:pt x="6" y="9"/>
                              <a:pt x="9" y="6"/>
                              <a:pt x="12" y="4"/>
                            </a:cubicBezTo>
                            <a:cubicBezTo>
                              <a:pt x="16" y="2"/>
                              <a:pt x="20" y="0"/>
                              <a:pt x="25" y="0"/>
                            </a:cubicBezTo>
                            <a:cubicBezTo>
                              <a:pt x="30" y="0"/>
                              <a:pt x="34" y="1"/>
                              <a:pt x="37" y="3"/>
                            </a:cubicBezTo>
                            <a:cubicBezTo>
                              <a:pt x="40" y="4"/>
                              <a:pt x="42" y="6"/>
                              <a:pt x="44" y="9"/>
                            </a:cubicBezTo>
                            <a:cubicBezTo>
                              <a:pt x="45" y="11"/>
                              <a:pt x="47" y="14"/>
                              <a:pt x="47" y="16"/>
                            </a:cubicBezTo>
                            <a:cubicBezTo>
                              <a:pt x="48" y="19"/>
                              <a:pt x="48" y="22"/>
                              <a:pt x="48" y="24"/>
                            </a:cubicBezTo>
                            <a:lnTo>
                              <a:pt x="37"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7" name="Freeform 292"/>
                      <p:cNvSpPr>
                        <a:spLocks/>
                      </p:cNvSpPr>
                      <p:nvPr/>
                    </p:nvSpPr>
                    <p:spPr bwMode="auto">
                      <a:xfrm>
                        <a:off x="8027988" y="4000501"/>
                        <a:ext cx="42863" cy="87313"/>
                      </a:xfrm>
                      <a:custGeom>
                        <a:avLst/>
                        <a:gdLst>
                          <a:gd name="T0" fmla="*/ 0 w 47"/>
                          <a:gd name="T1" fmla="*/ 0 h 95"/>
                          <a:gd name="T2" fmla="*/ 0 w 47"/>
                          <a:gd name="T3" fmla="*/ 0 h 95"/>
                          <a:gd name="T4" fmla="*/ 11 w 47"/>
                          <a:gd name="T5" fmla="*/ 0 h 95"/>
                          <a:gd name="T6" fmla="*/ 11 w 47"/>
                          <a:gd name="T7" fmla="*/ 31 h 95"/>
                          <a:gd name="T8" fmla="*/ 11 w 47"/>
                          <a:gd name="T9" fmla="*/ 31 h 95"/>
                          <a:gd name="T10" fmla="*/ 18 w 47"/>
                          <a:gd name="T11" fmla="*/ 24 h 95"/>
                          <a:gd name="T12" fmla="*/ 28 w 47"/>
                          <a:gd name="T13" fmla="*/ 21 h 95"/>
                          <a:gd name="T14" fmla="*/ 39 w 47"/>
                          <a:gd name="T15" fmla="*/ 24 h 95"/>
                          <a:gd name="T16" fmla="*/ 44 w 47"/>
                          <a:gd name="T17" fmla="*/ 29 h 95"/>
                          <a:gd name="T18" fmla="*/ 46 w 47"/>
                          <a:gd name="T19" fmla="*/ 36 h 95"/>
                          <a:gd name="T20" fmla="*/ 47 w 47"/>
                          <a:gd name="T21" fmla="*/ 44 h 95"/>
                          <a:gd name="T22" fmla="*/ 47 w 47"/>
                          <a:gd name="T23" fmla="*/ 95 h 95"/>
                          <a:gd name="T24" fmla="*/ 36 w 47"/>
                          <a:gd name="T25" fmla="*/ 95 h 95"/>
                          <a:gd name="T26" fmla="*/ 36 w 47"/>
                          <a:gd name="T27" fmla="*/ 45 h 95"/>
                          <a:gd name="T28" fmla="*/ 35 w 47"/>
                          <a:gd name="T29" fmla="*/ 40 h 95"/>
                          <a:gd name="T30" fmla="*/ 34 w 47"/>
                          <a:gd name="T31" fmla="*/ 36 h 95"/>
                          <a:gd name="T32" fmla="*/ 31 w 47"/>
                          <a:gd name="T33" fmla="*/ 32 h 95"/>
                          <a:gd name="T34" fmla="*/ 25 w 47"/>
                          <a:gd name="T35" fmla="*/ 31 h 95"/>
                          <a:gd name="T36" fmla="*/ 15 w 47"/>
                          <a:gd name="T37" fmla="*/ 35 h 95"/>
                          <a:gd name="T38" fmla="*/ 11 w 47"/>
                          <a:gd name="T39" fmla="*/ 45 h 95"/>
                          <a:gd name="T40" fmla="*/ 11 w 47"/>
                          <a:gd name="T41" fmla="*/ 95 h 95"/>
                          <a:gd name="T42" fmla="*/ 0 w 47"/>
                          <a:gd name="T43" fmla="*/ 95 h 95"/>
                          <a:gd name="T44" fmla="*/ 0 w 47"/>
                          <a:gd name="T4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95">
                            <a:moveTo>
                              <a:pt x="0" y="0"/>
                            </a:moveTo>
                            <a:lnTo>
                              <a:pt x="0" y="0"/>
                            </a:lnTo>
                            <a:lnTo>
                              <a:pt x="11" y="0"/>
                            </a:lnTo>
                            <a:lnTo>
                              <a:pt x="11" y="31"/>
                            </a:lnTo>
                            <a:lnTo>
                              <a:pt x="11" y="31"/>
                            </a:lnTo>
                            <a:cubicBezTo>
                              <a:pt x="13" y="29"/>
                              <a:pt x="15" y="26"/>
                              <a:pt x="18" y="24"/>
                            </a:cubicBezTo>
                            <a:cubicBezTo>
                              <a:pt x="22" y="22"/>
                              <a:pt x="25" y="21"/>
                              <a:pt x="28" y="21"/>
                            </a:cubicBezTo>
                            <a:cubicBezTo>
                              <a:pt x="33" y="21"/>
                              <a:pt x="36" y="22"/>
                              <a:pt x="39" y="24"/>
                            </a:cubicBezTo>
                            <a:cubicBezTo>
                              <a:pt x="41" y="25"/>
                              <a:pt x="43" y="27"/>
                              <a:pt x="44" y="29"/>
                            </a:cubicBezTo>
                            <a:cubicBezTo>
                              <a:pt x="45" y="32"/>
                              <a:pt x="46" y="34"/>
                              <a:pt x="46" y="36"/>
                            </a:cubicBezTo>
                            <a:cubicBezTo>
                              <a:pt x="47" y="38"/>
                              <a:pt x="47" y="41"/>
                              <a:pt x="47" y="44"/>
                            </a:cubicBezTo>
                            <a:lnTo>
                              <a:pt x="47" y="95"/>
                            </a:lnTo>
                            <a:lnTo>
                              <a:pt x="36" y="95"/>
                            </a:lnTo>
                            <a:lnTo>
                              <a:pt x="36" y="45"/>
                            </a:lnTo>
                            <a:cubicBezTo>
                              <a:pt x="36" y="44"/>
                              <a:pt x="36" y="42"/>
                              <a:pt x="35" y="40"/>
                            </a:cubicBezTo>
                            <a:cubicBezTo>
                              <a:pt x="35" y="39"/>
                              <a:pt x="35" y="37"/>
                              <a:pt x="34" y="36"/>
                            </a:cubicBezTo>
                            <a:cubicBezTo>
                              <a:pt x="33" y="35"/>
                              <a:pt x="32" y="33"/>
                              <a:pt x="31" y="32"/>
                            </a:cubicBezTo>
                            <a:cubicBezTo>
                              <a:pt x="29" y="32"/>
                              <a:pt x="28" y="31"/>
                              <a:pt x="25" y="31"/>
                            </a:cubicBezTo>
                            <a:cubicBezTo>
                              <a:pt x="22" y="31"/>
                              <a:pt x="18" y="32"/>
                              <a:pt x="15" y="35"/>
                            </a:cubicBezTo>
                            <a:cubicBezTo>
                              <a:pt x="12" y="37"/>
                              <a:pt x="11" y="41"/>
                              <a:pt x="11" y="45"/>
                            </a:cubicBezTo>
                            <a:lnTo>
                              <a:pt x="1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8" name="Freeform 293"/>
                      <p:cNvSpPr>
                        <a:spLocks/>
                      </p:cNvSpPr>
                      <p:nvPr/>
                    </p:nvSpPr>
                    <p:spPr bwMode="auto">
                      <a:xfrm>
                        <a:off x="8080376" y="4019551"/>
                        <a:ext cx="42863" cy="69850"/>
                      </a:xfrm>
                      <a:custGeom>
                        <a:avLst/>
                        <a:gdLst>
                          <a:gd name="T0" fmla="*/ 35 w 48"/>
                          <a:gd name="T1" fmla="*/ 23 h 76"/>
                          <a:gd name="T2" fmla="*/ 35 w 48"/>
                          <a:gd name="T3" fmla="*/ 23 h 76"/>
                          <a:gd name="T4" fmla="*/ 33 w 48"/>
                          <a:gd name="T5" fmla="*/ 13 h 76"/>
                          <a:gd name="T6" fmla="*/ 25 w 48"/>
                          <a:gd name="T7" fmla="*/ 9 h 76"/>
                          <a:gd name="T8" fmla="*/ 21 w 48"/>
                          <a:gd name="T9" fmla="*/ 10 h 76"/>
                          <a:gd name="T10" fmla="*/ 17 w 48"/>
                          <a:gd name="T11" fmla="*/ 11 h 76"/>
                          <a:gd name="T12" fmla="*/ 14 w 48"/>
                          <a:gd name="T13" fmla="*/ 14 h 76"/>
                          <a:gd name="T14" fmla="*/ 13 w 48"/>
                          <a:gd name="T15" fmla="*/ 20 h 76"/>
                          <a:gd name="T16" fmla="*/ 16 w 48"/>
                          <a:gd name="T17" fmla="*/ 27 h 76"/>
                          <a:gd name="T18" fmla="*/ 27 w 48"/>
                          <a:gd name="T19" fmla="*/ 32 h 76"/>
                          <a:gd name="T20" fmla="*/ 31 w 48"/>
                          <a:gd name="T21" fmla="*/ 33 h 76"/>
                          <a:gd name="T22" fmla="*/ 38 w 48"/>
                          <a:gd name="T23" fmla="*/ 36 h 76"/>
                          <a:gd name="T24" fmla="*/ 43 w 48"/>
                          <a:gd name="T25" fmla="*/ 39 h 76"/>
                          <a:gd name="T26" fmla="*/ 47 w 48"/>
                          <a:gd name="T27" fmla="*/ 45 h 76"/>
                          <a:gd name="T28" fmla="*/ 48 w 48"/>
                          <a:gd name="T29" fmla="*/ 53 h 76"/>
                          <a:gd name="T30" fmla="*/ 42 w 48"/>
                          <a:gd name="T31" fmla="*/ 70 h 76"/>
                          <a:gd name="T32" fmla="*/ 25 w 48"/>
                          <a:gd name="T33" fmla="*/ 76 h 76"/>
                          <a:gd name="T34" fmla="*/ 11 w 48"/>
                          <a:gd name="T35" fmla="*/ 73 h 76"/>
                          <a:gd name="T36" fmla="*/ 4 w 48"/>
                          <a:gd name="T37" fmla="*/ 66 h 76"/>
                          <a:gd name="T38" fmla="*/ 1 w 48"/>
                          <a:gd name="T39" fmla="*/ 58 h 76"/>
                          <a:gd name="T40" fmla="*/ 0 w 48"/>
                          <a:gd name="T41" fmla="*/ 50 h 76"/>
                          <a:gd name="T42" fmla="*/ 12 w 48"/>
                          <a:gd name="T43" fmla="*/ 50 h 76"/>
                          <a:gd name="T44" fmla="*/ 15 w 48"/>
                          <a:gd name="T45" fmla="*/ 62 h 76"/>
                          <a:gd name="T46" fmla="*/ 25 w 48"/>
                          <a:gd name="T47" fmla="*/ 67 h 76"/>
                          <a:gd name="T48" fmla="*/ 29 w 48"/>
                          <a:gd name="T49" fmla="*/ 66 h 76"/>
                          <a:gd name="T50" fmla="*/ 32 w 48"/>
                          <a:gd name="T51" fmla="*/ 65 h 76"/>
                          <a:gd name="T52" fmla="*/ 36 w 48"/>
                          <a:gd name="T53" fmla="*/ 61 h 76"/>
                          <a:gd name="T54" fmla="*/ 37 w 48"/>
                          <a:gd name="T55" fmla="*/ 55 h 76"/>
                          <a:gd name="T56" fmla="*/ 36 w 48"/>
                          <a:gd name="T57" fmla="*/ 50 h 76"/>
                          <a:gd name="T58" fmla="*/ 32 w 48"/>
                          <a:gd name="T59" fmla="*/ 46 h 76"/>
                          <a:gd name="T60" fmla="*/ 22 w 48"/>
                          <a:gd name="T61" fmla="*/ 41 h 76"/>
                          <a:gd name="T62" fmla="*/ 19 w 48"/>
                          <a:gd name="T63" fmla="*/ 40 h 76"/>
                          <a:gd name="T64" fmla="*/ 19 w 48"/>
                          <a:gd name="T65" fmla="*/ 40 h 76"/>
                          <a:gd name="T66" fmla="*/ 12 w 48"/>
                          <a:gd name="T67" fmla="*/ 38 h 76"/>
                          <a:gd name="T68" fmla="*/ 7 w 48"/>
                          <a:gd name="T69" fmla="*/ 34 h 76"/>
                          <a:gd name="T70" fmla="*/ 3 w 48"/>
                          <a:gd name="T71" fmla="*/ 29 h 76"/>
                          <a:gd name="T72" fmla="*/ 2 w 48"/>
                          <a:gd name="T73" fmla="*/ 20 h 76"/>
                          <a:gd name="T74" fmla="*/ 8 w 48"/>
                          <a:gd name="T75" fmla="*/ 6 h 76"/>
                          <a:gd name="T76" fmla="*/ 25 w 48"/>
                          <a:gd name="T77" fmla="*/ 0 h 76"/>
                          <a:gd name="T78" fmla="*/ 36 w 48"/>
                          <a:gd name="T79" fmla="*/ 3 h 76"/>
                          <a:gd name="T80" fmla="*/ 43 w 48"/>
                          <a:gd name="T81" fmla="*/ 8 h 76"/>
                          <a:gd name="T82" fmla="*/ 46 w 48"/>
                          <a:gd name="T83" fmla="*/ 15 h 76"/>
                          <a:gd name="T84" fmla="*/ 46 w 48"/>
                          <a:gd name="T85" fmla="*/ 23 h 76"/>
                          <a:gd name="T86" fmla="*/ 35 w 48"/>
                          <a:gd name="T8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 h="76">
                            <a:moveTo>
                              <a:pt x="35" y="23"/>
                            </a:moveTo>
                            <a:lnTo>
                              <a:pt x="35" y="23"/>
                            </a:lnTo>
                            <a:cubicBezTo>
                              <a:pt x="35" y="18"/>
                              <a:pt x="34" y="15"/>
                              <a:pt x="33" y="13"/>
                            </a:cubicBezTo>
                            <a:cubicBezTo>
                              <a:pt x="31" y="10"/>
                              <a:pt x="29" y="9"/>
                              <a:pt x="25" y="9"/>
                            </a:cubicBezTo>
                            <a:cubicBezTo>
                              <a:pt x="23" y="9"/>
                              <a:pt x="22" y="9"/>
                              <a:pt x="21" y="10"/>
                            </a:cubicBezTo>
                            <a:cubicBezTo>
                              <a:pt x="20" y="10"/>
                              <a:pt x="19" y="10"/>
                              <a:pt x="17" y="11"/>
                            </a:cubicBezTo>
                            <a:cubicBezTo>
                              <a:pt x="16" y="12"/>
                              <a:pt x="15" y="13"/>
                              <a:pt x="14" y="14"/>
                            </a:cubicBezTo>
                            <a:cubicBezTo>
                              <a:pt x="13" y="16"/>
                              <a:pt x="13" y="18"/>
                              <a:pt x="13" y="20"/>
                            </a:cubicBezTo>
                            <a:cubicBezTo>
                              <a:pt x="13" y="24"/>
                              <a:pt x="14" y="26"/>
                              <a:pt x="16" y="27"/>
                            </a:cubicBezTo>
                            <a:cubicBezTo>
                              <a:pt x="19" y="29"/>
                              <a:pt x="22" y="31"/>
                              <a:pt x="27" y="32"/>
                            </a:cubicBezTo>
                            <a:cubicBezTo>
                              <a:pt x="29" y="33"/>
                              <a:pt x="30" y="33"/>
                              <a:pt x="31" y="33"/>
                            </a:cubicBezTo>
                            <a:cubicBezTo>
                              <a:pt x="33" y="34"/>
                              <a:pt x="36" y="35"/>
                              <a:pt x="38" y="36"/>
                            </a:cubicBezTo>
                            <a:cubicBezTo>
                              <a:pt x="40" y="37"/>
                              <a:pt x="41" y="38"/>
                              <a:pt x="43" y="39"/>
                            </a:cubicBezTo>
                            <a:cubicBezTo>
                              <a:pt x="44" y="41"/>
                              <a:pt x="46" y="42"/>
                              <a:pt x="47" y="45"/>
                            </a:cubicBezTo>
                            <a:cubicBezTo>
                              <a:pt x="48" y="47"/>
                              <a:pt x="48" y="50"/>
                              <a:pt x="48" y="53"/>
                            </a:cubicBezTo>
                            <a:cubicBezTo>
                              <a:pt x="48" y="61"/>
                              <a:pt x="46" y="66"/>
                              <a:pt x="42" y="70"/>
                            </a:cubicBezTo>
                            <a:cubicBezTo>
                              <a:pt x="38" y="74"/>
                              <a:pt x="32" y="76"/>
                              <a:pt x="25" y="76"/>
                            </a:cubicBezTo>
                            <a:cubicBezTo>
                              <a:pt x="19" y="76"/>
                              <a:pt x="15" y="75"/>
                              <a:pt x="11" y="73"/>
                            </a:cubicBezTo>
                            <a:cubicBezTo>
                              <a:pt x="8" y="71"/>
                              <a:pt x="5" y="69"/>
                              <a:pt x="4" y="66"/>
                            </a:cubicBezTo>
                            <a:cubicBezTo>
                              <a:pt x="2" y="64"/>
                              <a:pt x="1" y="61"/>
                              <a:pt x="1" y="58"/>
                            </a:cubicBezTo>
                            <a:cubicBezTo>
                              <a:pt x="1" y="56"/>
                              <a:pt x="0" y="53"/>
                              <a:pt x="0" y="50"/>
                            </a:cubicBezTo>
                            <a:lnTo>
                              <a:pt x="12" y="50"/>
                            </a:lnTo>
                            <a:cubicBezTo>
                              <a:pt x="12" y="55"/>
                              <a:pt x="13" y="59"/>
                              <a:pt x="15" y="62"/>
                            </a:cubicBezTo>
                            <a:cubicBezTo>
                              <a:pt x="17" y="65"/>
                              <a:pt x="20" y="67"/>
                              <a:pt x="25" y="67"/>
                            </a:cubicBezTo>
                            <a:cubicBezTo>
                              <a:pt x="26" y="67"/>
                              <a:pt x="27" y="67"/>
                              <a:pt x="29" y="66"/>
                            </a:cubicBezTo>
                            <a:cubicBezTo>
                              <a:pt x="30" y="66"/>
                              <a:pt x="31" y="66"/>
                              <a:pt x="32" y="65"/>
                            </a:cubicBezTo>
                            <a:cubicBezTo>
                              <a:pt x="34" y="64"/>
                              <a:pt x="35" y="62"/>
                              <a:pt x="36" y="61"/>
                            </a:cubicBezTo>
                            <a:cubicBezTo>
                              <a:pt x="36" y="59"/>
                              <a:pt x="37" y="57"/>
                              <a:pt x="37" y="55"/>
                            </a:cubicBezTo>
                            <a:cubicBezTo>
                              <a:pt x="37" y="53"/>
                              <a:pt x="36" y="51"/>
                              <a:pt x="36" y="50"/>
                            </a:cubicBezTo>
                            <a:cubicBezTo>
                              <a:pt x="35" y="48"/>
                              <a:pt x="34" y="47"/>
                              <a:pt x="32" y="46"/>
                            </a:cubicBezTo>
                            <a:cubicBezTo>
                              <a:pt x="30" y="44"/>
                              <a:pt x="27" y="43"/>
                              <a:pt x="22" y="41"/>
                            </a:cubicBezTo>
                            <a:cubicBezTo>
                              <a:pt x="21" y="41"/>
                              <a:pt x="20" y="41"/>
                              <a:pt x="19" y="40"/>
                            </a:cubicBezTo>
                            <a:lnTo>
                              <a:pt x="19" y="40"/>
                            </a:lnTo>
                            <a:cubicBezTo>
                              <a:pt x="16" y="39"/>
                              <a:pt x="14" y="38"/>
                              <a:pt x="12" y="38"/>
                            </a:cubicBezTo>
                            <a:cubicBezTo>
                              <a:pt x="10" y="37"/>
                              <a:pt x="8" y="36"/>
                              <a:pt x="7" y="34"/>
                            </a:cubicBezTo>
                            <a:cubicBezTo>
                              <a:pt x="5" y="33"/>
                              <a:pt x="4" y="31"/>
                              <a:pt x="3" y="29"/>
                            </a:cubicBezTo>
                            <a:cubicBezTo>
                              <a:pt x="2" y="27"/>
                              <a:pt x="2" y="24"/>
                              <a:pt x="2" y="20"/>
                            </a:cubicBezTo>
                            <a:cubicBezTo>
                              <a:pt x="2" y="14"/>
                              <a:pt x="4" y="9"/>
                              <a:pt x="8" y="6"/>
                            </a:cubicBezTo>
                            <a:cubicBezTo>
                              <a:pt x="13" y="2"/>
                              <a:pt x="18" y="0"/>
                              <a:pt x="25" y="0"/>
                            </a:cubicBezTo>
                            <a:cubicBezTo>
                              <a:pt x="30" y="0"/>
                              <a:pt x="33" y="1"/>
                              <a:pt x="36" y="3"/>
                            </a:cubicBezTo>
                            <a:cubicBezTo>
                              <a:pt x="39" y="4"/>
                              <a:pt x="42" y="6"/>
                              <a:pt x="43" y="8"/>
                            </a:cubicBezTo>
                            <a:cubicBezTo>
                              <a:pt x="44" y="11"/>
                              <a:pt x="45" y="13"/>
                              <a:pt x="46" y="15"/>
                            </a:cubicBezTo>
                            <a:cubicBezTo>
                              <a:pt x="46" y="18"/>
                              <a:pt x="46" y="20"/>
                              <a:pt x="46" y="23"/>
                            </a:cubicBezTo>
                            <a:lnTo>
                              <a:pt x="35" y="2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29" name="Freeform 294"/>
                      <p:cNvSpPr>
                        <a:spLocks noEditPoints="1"/>
                      </p:cNvSpPr>
                      <p:nvPr/>
                    </p:nvSpPr>
                    <p:spPr bwMode="auto">
                      <a:xfrm>
                        <a:off x="7594601" y="4143376"/>
                        <a:ext cx="46038" cy="77788"/>
                      </a:xfrm>
                      <a:custGeom>
                        <a:avLst/>
                        <a:gdLst>
                          <a:gd name="T0" fmla="*/ 7 w 50"/>
                          <a:gd name="T1" fmla="*/ 6 h 85"/>
                          <a:gd name="T2" fmla="*/ 7 w 50"/>
                          <a:gd name="T3" fmla="*/ 6 h 85"/>
                          <a:gd name="T4" fmla="*/ 7 w 50"/>
                          <a:gd name="T5" fmla="*/ 40 h 85"/>
                          <a:gd name="T6" fmla="*/ 21 w 50"/>
                          <a:gd name="T7" fmla="*/ 40 h 85"/>
                          <a:gd name="T8" fmla="*/ 40 w 50"/>
                          <a:gd name="T9" fmla="*/ 23 h 85"/>
                          <a:gd name="T10" fmla="*/ 21 w 50"/>
                          <a:gd name="T11" fmla="*/ 6 h 85"/>
                          <a:gd name="T12" fmla="*/ 7 w 50"/>
                          <a:gd name="T13" fmla="*/ 6 h 85"/>
                          <a:gd name="T14" fmla="*/ 0 w 50"/>
                          <a:gd name="T15" fmla="*/ 85 h 85"/>
                          <a:gd name="T16" fmla="*/ 0 w 50"/>
                          <a:gd name="T17" fmla="*/ 85 h 85"/>
                          <a:gd name="T18" fmla="*/ 0 w 50"/>
                          <a:gd name="T19" fmla="*/ 0 h 85"/>
                          <a:gd name="T20" fmla="*/ 25 w 50"/>
                          <a:gd name="T21" fmla="*/ 0 h 85"/>
                          <a:gd name="T22" fmla="*/ 42 w 50"/>
                          <a:gd name="T23" fmla="*/ 6 h 85"/>
                          <a:gd name="T24" fmla="*/ 48 w 50"/>
                          <a:gd name="T25" fmla="*/ 21 h 85"/>
                          <a:gd name="T26" fmla="*/ 32 w 50"/>
                          <a:gd name="T27" fmla="*/ 43 h 85"/>
                          <a:gd name="T28" fmla="*/ 32 w 50"/>
                          <a:gd name="T29" fmla="*/ 43 h 85"/>
                          <a:gd name="T30" fmla="*/ 43 w 50"/>
                          <a:gd name="T31" fmla="*/ 49 h 85"/>
                          <a:gd name="T32" fmla="*/ 47 w 50"/>
                          <a:gd name="T33" fmla="*/ 64 h 85"/>
                          <a:gd name="T34" fmla="*/ 47 w 50"/>
                          <a:gd name="T35" fmla="*/ 73 h 85"/>
                          <a:gd name="T36" fmla="*/ 50 w 50"/>
                          <a:gd name="T37" fmla="*/ 85 h 85"/>
                          <a:gd name="T38" fmla="*/ 42 w 50"/>
                          <a:gd name="T39" fmla="*/ 85 h 85"/>
                          <a:gd name="T40" fmla="*/ 39 w 50"/>
                          <a:gd name="T41" fmla="*/ 73 h 85"/>
                          <a:gd name="T42" fmla="*/ 39 w 50"/>
                          <a:gd name="T43" fmla="*/ 66 h 85"/>
                          <a:gd name="T44" fmla="*/ 35 w 50"/>
                          <a:gd name="T45" fmla="*/ 51 h 85"/>
                          <a:gd name="T46" fmla="*/ 22 w 50"/>
                          <a:gd name="T47" fmla="*/ 46 h 85"/>
                          <a:gd name="T48" fmla="*/ 7 w 50"/>
                          <a:gd name="T49" fmla="*/ 46 h 85"/>
                          <a:gd name="T50" fmla="*/ 7 w 50"/>
                          <a:gd name="T51" fmla="*/ 85 h 85"/>
                          <a:gd name="T52" fmla="*/ 0 w 50"/>
                          <a:gd name="T5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85">
                            <a:moveTo>
                              <a:pt x="7" y="6"/>
                            </a:moveTo>
                            <a:lnTo>
                              <a:pt x="7" y="6"/>
                            </a:lnTo>
                            <a:lnTo>
                              <a:pt x="7" y="40"/>
                            </a:lnTo>
                            <a:lnTo>
                              <a:pt x="21" y="40"/>
                            </a:lnTo>
                            <a:cubicBezTo>
                              <a:pt x="33" y="40"/>
                              <a:pt x="40" y="34"/>
                              <a:pt x="40" y="23"/>
                            </a:cubicBezTo>
                            <a:cubicBezTo>
                              <a:pt x="40" y="12"/>
                              <a:pt x="34" y="6"/>
                              <a:pt x="21" y="6"/>
                            </a:cubicBezTo>
                            <a:lnTo>
                              <a:pt x="7" y="6"/>
                            </a:lnTo>
                            <a:close/>
                            <a:moveTo>
                              <a:pt x="0" y="85"/>
                            </a:moveTo>
                            <a:lnTo>
                              <a:pt x="0" y="85"/>
                            </a:lnTo>
                            <a:lnTo>
                              <a:pt x="0" y="0"/>
                            </a:lnTo>
                            <a:lnTo>
                              <a:pt x="25" y="0"/>
                            </a:lnTo>
                            <a:cubicBezTo>
                              <a:pt x="32" y="0"/>
                              <a:pt x="38" y="2"/>
                              <a:pt x="42" y="6"/>
                            </a:cubicBezTo>
                            <a:cubicBezTo>
                              <a:pt x="46" y="9"/>
                              <a:pt x="48" y="15"/>
                              <a:pt x="48" y="21"/>
                            </a:cubicBezTo>
                            <a:cubicBezTo>
                              <a:pt x="48" y="34"/>
                              <a:pt x="42" y="41"/>
                              <a:pt x="32" y="43"/>
                            </a:cubicBezTo>
                            <a:lnTo>
                              <a:pt x="32" y="43"/>
                            </a:lnTo>
                            <a:cubicBezTo>
                              <a:pt x="37" y="44"/>
                              <a:pt x="41" y="46"/>
                              <a:pt x="43" y="49"/>
                            </a:cubicBezTo>
                            <a:cubicBezTo>
                              <a:pt x="45" y="52"/>
                              <a:pt x="47" y="57"/>
                              <a:pt x="47" y="64"/>
                            </a:cubicBezTo>
                            <a:lnTo>
                              <a:pt x="47" y="73"/>
                            </a:lnTo>
                            <a:cubicBezTo>
                              <a:pt x="47" y="79"/>
                              <a:pt x="48" y="83"/>
                              <a:pt x="50" y="85"/>
                            </a:cubicBezTo>
                            <a:lnTo>
                              <a:pt x="42" y="85"/>
                            </a:lnTo>
                            <a:cubicBezTo>
                              <a:pt x="40" y="83"/>
                              <a:pt x="39" y="79"/>
                              <a:pt x="39" y="73"/>
                            </a:cubicBezTo>
                            <a:lnTo>
                              <a:pt x="39" y="66"/>
                            </a:lnTo>
                            <a:cubicBezTo>
                              <a:pt x="39" y="59"/>
                              <a:pt x="38" y="53"/>
                              <a:pt x="35" y="51"/>
                            </a:cubicBezTo>
                            <a:cubicBezTo>
                              <a:pt x="33" y="48"/>
                              <a:pt x="29" y="46"/>
                              <a:pt x="22" y="46"/>
                            </a:cubicBezTo>
                            <a:lnTo>
                              <a:pt x="7" y="46"/>
                            </a:lnTo>
                            <a:lnTo>
                              <a:pt x="7"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0" name="Freeform 295"/>
                      <p:cNvSpPr>
                        <a:spLocks noEditPoints="1"/>
                      </p:cNvSpPr>
                      <p:nvPr/>
                    </p:nvSpPr>
                    <p:spPr bwMode="auto">
                      <a:xfrm>
                        <a:off x="7646988" y="4162427"/>
                        <a:ext cx="41275" cy="60325"/>
                      </a:xfrm>
                      <a:custGeom>
                        <a:avLst/>
                        <a:gdLst>
                          <a:gd name="T0" fmla="*/ 32 w 45"/>
                          <a:gd name="T1" fmla="*/ 43 h 67"/>
                          <a:gd name="T2" fmla="*/ 32 w 45"/>
                          <a:gd name="T3" fmla="*/ 43 h 67"/>
                          <a:gd name="T4" fmla="*/ 32 w 45"/>
                          <a:gd name="T5" fmla="*/ 29 h 67"/>
                          <a:gd name="T6" fmla="*/ 32 w 45"/>
                          <a:gd name="T7" fmla="*/ 29 h 67"/>
                          <a:gd name="T8" fmla="*/ 24 w 45"/>
                          <a:gd name="T9" fmla="*/ 34 h 67"/>
                          <a:gd name="T10" fmla="*/ 18 w 45"/>
                          <a:gd name="T11" fmla="*/ 35 h 67"/>
                          <a:gd name="T12" fmla="*/ 7 w 45"/>
                          <a:gd name="T13" fmla="*/ 48 h 67"/>
                          <a:gd name="T14" fmla="*/ 10 w 45"/>
                          <a:gd name="T15" fmla="*/ 58 h 67"/>
                          <a:gd name="T16" fmla="*/ 17 w 45"/>
                          <a:gd name="T17" fmla="*/ 61 h 67"/>
                          <a:gd name="T18" fmla="*/ 28 w 45"/>
                          <a:gd name="T19" fmla="*/ 56 h 67"/>
                          <a:gd name="T20" fmla="*/ 32 w 45"/>
                          <a:gd name="T21" fmla="*/ 43 h 67"/>
                          <a:gd name="T22" fmla="*/ 9 w 45"/>
                          <a:gd name="T23" fmla="*/ 21 h 67"/>
                          <a:gd name="T24" fmla="*/ 9 w 45"/>
                          <a:gd name="T25" fmla="*/ 21 h 67"/>
                          <a:gd name="T26" fmla="*/ 2 w 45"/>
                          <a:gd name="T27" fmla="*/ 21 h 67"/>
                          <a:gd name="T28" fmla="*/ 21 w 45"/>
                          <a:gd name="T29" fmla="*/ 0 h 67"/>
                          <a:gd name="T30" fmla="*/ 39 w 45"/>
                          <a:gd name="T31" fmla="*/ 17 h 67"/>
                          <a:gd name="T32" fmla="*/ 39 w 45"/>
                          <a:gd name="T33" fmla="*/ 55 h 67"/>
                          <a:gd name="T34" fmla="*/ 43 w 45"/>
                          <a:gd name="T35" fmla="*/ 60 h 67"/>
                          <a:gd name="T36" fmla="*/ 45 w 45"/>
                          <a:gd name="T37" fmla="*/ 60 h 67"/>
                          <a:gd name="T38" fmla="*/ 45 w 45"/>
                          <a:gd name="T39" fmla="*/ 65 h 67"/>
                          <a:gd name="T40" fmla="*/ 42 w 45"/>
                          <a:gd name="T41" fmla="*/ 66 h 67"/>
                          <a:gd name="T42" fmla="*/ 35 w 45"/>
                          <a:gd name="T43" fmla="*/ 65 h 67"/>
                          <a:gd name="T44" fmla="*/ 33 w 45"/>
                          <a:gd name="T45" fmla="*/ 58 h 67"/>
                          <a:gd name="T46" fmla="*/ 33 w 45"/>
                          <a:gd name="T47" fmla="*/ 56 h 67"/>
                          <a:gd name="T48" fmla="*/ 32 w 45"/>
                          <a:gd name="T49" fmla="*/ 56 h 67"/>
                          <a:gd name="T50" fmla="*/ 16 w 45"/>
                          <a:gd name="T51" fmla="*/ 67 h 67"/>
                          <a:gd name="T52" fmla="*/ 0 w 45"/>
                          <a:gd name="T53" fmla="*/ 49 h 67"/>
                          <a:gd name="T54" fmla="*/ 12 w 45"/>
                          <a:gd name="T55" fmla="*/ 31 h 67"/>
                          <a:gd name="T56" fmla="*/ 26 w 45"/>
                          <a:gd name="T57" fmla="*/ 27 h 67"/>
                          <a:gd name="T58" fmla="*/ 31 w 45"/>
                          <a:gd name="T59" fmla="*/ 24 h 67"/>
                          <a:gd name="T60" fmla="*/ 32 w 45"/>
                          <a:gd name="T61" fmla="*/ 17 h 67"/>
                          <a:gd name="T62" fmla="*/ 21 w 45"/>
                          <a:gd name="T63" fmla="*/ 6 h 67"/>
                          <a:gd name="T64" fmla="*/ 9 w 45"/>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1" y="31"/>
                              <a:pt x="29" y="32"/>
                              <a:pt x="24" y="34"/>
                            </a:cubicBezTo>
                            <a:lnTo>
                              <a:pt x="18" y="35"/>
                            </a:lnTo>
                            <a:cubicBezTo>
                              <a:pt x="11" y="37"/>
                              <a:pt x="7" y="42"/>
                              <a:pt x="7" y="48"/>
                            </a:cubicBezTo>
                            <a:cubicBezTo>
                              <a:pt x="7" y="52"/>
                              <a:pt x="8" y="55"/>
                              <a:pt x="10" y="58"/>
                            </a:cubicBezTo>
                            <a:cubicBezTo>
                              <a:pt x="12" y="60"/>
                              <a:pt x="14" y="61"/>
                              <a:pt x="17" y="61"/>
                            </a:cubicBezTo>
                            <a:cubicBezTo>
                              <a:pt x="22" y="61"/>
                              <a:pt x="25" y="59"/>
                              <a:pt x="28" y="56"/>
                            </a:cubicBezTo>
                            <a:cubicBezTo>
                              <a:pt x="31" y="53"/>
                              <a:pt x="32" y="49"/>
                              <a:pt x="32" y="43"/>
                            </a:cubicBezTo>
                            <a:close/>
                            <a:moveTo>
                              <a:pt x="9" y="21"/>
                            </a:moveTo>
                            <a:lnTo>
                              <a:pt x="9" y="21"/>
                            </a:lnTo>
                            <a:lnTo>
                              <a:pt x="2" y="21"/>
                            </a:lnTo>
                            <a:cubicBezTo>
                              <a:pt x="2" y="7"/>
                              <a:pt x="8" y="0"/>
                              <a:pt x="21" y="0"/>
                            </a:cubicBezTo>
                            <a:cubicBezTo>
                              <a:pt x="33" y="0"/>
                              <a:pt x="39" y="6"/>
                              <a:pt x="39" y="17"/>
                            </a:cubicBezTo>
                            <a:lnTo>
                              <a:pt x="39" y="55"/>
                            </a:lnTo>
                            <a:cubicBezTo>
                              <a:pt x="39" y="58"/>
                              <a:pt x="41" y="60"/>
                              <a:pt x="43" y="60"/>
                            </a:cubicBezTo>
                            <a:lnTo>
                              <a:pt x="45" y="60"/>
                            </a:lnTo>
                            <a:lnTo>
                              <a:pt x="45" y="65"/>
                            </a:lnTo>
                            <a:cubicBezTo>
                              <a:pt x="44" y="66"/>
                              <a:pt x="43" y="66"/>
                              <a:pt x="42" y="66"/>
                            </a:cubicBezTo>
                            <a:cubicBezTo>
                              <a:pt x="39" y="66"/>
                              <a:pt x="36" y="66"/>
                              <a:pt x="35" y="65"/>
                            </a:cubicBezTo>
                            <a:cubicBezTo>
                              <a:pt x="33" y="64"/>
                              <a:pt x="33" y="61"/>
                              <a:pt x="33" y="58"/>
                            </a:cubicBezTo>
                            <a:lnTo>
                              <a:pt x="33" y="56"/>
                            </a:lnTo>
                            <a:lnTo>
                              <a:pt x="32" y="56"/>
                            </a:lnTo>
                            <a:cubicBezTo>
                              <a:pt x="30" y="63"/>
                              <a:pt x="24" y="67"/>
                              <a:pt x="16" y="67"/>
                            </a:cubicBezTo>
                            <a:cubicBezTo>
                              <a:pt x="5" y="67"/>
                              <a:pt x="0" y="61"/>
                              <a:pt x="0" y="49"/>
                            </a:cubicBezTo>
                            <a:cubicBezTo>
                              <a:pt x="0" y="40"/>
                              <a:pt x="4" y="34"/>
                              <a:pt x="12" y="31"/>
                            </a:cubicBezTo>
                            <a:lnTo>
                              <a:pt x="26" y="27"/>
                            </a:lnTo>
                            <a:cubicBezTo>
                              <a:pt x="29" y="27"/>
                              <a:pt x="31" y="25"/>
                              <a:pt x="31" y="24"/>
                            </a:cubicBezTo>
                            <a:cubicBezTo>
                              <a:pt x="32" y="23"/>
                              <a:pt x="32" y="21"/>
                              <a:pt x="32" y="17"/>
                            </a:cubicBezTo>
                            <a:cubicBezTo>
                              <a:pt x="32" y="10"/>
                              <a:pt x="28"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1" name="Freeform 296"/>
                      <p:cNvSpPr>
                        <a:spLocks/>
                      </p:cNvSpPr>
                      <p:nvPr/>
                    </p:nvSpPr>
                    <p:spPr bwMode="auto">
                      <a:xfrm>
                        <a:off x="7697788"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2" name="Freeform 297"/>
                      <p:cNvSpPr>
                        <a:spLocks/>
                      </p:cNvSpPr>
                      <p:nvPr/>
                    </p:nvSpPr>
                    <p:spPr bwMode="auto">
                      <a:xfrm>
                        <a:off x="7716838"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3" name="Freeform 298"/>
                      <p:cNvSpPr>
                        <a:spLocks/>
                      </p:cNvSpPr>
                      <p:nvPr/>
                    </p:nvSpPr>
                    <p:spPr bwMode="auto">
                      <a:xfrm>
                        <a:off x="7731126" y="4164014"/>
                        <a:ext cx="39688" cy="77788"/>
                      </a:xfrm>
                      <a:custGeom>
                        <a:avLst/>
                        <a:gdLst>
                          <a:gd name="T0" fmla="*/ 18 w 42"/>
                          <a:gd name="T1" fmla="*/ 64 h 85"/>
                          <a:gd name="T2" fmla="*/ 18 w 42"/>
                          <a:gd name="T3" fmla="*/ 64 h 85"/>
                          <a:gd name="T4" fmla="*/ 0 w 42"/>
                          <a:gd name="T5" fmla="*/ 0 h 85"/>
                          <a:gd name="T6" fmla="*/ 7 w 42"/>
                          <a:gd name="T7" fmla="*/ 0 h 85"/>
                          <a:gd name="T8" fmla="*/ 22 w 42"/>
                          <a:gd name="T9" fmla="*/ 55 h 85"/>
                          <a:gd name="T10" fmla="*/ 22 w 42"/>
                          <a:gd name="T11" fmla="*/ 55 h 85"/>
                          <a:gd name="T12" fmla="*/ 35 w 42"/>
                          <a:gd name="T13" fmla="*/ 0 h 85"/>
                          <a:gd name="T14" fmla="*/ 42 w 42"/>
                          <a:gd name="T15" fmla="*/ 0 h 85"/>
                          <a:gd name="T16" fmla="*/ 24 w 42"/>
                          <a:gd name="T17" fmla="*/ 69 h 85"/>
                          <a:gd name="T18" fmla="*/ 18 w 42"/>
                          <a:gd name="T19" fmla="*/ 81 h 85"/>
                          <a:gd name="T20" fmla="*/ 7 w 42"/>
                          <a:gd name="T21" fmla="*/ 85 h 85"/>
                          <a:gd name="T22" fmla="*/ 2 w 42"/>
                          <a:gd name="T23" fmla="*/ 84 h 85"/>
                          <a:gd name="T24" fmla="*/ 2 w 42"/>
                          <a:gd name="T25" fmla="*/ 79 h 85"/>
                          <a:gd name="T26" fmla="*/ 7 w 42"/>
                          <a:gd name="T27" fmla="*/ 79 h 85"/>
                          <a:gd name="T28" fmla="*/ 16 w 42"/>
                          <a:gd name="T29" fmla="*/ 70 h 85"/>
                          <a:gd name="T30" fmla="*/ 18 w 42"/>
                          <a:gd name="T31" fmla="*/ 6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85">
                            <a:moveTo>
                              <a:pt x="18" y="64"/>
                            </a:moveTo>
                            <a:lnTo>
                              <a:pt x="18" y="64"/>
                            </a:lnTo>
                            <a:lnTo>
                              <a:pt x="0" y="0"/>
                            </a:lnTo>
                            <a:lnTo>
                              <a:pt x="7" y="0"/>
                            </a:lnTo>
                            <a:lnTo>
                              <a:pt x="22" y="55"/>
                            </a:lnTo>
                            <a:lnTo>
                              <a:pt x="22" y="55"/>
                            </a:lnTo>
                            <a:lnTo>
                              <a:pt x="35" y="0"/>
                            </a:lnTo>
                            <a:lnTo>
                              <a:pt x="42" y="0"/>
                            </a:lnTo>
                            <a:lnTo>
                              <a:pt x="24" y="69"/>
                            </a:lnTo>
                            <a:cubicBezTo>
                              <a:pt x="22" y="75"/>
                              <a:pt x="20" y="79"/>
                              <a:pt x="18" y="81"/>
                            </a:cubicBezTo>
                            <a:cubicBezTo>
                              <a:pt x="15" y="83"/>
                              <a:pt x="12" y="85"/>
                              <a:pt x="7" y="85"/>
                            </a:cubicBezTo>
                            <a:cubicBezTo>
                              <a:pt x="6" y="85"/>
                              <a:pt x="4" y="85"/>
                              <a:pt x="2" y="84"/>
                            </a:cubicBezTo>
                            <a:lnTo>
                              <a:pt x="2" y="79"/>
                            </a:lnTo>
                            <a:lnTo>
                              <a:pt x="7" y="79"/>
                            </a:lnTo>
                            <a:cubicBezTo>
                              <a:pt x="11" y="79"/>
                              <a:pt x="15" y="76"/>
                              <a:pt x="16" y="70"/>
                            </a:cubicBezTo>
                            <a:lnTo>
                              <a:pt x="18" y="6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4" name="Freeform 299"/>
                      <p:cNvSpPr>
                        <a:spLocks/>
                      </p:cNvSpPr>
                      <p:nvPr/>
                    </p:nvSpPr>
                    <p:spPr bwMode="auto">
                      <a:xfrm>
                        <a:off x="7804151" y="4187827"/>
                        <a:ext cx="23813" cy="6350"/>
                      </a:xfrm>
                      <a:custGeom>
                        <a:avLst/>
                        <a:gdLst>
                          <a:gd name="T0" fmla="*/ 0 w 26"/>
                          <a:gd name="T1" fmla="*/ 0 h 7"/>
                          <a:gd name="T2" fmla="*/ 0 w 26"/>
                          <a:gd name="T3" fmla="*/ 0 h 7"/>
                          <a:gd name="T4" fmla="*/ 26 w 26"/>
                          <a:gd name="T5" fmla="*/ 0 h 7"/>
                          <a:gd name="T6" fmla="*/ 26 w 26"/>
                          <a:gd name="T7" fmla="*/ 7 h 7"/>
                          <a:gd name="T8" fmla="*/ 0 w 26"/>
                          <a:gd name="T9" fmla="*/ 7 h 7"/>
                          <a:gd name="T10" fmla="*/ 0 w 26"/>
                          <a:gd name="T11" fmla="*/ 0 h 7"/>
                        </a:gdLst>
                        <a:ahLst/>
                        <a:cxnLst>
                          <a:cxn ang="0">
                            <a:pos x="T0" y="T1"/>
                          </a:cxn>
                          <a:cxn ang="0">
                            <a:pos x="T2" y="T3"/>
                          </a:cxn>
                          <a:cxn ang="0">
                            <a:pos x="T4" y="T5"/>
                          </a:cxn>
                          <a:cxn ang="0">
                            <a:pos x="T6" y="T7"/>
                          </a:cxn>
                          <a:cxn ang="0">
                            <a:pos x="T8" y="T9"/>
                          </a:cxn>
                          <a:cxn ang="0">
                            <a:pos x="T10" y="T11"/>
                          </a:cxn>
                        </a:cxnLst>
                        <a:rect l="0" t="0" r="r" b="b"/>
                        <a:pathLst>
                          <a:path w="26" h="7">
                            <a:moveTo>
                              <a:pt x="0" y="0"/>
                            </a:moveTo>
                            <a:lnTo>
                              <a:pt x="0" y="0"/>
                            </a:lnTo>
                            <a:lnTo>
                              <a:pt x="26" y="0"/>
                            </a:lnTo>
                            <a:lnTo>
                              <a:pt x="26" y="7"/>
                            </a:lnTo>
                            <a:lnTo>
                              <a:pt x="0" y="7"/>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5" name="Freeform 300"/>
                      <p:cNvSpPr>
                        <a:spLocks noEditPoints="1"/>
                      </p:cNvSpPr>
                      <p:nvPr/>
                    </p:nvSpPr>
                    <p:spPr bwMode="auto">
                      <a:xfrm>
                        <a:off x="7866063" y="4143376"/>
                        <a:ext cx="42863" cy="77788"/>
                      </a:xfrm>
                      <a:custGeom>
                        <a:avLst/>
                        <a:gdLst>
                          <a:gd name="T0" fmla="*/ 8 w 47"/>
                          <a:gd name="T1" fmla="*/ 6 h 85"/>
                          <a:gd name="T2" fmla="*/ 8 w 47"/>
                          <a:gd name="T3" fmla="*/ 6 h 85"/>
                          <a:gd name="T4" fmla="*/ 8 w 47"/>
                          <a:gd name="T5" fmla="*/ 42 h 85"/>
                          <a:gd name="T6" fmla="*/ 21 w 47"/>
                          <a:gd name="T7" fmla="*/ 42 h 85"/>
                          <a:gd name="T8" fmla="*/ 39 w 47"/>
                          <a:gd name="T9" fmla="*/ 24 h 85"/>
                          <a:gd name="T10" fmla="*/ 21 w 47"/>
                          <a:gd name="T11" fmla="*/ 6 h 85"/>
                          <a:gd name="T12" fmla="*/ 8 w 47"/>
                          <a:gd name="T13" fmla="*/ 6 h 85"/>
                          <a:gd name="T14" fmla="*/ 0 w 47"/>
                          <a:gd name="T15" fmla="*/ 85 h 85"/>
                          <a:gd name="T16" fmla="*/ 0 w 47"/>
                          <a:gd name="T17" fmla="*/ 85 h 85"/>
                          <a:gd name="T18" fmla="*/ 0 w 47"/>
                          <a:gd name="T19" fmla="*/ 0 h 85"/>
                          <a:gd name="T20" fmla="*/ 24 w 47"/>
                          <a:gd name="T21" fmla="*/ 0 h 85"/>
                          <a:gd name="T22" fmla="*/ 47 w 47"/>
                          <a:gd name="T23" fmla="*/ 24 h 85"/>
                          <a:gd name="T24" fmla="*/ 21 w 47"/>
                          <a:gd name="T25" fmla="*/ 48 h 85"/>
                          <a:gd name="T26" fmla="*/ 8 w 47"/>
                          <a:gd name="T27" fmla="*/ 48 h 85"/>
                          <a:gd name="T28" fmla="*/ 8 w 47"/>
                          <a:gd name="T29" fmla="*/ 85 h 85"/>
                          <a:gd name="T30" fmla="*/ 0 w 47"/>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5">
                            <a:moveTo>
                              <a:pt x="8" y="6"/>
                            </a:moveTo>
                            <a:lnTo>
                              <a:pt x="8" y="6"/>
                            </a:lnTo>
                            <a:lnTo>
                              <a:pt x="8" y="42"/>
                            </a:lnTo>
                            <a:lnTo>
                              <a:pt x="21" y="42"/>
                            </a:lnTo>
                            <a:cubicBezTo>
                              <a:pt x="33" y="42"/>
                              <a:pt x="39" y="36"/>
                              <a:pt x="39" y="24"/>
                            </a:cubicBezTo>
                            <a:cubicBezTo>
                              <a:pt x="39" y="12"/>
                              <a:pt x="33" y="6"/>
                              <a:pt x="21" y="6"/>
                            </a:cubicBezTo>
                            <a:lnTo>
                              <a:pt x="8" y="6"/>
                            </a:lnTo>
                            <a:close/>
                            <a:moveTo>
                              <a:pt x="0" y="85"/>
                            </a:moveTo>
                            <a:lnTo>
                              <a:pt x="0" y="85"/>
                            </a:lnTo>
                            <a:lnTo>
                              <a:pt x="0" y="0"/>
                            </a:lnTo>
                            <a:lnTo>
                              <a:pt x="24" y="0"/>
                            </a:lnTo>
                            <a:cubicBezTo>
                              <a:pt x="39" y="0"/>
                              <a:pt x="47" y="8"/>
                              <a:pt x="47" y="24"/>
                            </a:cubicBezTo>
                            <a:cubicBezTo>
                              <a:pt x="47" y="40"/>
                              <a:pt x="38" y="48"/>
                              <a:pt x="21" y="48"/>
                            </a:cubicBezTo>
                            <a:lnTo>
                              <a:pt x="8" y="48"/>
                            </a:lnTo>
                            <a:lnTo>
                              <a:pt x="8"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6" name="Freeform 301"/>
                      <p:cNvSpPr>
                        <a:spLocks noEditPoints="1"/>
                      </p:cNvSpPr>
                      <p:nvPr/>
                    </p:nvSpPr>
                    <p:spPr bwMode="auto">
                      <a:xfrm>
                        <a:off x="7916863" y="4162427"/>
                        <a:ext cx="39688" cy="60325"/>
                      </a:xfrm>
                      <a:custGeom>
                        <a:avLst/>
                        <a:gdLst>
                          <a:gd name="T0" fmla="*/ 7 w 42"/>
                          <a:gd name="T1" fmla="*/ 28 h 67"/>
                          <a:gd name="T2" fmla="*/ 7 w 42"/>
                          <a:gd name="T3" fmla="*/ 28 h 67"/>
                          <a:gd name="T4" fmla="*/ 34 w 42"/>
                          <a:gd name="T5" fmla="*/ 28 h 67"/>
                          <a:gd name="T6" fmla="*/ 31 w 42"/>
                          <a:gd name="T7" fmla="*/ 11 h 67"/>
                          <a:gd name="T8" fmla="*/ 21 w 42"/>
                          <a:gd name="T9" fmla="*/ 6 h 67"/>
                          <a:gd name="T10" fmla="*/ 11 w 42"/>
                          <a:gd name="T11" fmla="*/ 11 h 67"/>
                          <a:gd name="T12" fmla="*/ 7 w 42"/>
                          <a:gd name="T13" fmla="*/ 28 h 67"/>
                          <a:gd name="T14" fmla="*/ 34 w 42"/>
                          <a:gd name="T15" fmla="*/ 44 h 67"/>
                          <a:gd name="T16" fmla="*/ 34 w 42"/>
                          <a:gd name="T17" fmla="*/ 44 h 67"/>
                          <a:gd name="T18" fmla="*/ 42 w 42"/>
                          <a:gd name="T19" fmla="*/ 44 h 67"/>
                          <a:gd name="T20" fmla="*/ 35 w 42"/>
                          <a:gd name="T21" fmla="*/ 61 h 67"/>
                          <a:gd name="T22" fmla="*/ 21 w 42"/>
                          <a:gd name="T23" fmla="*/ 67 h 67"/>
                          <a:gd name="T24" fmla="*/ 0 w 42"/>
                          <a:gd name="T25" fmla="*/ 34 h 67"/>
                          <a:gd name="T26" fmla="*/ 22 w 42"/>
                          <a:gd name="T27" fmla="*/ 0 h 67"/>
                          <a:gd name="T28" fmla="*/ 37 w 42"/>
                          <a:gd name="T29" fmla="*/ 8 h 67"/>
                          <a:gd name="T30" fmla="*/ 42 w 42"/>
                          <a:gd name="T31" fmla="*/ 31 h 67"/>
                          <a:gd name="T32" fmla="*/ 42 w 42"/>
                          <a:gd name="T33" fmla="*/ 34 h 67"/>
                          <a:gd name="T34" fmla="*/ 7 w 42"/>
                          <a:gd name="T35" fmla="*/ 34 h 67"/>
                          <a:gd name="T36" fmla="*/ 7 w 42"/>
                          <a:gd name="T37" fmla="*/ 37 h 67"/>
                          <a:gd name="T38" fmla="*/ 21 w 42"/>
                          <a:gd name="T39" fmla="*/ 61 h 67"/>
                          <a:gd name="T40" fmla="*/ 34 w 42"/>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67">
                            <a:moveTo>
                              <a:pt x="7" y="28"/>
                            </a:moveTo>
                            <a:lnTo>
                              <a:pt x="7" y="28"/>
                            </a:lnTo>
                            <a:lnTo>
                              <a:pt x="34" y="28"/>
                            </a:lnTo>
                            <a:cubicBezTo>
                              <a:pt x="34" y="20"/>
                              <a:pt x="33" y="15"/>
                              <a:pt x="31" y="11"/>
                            </a:cubicBezTo>
                            <a:cubicBezTo>
                              <a:pt x="29" y="8"/>
                              <a:pt x="25" y="6"/>
                              <a:pt x="21" y="6"/>
                            </a:cubicBezTo>
                            <a:cubicBezTo>
                              <a:pt x="16" y="6"/>
                              <a:pt x="13" y="8"/>
                              <a:pt x="11" y="11"/>
                            </a:cubicBezTo>
                            <a:cubicBezTo>
                              <a:pt x="9" y="15"/>
                              <a:pt x="7" y="20"/>
                              <a:pt x="7" y="28"/>
                            </a:cubicBezTo>
                            <a:close/>
                            <a:moveTo>
                              <a:pt x="34" y="44"/>
                            </a:moveTo>
                            <a:lnTo>
                              <a:pt x="34" y="44"/>
                            </a:lnTo>
                            <a:lnTo>
                              <a:pt x="42" y="44"/>
                            </a:lnTo>
                            <a:cubicBezTo>
                              <a:pt x="41" y="51"/>
                              <a:pt x="39" y="57"/>
                              <a:pt x="35" y="61"/>
                            </a:cubicBezTo>
                            <a:cubicBezTo>
                              <a:pt x="32" y="65"/>
                              <a:pt x="27" y="67"/>
                              <a:pt x="21" y="67"/>
                            </a:cubicBezTo>
                            <a:cubicBezTo>
                              <a:pt x="7" y="67"/>
                              <a:pt x="0" y="56"/>
                              <a:pt x="0" y="34"/>
                            </a:cubicBezTo>
                            <a:cubicBezTo>
                              <a:pt x="0" y="11"/>
                              <a:pt x="7" y="0"/>
                              <a:pt x="22" y="0"/>
                            </a:cubicBezTo>
                            <a:cubicBezTo>
                              <a:pt x="29" y="0"/>
                              <a:pt x="34" y="3"/>
                              <a:pt x="37" y="8"/>
                            </a:cubicBezTo>
                            <a:cubicBezTo>
                              <a:pt x="40" y="13"/>
                              <a:pt x="42" y="21"/>
                              <a:pt x="42" y="31"/>
                            </a:cubicBezTo>
                            <a:lnTo>
                              <a:pt x="42" y="34"/>
                            </a:lnTo>
                            <a:lnTo>
                              <a:pt x="7" y="34"/>
                            </a:lnTo>
                            <a:lnTo>
                              <a:pt x="7" y="37"/>
                            </a:lnTo>
                            <a:cubicBezTo>
                              <a:pt x="7" y="53"/>
                              <a:pt x="12" y="61"/>
                              <a:pt x="21" y="61"/>
                            </a:cubicBezTo>
                            <a:cubicBezTo>
                              <a:pt x="29" y="61"/>
                              <a:pt x="33" y="55"/>
                              <a:pt x="34"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7" name="Freeform 302"/>
                      <p:cNvSpPr>
                        <a:spLocks/>
                      </p:cNvSpPr>
                      <p:nvPr/>
                    </p:nvSpPr>
                    <p:spPr bwMode="auto">
                      <a:xfrm>
                        <a:off x="7966076" y="4162427"/>
                        <a:ext cx="23813" cy="58738"/>
                      </a:xfrm>
                      <a:custGeom>
                        <a:avLst/>
                        <a:gdLst>
                          <a:gd name="T0" fmla="*/ 0 w 26"/>
                          <a:gd name="T1" fmla="*/ 65 h 65"/>
                          <a:gd name="T2" fmla="*/ 0 w 26"/>
                          <a:gd name="T3" fmla="*/ 65 h 65"/>
                          <a:gd name="T4" fmla="*/ 0 w 26"/>
                          <a:gd name="T5" fmla="*/ 2 h 65"/>
                          <a:gd name="T6" fmla="*/ 8 w 26"/>
                          <a:gd name="T7" fmla="*/ 2 h 65"/>
                          <a:gd name="T8" fmla="*/ 8 w 26"/>
                          <a:gd name="T9" fmla="*/ 12 h 65"/>
                          <a:gd name="T10" fmla="*/ 24 w 26"/>
                          <a:gd name="T11" fmla="*/ 0 h 65"/>
                          <a:gd name="T12" fmla="*/ 26 w 26"/>
                          <a:gd name="T13" fmla="*/ 1 h 65"/>
                          <a:gd name="T14" fmla="*/ 26 w 26"/>
                          <a:gd name="T15" fmla="*/ 8 h 65"/>
                          <a:gd name="T16" fmla="*/ 23 w 26"/>
                          <a:gd name="T17" fmla="*/ 8 h 65"/>
                          <a:gd name="T18" fmla="*/ 12 w 26"/>
                          <a:gd name="T19" fmla="*/ 12 h 65"/>
                          <a:gd name="T20" fmla="*/ 8 w 26"/>
                          <a:gd name="T21" fmla="*/ 26 h 65"/>
                          <a:gd name="T22" fmla="*/ 8 w 26"/>
                          <a:gd name="T23" fmla="*/ 65 h 65"/>
                          <a:gd name="T24" fmla="*/ 0 w 26"/>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5">
                            <a:moveTo>
                              <a:pt x="0" y="65"/>
                            </a:moveTo>
                            <a:lnTo>
                              <a:pt x="0" y="65"/>
                            </a:lnTo>
                            <a:lnTo>
                              <a:pt x="0" y="2"/>
                            </a:lnTo>
                            <a:lnTo>
                              <a:pt x="8" y="2"/>
                            </a:lnTo>
                            <a:lnTo>
                              <a:pt x="8" y="12"/>
                            </a:lnTo>
                            <a:cubicBezTo>
                              <a:pt x="11" y="4"/>
                              <a:pt x="16" y="0"/>
                              <a:pt x="24" y="0"/>
                            </a:cubicBezTo>
                            <a:cubicBezTo>
                              <a:pt x="25" y="0"/>
                              <a:pt x="26" y="0"/>
                              <a:pt x="26" y="1"/>
                            </a:cubicBezTo>
                            <a:lnTo>
                              <a:pt x="26" y="8"/>
                            </a:lnTo>
                            <a:cubicBezTo>
                              <a:pt x="25" y="8"/>
                              <a:pt x="24" y="8"/>
                              <a:pt x="23" y="8"/>
                            </a:cubicBezTo>
                            <a:cubicBezTo>
                              <a:pt x="19" y="8"/>
                              <a:pt x="15" y="9"/>
                              <a:pt x="12" y="12"/>
                            </a:cubicBezTo>
                            <a:cubicBezTo>
                              <a:pt x="9" y="15"/>
                              <a:pt x="8" y="20"/>
                              <a:pt x="8" y="26"/>
                            </a:cubicBezTo>
                            <a:lnTo>
                              <a:pt x="8"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38" name="Freeform 303"/>
                      <p:cNvSpPr>
                        <a:spLocks noEditPoints="1"/>
                      </p:cNvSpPr>
                      <p:nvPr/>
                    </p:nvSpPr>
                    <p:spPr bwMode="auto">
                      <a:xfrm>
                        <a:off x="7997826" y="4141789"/>
                        <a:ext cx="34925" cy="80963"/>
                      </a:xfrm>
                      <a:custGeom>
                        <a:avLst/>
                        <a:gdLst>
                          <a:gd name="T0" fmla="*/ 23 w 39"/>
                          <a:gd name="T1" fmla="*/ 0 h 90"/>
                          <a:gd name="T2" fmla="*/ 23 w 39"/>
                          <a:gd name="T3" fmla="*/ 0 h 90"/>
                          <a:gd name="T4" fmla="*/ 32 w 39"/>
                          <a:gd name="T5" fmla="*/ 0 h 90"/>
                          <a:gd name="T6" fmla="*/ 20 w 39"/>
                          <a:gd name="T7" fmla="*/ 17 h 90"/>
                          <a:gd name="T8" fmla="*/ 14 w 39"/>
                          <a:gd name="T9" fmla="*/ 17 h 90"/>
                          <a:gd name="T10" fmla="*/ 23 w 39"/>
                          <a:gd name="T11" fmla="*/ 0 h 90"/>
                          <a:gd name="T12" fmla="*/ 0 w 39"/>
                          <a:gd name="T13" fmla="*/ 73 h 90"/>
                          <a:gd name="T14" fmla="*/ 0 w 39"/>
                          <a:gd name="T15" fmla="*/ 73 h 90"/>
                          <a:gd name="T16" fmla="*/ 0 w 39"/>
                          <a:gd name="T17" fmla="*/ 25 h 90"/>
                          <a:gd name="T18" fmla="*/ 7 w 39"/>
                          <a:gd name="T19" fmla="*/ 25 h 90"/>
                          <a:gd name="T20" fmla="*/ 7 w 39"/>
                          <a:gd name="T21" fmla="*/ 70 h 90"/>
                          <a:gd name="T22" fmla="*/ 10 w 39"/>
                          <a:gd name="T23" fmla="*/ 81 h 90"/>
                          <a:gd name="T24" fmla="*/ 18 w 39"/>
                          <a:gd name="T25" fmla="*/ 84 h 90"/>
                          <a:gd name="T26" fmla="*/ 28 w 39"/>
                          <a:gd name="T27" fmla="*/ 79 h 90"/>
                          <a:gd name="T28" fmla="*/ 32 w 39"/>
                          <a:gd name="T29" fmla="*/ 68 h 90"/>
                          <a:gd name="T30" fmla="*/ 32 w 39"/>
                          <a:gd name="T31" fmla="*/ 25 h 90"/>
                          <a:gd name="T32" fmla="*/ 39 w 39"/>
                          <a:gd name="T33" fmla="*/ 25 h 90"/>
                          <a:gd name="T34" fmla="*/ 39 w 39"/>
                          <a:gd name="T35" fmla="*/ 88 h 90"/>
                          <a:gd name="T36" fmla="*/ 33 w 39"/>
                          <a:gd name="T37" fmla="*/ 88 h 90"/>
                          <a:gd name="T38" fmla="*/ 33 w 39"/>
                          <a:gd name="T39" fmla="*/ 80 h 90"/>
                          <a:gd name="T40" fmla="*/ 32 w 39"/>
                          <a:gd name="T41" fmla="*/ 80 h 90"/>
                          <a:gd name="T42" fmla="*/ 16 w 39"/>
                          <a:gd name="T43" fmla="*/ 90 h 90"/>
                          <a:gd name="T44" fmla="*/ 0 w 39"/>
                          <a:gd name="T45"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90">
                            <a:moveTo>
                              <a:pt x="23" y="0"/>
                            </a:moveTo>
                            <a:lnTo>
                              <a:pt x="23" y="0"/>
                            </a:lnTo>
                            <a:lnTo>
                              <a:pt x="32" y="0"/>
                            </a:lnTo>
                            <a:lnTo>
                              <a:pt x="20" y="17"/>
                            </a:lnTo>
                            <a:lnTo>
                              <a:pt x="14" y="17"/>
                            </a:lnTo>
                            <a:lnTo>
                              <a:pt x="23" y="0"/>
                            </a:lnTo>
                            <a:close/>
                            <a:moveTo>
                              <a:pt x="0" y="73"/>
                            </a:moveTo>
                            <a:lnTo>
                              <a:pt x="0" y="73"/>
                            </a:lnTo>
                            <a:lnTo>
                              <a:pt x="0" y="25"/>
                            </a:lnTo>
                            <a:lnTo>
                              <a:pt x="7" y="25"/>
                            </a:lnTo>
                            <a:lnTo>
                              <a:pt x="7" y="70"/>
                            </a:lnTo>
                            <a:cubicBezTo>
                              <a:pt x="7" y="75"/>
                              <a:pt x="8" y="78"/>
                              <a:pt x="10" y="81"/>
                            </a:cubicBezTo>
                            <a:cubicBezTo>
                              <a:pt x="11" y="83"/>
                              <a:pt x="14" y="84"/>
                              <a:pt x="18" y="84"/>
                            </a:cubicBezTo>
                            <a:cubicBezTo>
                              <a:pt x="22" y="84"/>
                              <a:pt x="25" y="82"/>
                              <a:pt x="28" y="79"/>
                            </a:cubicBezTo>
                            <a:cubicBezTo>
                              <a:pt x="31" y="76"/>
                              <a:pt x="32" y="72"/>
                              <a:pt x="32" y="68"/>
                            </a:cubicBezTo>
                            <a:lnTo>
                              <a:pt x="32" y="25"/>
                            </a:lnTo>
                            <a:lnTo>
                              <a:pt x="39" y="25"/>
                            </a:lnTo>
                            <a:lnTo>
                              <a:pt x="39" y="88"/>
                            </a:lnTo>
                            <a:lnTo>
                              <a:pt x="33" y="88"/>
                            </a:lnTo>
                            <a:lnTo>
                              <a:pt x="33" y="80"/>
                            </a:lnTo>
                            <a:lnTo>
                              <a:pt x="32" y="80"/>
                            </a:lnTo>
                            <a:cubicBezTo>
                              <a:pt x="29" y="86"/>
                              <a:pt x="23" y="90"/>
                              <a:pt x="16" y="90"/>
                            </a:cubicBezTo>
                            <a:cubicBezTo>
                              <a:pt x="5" y="90"/>
                              <a:pt x="0" y="84"/>
                              <a:pt x="0" y="7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1" name="Freeform 307"/>
                      <p:cNvSpPr>
                        <a:spLocks/>
                      </p:cNvSpPr>
                      <p:nvPr/>
                    </p:nvSpPr>
                    <p:spPr bwMode="auto">
                      <a:xfrm>
                        <a:off x="4289426" y="4000501"/>
                        <a:ext cx="11113" cy="87313"/>
                      </a:xfrm>
                      <a:custGeom>
                        <a:avLst/>
                        <a:gdLst>
                          <a:gd name="T0" fmla="*/ 0 w 11"/>
                          <a:gd name="T1" fmla="*/ 0 h 95"/>
                          <a:gd name="T2" fmla="*/ 0 w 11"/>
                          <a:gd name="T3" fmla="*/ 0 h 95"/>
                          <a:gd name="T4" fmla="*/ 11 w 11"/>
                          <a:gd name="T5" fmla="*/ 0 h 95"/>
                          <a:gd name="T6" fmla="*/ 11 w 11"/>
                          <a:gd name="T7" fmla="*/ 95 h 95"/>
                          <a:gd name="T8" fmla="*/ 0 w 11"/>
                          <a:gd name="T9" fmla="*/ 95 h 95"/>
                          <a:gd name="T10" fmla="*/ 0 w 11"/>
                          <a:gd name="T11" fmla="*/ 0 h 95"/>
                        </a:gdLst>
                        <a:ahLst/>
                        <a:cxnLst>
                          <a:cxn ang="0">
                            <a:pos x="T0" y="T1"/>
                          </a:cxn>
                          <a:cxn ang="0">
                            <a:pos x="T2" y="T3"/>
                          </a:cxn>
                          <a:cxn ang="0">
                            <a:pos x="T4" y="T5"/>
                          </a:cxn>
                          <a:cxn ang="0">
                            <a:pos x="T6" y="T7"/>
                          </a:cxn>
                          <a:cxn ang="0">
                            <a:pos x="T8" y="T9"/>
                          </a:cxn>
                          <a:cxn ang="0">
                            <a:pos x="T10" y="T11"/>
                          </a:cxn>
                        </a:cxnLst>
                        <a:rect l="0" t="0" r="r" b="b"/>
                        <a:pathLst>
                          <a:path w="11" h="95">
                            <a:moveTo>
                              <a:pt x="0" y="0"/>
                            </a:moveTo>
                            <a:lnTo>
                              <a:pt x="0" y="0"/>
                            </a:lnTo>
                            <a:lnTo>
                              <a:pt x="11" y="0"/>
                            </a:lnTo>
                            <a:lnTo>
                              <a:pt x="1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2" name="Freeform 308"/>
                      <p:cNvSpPr>
                        <a:spLocks noEditPoints="1"/>
                      </p:cNvSpPr>
                      <p:nvPr/>
                    </p:nvSpPr>
                    <p:spPr bwMode="auto">
                      <a:xfrm>
                        <a:off x="4311651" y="4019551"/>
                        <a:ext cx="46038" cy="90488"/>
                      </a:xfrm>
                      <a:custGeom>
                        <a:avLst/>
                        <a:gdLst>
                          <a:gd name="T0" fmla="*/ 15 w 50"/>
                          <a:gd name="T1" fmla="*/ 17 h 98"/>
                          <a:gd name="T2" fmla="*/ 15 w 50"/>
                          <a:gd name="T3" fmla="*/ 17 h 98"/>
                          <a:gd name="T4" fmla="*/ 12 w 50"/>
                          <a:gd name="T5" fmla="*/ 38 h 98"/>
                          <a:gd name="T6" fmla="*/ 12 w 50"/>
                          <a:gd name="T7" fmla="*/ 48 h 98"/>
                          <a:gd name="T8" fmla="*/ 14 w 50"/>
                          <a:gd name="T9" fmla="*/ 56 h 98"/>
                          <a:gd name="T10" fmla="*/ 18 w 50"/>
                          <a:gd name="T11" fmla="*/ 62 h 98"/>
                          <a:gd name="T12" fmla="*/ 25 w 50"/>
                          <a:gd name="T13" fmla="*/ 64 h 98"/>
                          <a:gd name="T14" fmla="*/ 32 w 50"/>
                          <a:gd name="T15" fmla="*/ 62 h 98"/>
                          <a:gd name="T16" fmla="*/ 36 w 50"/>
                          <a:gd name="T17" fmla="*/ 57 h 98"/>
                          <a:gd name="T18" fmla="*/ 39 w 50"/>
                          <a:gd name="T19" fmla="*/ 49 h 98"/>
                          <a:gd name="T20" fmla="*/ 39 w 50"/>
                          <a:gd name="T21" fmla="*/ 38 h 98"/>
                          <a:gd name="T22" fmla="*/ 39 w 50"/>
                          <a:gd name="T23" fmla="*/ 27 h 98"/>
                          <a:gd name="T24" fmla="*/ 36 w 50"/>
                          <a:gd name="T25" fmla="*/ 19 h 98"/>
                          <a:gd name="T26" fmla="*/ 32 w 50"/>
                          <a:gd name="T27" fmla="*/ 12 h 98"/>
                          <a:gd name="T28" fmla="*/ 25 w 50"/>
                          <a:gd name="T29" fmla="*/ 10 h 98"/>
                          <a:gd name="T30" fmla="*/ 15 w 50"/>
                          <a:gd name="T31" fmla="*/ 17 h 98"/>
                          <a:gd name="T32" fmla="*/ 50 w 50"/>
                          <a:gd name="T33" fmla="*/ 69 h 98"/>
                          <a:gd name="T34" fmla="*/ 50 w 50"/>
                          <a:gd name="T35" fmla="*/ 69 h 98"/>
                          <a:gd name="T36" fmla="*/ 43 w 50"/>
                          <a:gd name="T37" fmla="*/ 91 h 98"/>
                          <a:gd name="T38" fmla="*/ 25 w 50"/>
                          <a:gd name="T39" fmla="*/ 98 h 98"/>
                          <a:gd name="T40" fmla="*/ 19 w 50"/>
                          <a:gd name="T41" fmla="*/ 98 h 98"/>
                          <a:gd name="T42" fmla="*/ 12 w 50"/>
                          <a:gd name="T43" fmla="*/ 96 h 98"/>
                          <a:gd name="T44" fmla="*/ 5 w 50"/>
                          <a:gd name="T45" fmla="*/ 90 h 98"/>
                          <a:gd name="T46" fmla="*/ 2 w 50"/>
                          <a:gd name="T47" fmla="*/ 80 h 98"/>
                          <a:gd name="T48" fmla="*/ 13 w 50"/>
                          <a:gd name="T49" fmla="*/ 80 h 98"/>
                          <a:gd name="T50" fmla="*/ 17 w 50"/>
                          <a:gd name="T51" fmla="*/ 87 h 98"/>
                          <a:gd name="T52" fmla="*/ 25 w 50"/>
                          <a:gd name="T53" fmla="*/ 90 h 98"/>
                          <a:gd name="T54" fmla="*/ 32 w 50"/>
                          <a:gd name="T55" fmla="*/ 88 h 98"/>
                          <a:gd name="T56" fmla="*/ 36 w 50"/>
                          <a:gd name="T57" fmla="*/ 84 h 98"/>
                          <a:gd name="T58" fmla="*/ 38 w 50"/>
                          <a:gd name="T59" fmla="*/ 79 h 98"/>
                          <a:gd name="T60" fmla="*/ 38 w 50"/>
                          <a:gd name="T61" fmla="*/ 74 h 98"/>
                          <a:gd name="T62" fmla="*/ 38 w 50"/>
                          <a:gd name="T63" fmla="*/ 64 h 98"/>
                          <a:gd name="T64" fmla="*/ 38 w 50"/>
                          <a:gd name="T65" fmla="*/ 64 h 98"/>
                          <a:gd name="T66" fmla="*/ 32 w 50"/>
                          <a:gd name="T67" fmla="*/ 71 h 98"/>
                          <a:gd name="T68" fmla="*/ 22 w 50"/>
                          <a:gd name="T69" fmla="*/ 74 h 98"/>
                          <a:gd name="T70" fmla="*/ 10 w 50"/>
                          <a:gd name="T71" fmla="*/ 70 h 98"/>
                          <a:gd name="T72" fmla="*/ 3 w 50"/>
                          <a:gd name="T73" fmla="*/ 60 h 98"/>
                          <a:gd name="T74" fmla="*/ 1 w 50"/>
                          <a:gd name="T75" fmla="*/ 49 h 98"/>
                          <a:gd name="T76" fmla="*/ 0 w 50"/>
                          <a:gd name="T77" fmla="*/ 38 h 98"/>
                          <a:gd name="T78" fmla="*/ 1 w 50"/>
                          <a:gd name="T79" fmla="*/ 24 h 98"/>
                          <a:gd name="T80" fmla="*/ 5 w 50"/>
                          <a:gd name="T81" fmla="*/ 12 h 98"/>
                          <a:gd name="T82" fmla="*/ 12 w 50"/>
                          <a:gd name="T83" fmla="*/ 3 h 98"/>
                          <a:gd name="T84" fmla="*/ 23 w 50"/>
                          <a:gd name="T85" fmla="*/ 0 h 98"/>
                          <a:gd name="T86" fmla="*/ 33 w 50"/>
                          <a:gd name="T87" fmla="*/ 4 h 98"/>
                          <a:gd name="T88" fmla="*/ 39 w 50"/>
                          <a:gd name="T89" fmla="*/ 11 h 98"/>
                          <a:gd name="T90" fmla="*/ 39 w 50"/>
                          <a:gd name="T91" fmla="*/ 11 h 98"/>
                          <a:gd name="T92" fmla="*/ 39 w 50"/>
                          <a:gd name="T93" fmla="*/ 2 h 98"/>
                          <a:gd name="T94" fmla="*/ 50 w 50"/>
                          <a:gd name="T95" fmla="*/ 2 h 98"/>
                          <a:gd name="T96" fmla="*/ 50 w 50"/>
                          <a:gd name="T97" fmla="*/ 6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98">
                            <a:moveTo>
                              <a:pt x="15" y="17"/>
                            </a:moveTo>
                            <a:lnTo>
                              <a:pt x="15" y="17"/>
                            </a:lnTo>
                            <a:cubicBezTo>
                              <a:pt x="13" y="22"/>
                              <a:pt x="12" y="29"/>
                              <a:pt x="12" y="38"/>
                            </a:cubicBezTo>
                            <a:cubicBezTo>
                              <a:pt x="12" y="41"/>
                              <a:pt x="12" y="45"/>
                              <a:pt x="12" y="48"/>
                            </a:cubicBezTo>
                            <a:cubicBezTo>
                              <a:pt x="12" y="50"/>
                              <a:pt x="13" y="53"/>
                              <a:pt x="14" y="56"/>
                            </a:cubicBezTo>
                            <a:cubicBezTo>
                              <a:pt x="15" y="58"/>
                              <a:pt x="16" y="60"/>
                              <a:pt x="18" y="62"/>
                            </a:cubicBezTo>
                            <a:cubicBezTo>
                              <a:pt x="20" y="63"/>
                              <a:pt x="22" y="64"/>
                              <a:pt x="25" y="64"/>
                            </a:cubicBezTo>
                            <a:cubicBezTo>
                              <a:pt x="28" y="64"/>
                              <a:pt x="30" y="64"/>
                              <a:pt x="32" y="62"/>
                            </a:cubicBezTo>
                            <a:cubicBezTo>
                              <a:pt x="34" y="61"/>
                              <a:pt x="35" y="59"/>
                              <a:pt x="36" y="57"/>
                            </a:cubicBezTo>
                            <a:cubicBezTo>
                              <a:pt x="37" y="54"/>
                              <a:pt x="38" y="52"/>
                              <a:pt x="39" y="49"/>
                            </a:cubicBezTo>
                            <a:cubicBezTo>
                              <a:pt x="39" y="46"/>
                              <a:pt x="39" y="42"/>
                              <a:pt x="39" y="38"/>
                            </a:cubicBezTo>
                            <a:cubicBezTo>
                              <a:pt x="39" y="34"/>
                              <a:pt x="39" y="31"/>
                              <a:pt x="39" y="27"/>
                            </a:cubicBezTo>
                            <a:cubicBezTo>
                              <a:pt x="38" y="24"/>
                              <a:pt x="37" y="21"/>
                              <a:pt x="36" y="19"/>
                            </a:cubicBezTo>
                            <a:cubicBezTo>
                              <a:pt x="35" y="16"/>
                              <a:pt x="34" y="14"/>
                              <a:pt x="32" y="12"/>
                            </a:cubicBezTo>
                            <a:cubicBezTo>
                              <a:pt x="30" y="11"/>
                              <a:pt x="28" y="10"/>
                              <a:pt x="25" y="10"/>
                            </a:cubicBezTo>
                            <a:cubicBezTo>
                              <a:pt x="20" y="10"/>
                              <a:pt x="16" y="12"/>
                              <a:pt x="15" y="17"/>
                            </a:cubicBezTo>
                            <a:close/>
                            <a:moveTo>
                              <a:pt x="50" y="69"/>
                            </a:moveTo>
                            <a:lnTo>
                              <a:pt x="50" y="69"/>
                            </a:lnTo>
                            <a:cubicBezTo>
                              <a:pt x="50" y="80"/>
                              <a:pt x="48" y="87"/>
                              <a:pt x="43" y="91"/>
                            </a:cubicBezTo>
                            <a:cubicBezTo>
                              <a:pt x="39" y="96"/>
                              <a:pt x="33" y="98"/>
                              <a:pt x="25" y="98"/>
                            </a:cubicBezTo>
                            <a:cubicBezTo>
                              <a:pt x="23" y="98"/>
                              <a:pt x="21" y="98"/>
                              <a:pt x="19" y="98"/>
                            </a:cubicBezTo>
                            <a:cubicBezTo>
                              <a:pt x="17" y="98"/>
                              <a:pt x="15" y="97"/>
                              <a:pt x="12" y="96"/>
                            </a:cubicBezTo>
                            <a:cubicBezTo>
                              <a:pt x="10" y="95"/>
                              <a:pt x="7" y="93"/>
                              <a:pt x="5" y="90"/>
                            </a:cubicBezTo>
                            <a:cubicBezTo>
                              <a:pt x="4" y="88"/>
                              <a:pt x="2" y="85"/>
                              <a:pt x="2" y="80"/>
                            </a:cubicBezTo>
                            <a:lnTo>
                              <a:pt x="13" y="80"/>
                            </a:lnTo>
                            <a:cubicBezTo>
                              <a:pt x="13" y="84"/>
                              <a:pt x="15" y="86"/>
                              <a:pt x="17" y="87"/>
                            </a:cubicBezTo>
                            <a:cubicBezTo>
                              <a:pt x="19" y="89"/>
                              <a:pt x="21" y="90"/>
                              <a:pt x="25" y="90"/>
                            </a:cubicBezTo>
                            <a:cubicBezTo>
                              <a:pt x="28" y="90"/>
                              <a:pt x="30" y="89"/>
                              <a:pt x="32" y="88"/>
                            </a:cubicBezTo>
                            <a:cubicBezTo>
                              <a:pt x="34" y="87"/>
                              <a:pt x="36" y="86"/>
                              <a:pt x="36" y="84"/>
                            </a:cubicBezTo>
                            <a:cubicBezTo>
                              <a:pt x="37" y="83"/>
                              <a:pt x="38" y="81"/>
                              <a:pt x="38" y="79"/>
                            </a:cubicBezTo>
                            <a:cubicBezTo>
                              <a:pt x="38" y="78"/>
                              <a:pt x="38" y="76"/>
                              <a:pt x="38" y="74"/>
                            </a:cubicBezTo>
                            <a:lnTo>
                              <a:pt x="38" y="64"/>
                            </a:lnTo>
                            <a:lnTo>
                              <a:pt x="38" y="64"/>
                            </a:lnTo>
                            <a:cubicBezTo>
                              <a:pt x="37" y="67"/>
                              <a:pt x="35" y="69"/>
                              <a:pt x="32" y="71"/>
                            </a:cubicBezTo>
                            <a:cubicBezTo>
                              <a:pt x="29" y="73"/>
                              <a:pt x="26" y="74"/>
                              <a:pt x="22" y="74"/>
                            </a:cubicBezTo>
                            <a:cubicBezTo>
                              <a:pt x="17" y="74"/>
                              <a:pt x="13" y="72"/>
                              <a:pt x="10" y="70"/>
                            </a:cubicBezTo>
                            <a:cubicBezTo>
                              <a:pt x="7" y="67"/>
                              <a:pt x="5" y="64"/>
                              <a:pt x="3" y="60"/>
                            </a:cubicBezTo>
                            <a:cubicBezTo>
                              <a:pt x="2" y="56"/>
                              <a:pt x="1" y="52"/>
                              <a:pt x="1" y="49"/>
                            </a:cubicBezTo>
                            <a:cubicBezTo>
                              <a:pt x="0" y="45"/>
                              <a:pt x="0" y="41"/>
                              <a:pt x="0" y="38"/>
                            </a:cubicBezTo>
                            <a:cubicBezTo>
                              <a:pt x="0" y="33"/>
                              <a:pt x="0" y="28"/>
                              <a:pt x="1" y="24"/>
                            </a:cubicBezTo>
                            <a:cubicBezTo>
                              <a:pt x="2" y="19"/>
                              <a:pt x="3" y="15"/>
                              <a:pt x="5" y="12"/>
                            </a:cubicBezTo>
                            <a:cubicBezTo>
                              <a:pt x="7" y="8"/>
                              <a:pt x="9" y="5"/>
                              <a:pt x="12" y="3"/>
                            </a:cubicBezTo>
                            <a:cubicBezTo>
                              <a:pt x="15" y="1"/>
                              <a:pt x="19" y="0"/>
                              <a:pt x="23" y="0"/>
                            </a:cubicBezTo>
                            <a:cubicBezTo>
                              <a:pt x="27" y="0"/>
                              <a:pt x="30" y="2"/>
                              <a:pt x="33" y="4"/>
                            </a:cubicBezTo>
                            <a:cubicBezTo>
                              <a:pt x="36" y="6"/>
                              <a:pt x="38" y="8"/>
                              <a:pt x="39" y="11"/>
                            </a:cubicBezTo>
                            <a:lnTo>
                              <a:pt x="39" y="11"/>
                            </a:lnTo>
                            <a:lnTo>
                              <a:pt x="39" y="2"/>
                            </a:lnTo>
                            <a:lnTo>
                              <a:pt x="50" y="2"/>
                            </a:lnTo>
                            <a:lnTo>
                              <a:pt x="50" y="6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3" name="Freeform 309"/>
                      <p:cNvSpPr>
                        <a:spLocks/>
                      </p:cNvSpPr>
                      <p:nvPr/>
                    </p:nvSpPr>
                    <p:spPr bwMode="auto">
                      <a:xfrm>
                        <a:off x="4370388" y="4019551"/>
                        <a:ext cx="42863" cy="68263"/>
                      </a:xfrm>
                      <a:custGeom>
                        <a:avLst/>
                        <a:gdLst>
                          <a:gd name="T0" fmla="*/ 0 w 47"/>
                          <a:gd name="T1" fmla="*/ 2 h 74"/>
                          <a:gd name="T2" fmla="*/ 0 w 47"/>
                          <a:gd name="T3" fmla="*/ 2 h 74"/>
                          <a:gd name="T4" fmla="*/ 11 w 47"/>
                          <a:gd name="T5" fmla="*/ 2 h 74"/>
                          <a:gd name="T6" fmla="*/ 11 w 47"/>
                          <a:gd name="T7" fmla="*/ 11 h 74"/>
                          <a:gd name="T8" fmla="*/ 11 w 47"/>
                          <a:gd name="T9" fmla="*/ 11 h 74"/>
                          <a:gd name="T10" fmla="*/ 18 w 47"/>
                          <a:gd name="T11" fmla="*/ 3 h 74"/>
                          <a:gd name="T12" fmla="*/ 29 w 47"/>
                          <a:gd name="T13" fmla="*/ 0 h 74"/>
                          <a:gd name="T14" fmla="*/ 39 w 47"/>
                          <a:gd name="T15" fmla="*/ 3 h 74"/>
                          <a:gd name="T16" fmla="*/ 45 w 47"/>
                          <a:gd name="T17" fmla="*/ 8 h 74"/>
                          <a:gd name="T18" fmla="*/ 47 w 47"/>
                          <a:gd name="T19" fmla="*/ 15 h 74"/>
                          <a:gd name="T20" fmla="*/ 47 w 47"/>
                          <a:gd name="T21" fmla="*/ 23 h 74"/>
                          <a:gd name="T22" fmla="*/ 47 w 47"/>
                          <a:gd name="T23" fmla="*/ 74 h 74"/>
                          <a:gd name="T24" fmla="*/ 36 w 47"/>
                          <a:gd name="T25" fmla="*/ 74 h 74"/>
                          <a:gd name="T26" fmla="*/ 36 w 47"/>
                          <a:gd name="T27" fmla="*/ 24 h 74"/>
                          <a:gd name="T28" fmla="*/ 36 w 47"/>
                          <a:gd name="T29" fmla="*/ 19 h 74"/>
                          <a:gd name="T30" fmla="*/ 35 w 47"/>
                          <a:gd name="T31" fmla="*/ 15 h 74"/>
                          <a:gd name="T32" fmla="*/ 31 w 47"/>
                          <a:gd name="T33" fmla="*/ 11 h 74"/>
                          <a:gd name="T34" fmla="*/ 26 w 47"/>
                          <a:gd name="T35" fmla="*/ 10 h 74"/>
                          <a:gd name="T36" fmla="*/ 16 w 47"/>
                          <a:gd name="T37" fmla="*/ 14 h 74"/>
                          <a:gd name="T38" fmla="*/ 11 w 47"/>
                          <a:gd name="T39" fmla="*/ 24 h 74"/>
                          <a:gd name="T40" fmla="*/ 11 w 47"/>
                          <a:gd name="T41" fmla="*/ 74 h 74"/>
                          <a:gd name="T42" fmla="*/ 0 w 47"/>
                          <a:gd name="T43" fmla="*/ 74 h 74"/>
                          <a:gd name="T44" fmla="*/ 0 w 47"/>
                          <a:gd name="T4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74">
                            <a:moveTo>
                              <a:pt x="0" y="2"/>
                            </a:moveTo>
                            <a:lnTo>
                              <a:pt x="0" y="2"/>
                            </a:lnTo>
                            <a:lnTo>
                              <a:pt x="11" y="2"/>
                            </a:lnTo>
                            <a:lnTo>
                              <a:pt x="11" y="11"/>
                            </a:lnTo>
                            <a:lnTo>
                              <a:pt x="11" y="11"/>
                            </a:lnTo>
                            <a:cubicBezTo>
                              <a:pt x="13" y="8"/>
                              <a:pt x="15" y="5"/>
                              <a:pt x="18" y="3"/>
                            </a:cubicBezTo>
                            <a:cubicBezTo>
                              <a:pt x="21" y="1"/>
                              <a:pt x="25" y="0"/>
                              <a:pt x="29" y="0"/>
                            </a:cubicBezTo>
                            <a:cubicBezTo>
                              <a:pt x="33" y="0"/>
                              <a:pt x="37" y="1"/>
                              <a:pt x="39" y="3"/>
                            </a:cubicBezTo>
                            <a:cubicBezTo>
                              <a:pt x="42" y="4"/>
                              <a:pt x="44" y="6"/>
                              <a:pt x="45" y="8"/>
                            </a:cubicBezTo>
                            <a:cubicBezTo>
                              <a:pt x="46" y="11"/>
                              <a:pt x="47" y="13"/>
                              <a:pt x="47" y="15"/>
                            </a:cubicBezTo>
                            <a:cubicBezTo>
                              <a:pt x="47" y="17"/>
                              <a:pt x="47" y="20"/>
                              <a:pt x="47" y="23"/>
                            </a:cubicBezTo>
                            <a:lnTo>
                              <a:pt x="47" y="74"/>
                            </a:lnTo>
                            <a:lnTo>
                              <a:pt x="36" y="74"/>
                            </a:lnTo>
                            <a:lnTo>
                              <a:pt x="36" y="24"/>
                            </a:lnTo>
                            <a:cubicBezTo>
                              <a:pt x="36" y="23"/>
                              <a:pt x="36" y="21"/>
                              <a:pt x="36" y="19"/>
                            </a:cubicBezTo>
                            <a:cubicBezTo>
                              <a:pt x="36" y="18"/>
                              <a:pt x="35" y="16"/>
                              <a:pt x="35" y="15"/>
                            </a:cubicBezTo>
                            <a:cubicBezTo>
                              <a:pt x="34" y="14"/>
                              <a:pt x="33" y="12"/>
                              <a:pt x="31" y="11"/>
                            </a:cubicBezTo>
                            <a:cubicBezTo>
                              <a:pt x="30" y="11"/>
                              <a:pt x="28" y="10"/>
                              <a:pt x="26" y="10"/>
                            </a:cubicBezTo>
                            <a:cubicBezTo>
                              <a:pt x="22" y="10"/>
                              <a:pt x="19" y="11"/>
                              <a:pt x="16" y="14"/>
                            </a:cubicBezTo>
                            <a:cubicBezTo>
                              <a:pt x="13" y="16"/>
                              <a:pt x="11" y="20"/>
                              <a:pt x="11" y="24"/>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4" name="Freeform 310"/>
                      <p:cNvSpPr>
                        <a:spLocks noEditPoints="1"/>
                      </p:cNvSpPr>
                      <p:nvPr/>
                    </p:nvSpPr>
                    <p:spPr bwMode="auto">
                      <a:xfrm>
                        <a:off x="4424363" y="4019551"/>
                        <a:ext cx="49213" cy="69850"/>
                      </a:xfrm>
                      <a:custGeom>
                        <a:avLst/>
                        <a:gdLst>
                          <a:gd name="T0" fmla="*/ 36 w 53"/>
                          <a:gd name="T1" fmla="*/ 35 h 76"/>
                          <a:gd name="T2" fmla="*/ 36 w 53"/>
                          <a:gd name="T3" fmla="*/ 35 h 76"/>
                          <a:gd name="T4" fmla="*/ 32 w 53"/>
                          <a:gd name="T5" fmla="*/ 38 h 76"/>
                          <a:gd name="T6" fmla="*/ 25 w 53"/>
                          <a:gd name="T7" fmla="*/ 40 h 76"/>
                          <a:gd name="T8" fmla="*/ 17 w 53"/>
                          <a:gd name="T9" fmla="*/ 43 h 76"/>
                          <a:gd name="T10" fmla="*/ 13 w 53"/>
                          <a:gd name="T11" fmla="*/ 48 h 76"/>
                          <a:gd name="T12" fmla="*/ 11 w 53"/>
                          <a:gd name="T13" fmla="*/ 55 h 76"/>
                          <a:gd name="T14" fmla="*/ 14 w 53"/>
                          <a:gd name="T15" fmla="*/ 64 h 76"/>
                          <a:gd name="T16" fmla="*/ 21 w 53"/>
                          <a:gd name="T17" fmla="*/ 67 h 76"/>
                          <a:gd name="T18" fmla="*/ 31 w 53"/>
                          <a:gd name="T19" fmla="*/ 63 h 76"/>
                          <a:gd name="T20" fmla="*/ 36 w 53"/>
                          <a:gd name="T21" fmla="*/ 53 h 76"/>
                          <a:gd name="T22" fmla="*/ 36 w 53"/>
                          <a:gd name="T23" fmla="*/ 35 h 76"/>
                          <a:gd name="T24" fmla="*/ 1 w 53"/>
                          <a:gd name="T25" fmla="*/ 24 h 76"/>
                          <a:gd name="T26" fmla="*/ 1 w 53"/>
                          <a:gd name="T27" fmla="*/ 24 h 76"/>
                          <a:gd name="T28" fmla="*/ 7 w 53"/>
                          <a:gd name="T29" fmla="*/ 6 h 76"/>
                          <a:gd name="T30" fmla="*/ 25 w 53"/>
                          <a:gd name="T31" fmla="*/ 0 h 76"/>
                          <a:gd name="T32" fmla="*/ 38 w 53"/>
                          <a:gd name="T33" fmla="*/ 2 h 76"/>
                          <a:gd name="T34" fmla="*/ 44 w 53"/>
                          <a:gd name="T35" fmla="*/ 8 h 76"/>
                          <a:gd name="T36" fmla="*/ 47 w 53"/>
                          <a:gd name="T37" fmla="*/ 14 h 76"/>
                          <a:gd name="T38" fmla="*/ 47 w 53"/>
                          <a:gd name="T39" fmla="*/ 21 h 76"/>
                          <a:gd name="T40" fmla="*/ 47 w 53"/>
                          <a:gd name="T41" fmla="*/ 61 h 76"/>
                          <a:gd name="T42" fmla="*/ 48 w 53"/>
                          <a:gd name="T43" fmla="*/ 65 h 76"/>
                          <a:gd name="T44" fmla="*/ 50 w 53"/>
                          <a:gd name="T45" fmla="*/ 67 h 76"/>
                          <a:gd name="T46" fmla="*/ 53 w 53"/>
                          <a:gd name="T47" fmla="*/ 66 h 76"/>
                          <a:gd name="T48" fmla="*/ 53 w 53"/>
                          <a:gd name="T49" fmla="*/ 74 h 76"/>
                          <a:gd name="T50" fmla="*/ 53 w 53"/>
                          <a:gd name="T51" fmla="*/ 74 h 76"/>
                          <a:gd name="T52" fmla="*/ 50 w 53"/>
                          <a:gd name="T53" fmla="*/ 74 h 76"/>
                          <a:gd name="T54" fmla="*/ 47 w 53"/>
                          <a:gd name="T55" fmla="*/ 75 h 76"/>
                          <a:gd name="T56" fmla="*/ 43 w 53"/>
                          <a:gd name="T57" fmla="*/ 74 h 76"/>
                          <a:gd name="T58" fmla="*/ 40 w 53"/>
                          <a:gd name="T59" fmla="*/ 73 h 76"/>
                          <a:gd name="T60" fmla="*/ 38 w 53"/>
                          <a:gd name="T61" fmla="*/ 71 h 76"/>
                          <a:gd name="T62" fmla="*/ 37 w 53"/>
                          <a:gd name="T63" fmla="*/ 65 h 76"/>
                          <a:gd name="T64" fmla="*/ 36 w 53"/>
                          <a:gd name="T65" fmla="*/ 65 h 76"/>
                          <a:gd name="T66" fmla="*/ 29 w 53"/>
                          <a:gd name="T67" fmla="*/ 73 h 76"/>
                          <a:gd name="T68" fmla="*/ 19 w 53"/>
                          <a:gd name="T69" fmla="*/ 76 h 76"/>
                          <a:gd name="T70" fmla="*/ 4 w 53"/>
                          <a:gd name="T71" fmla="*/ 70 h 76"/>
                          <a:gd name="T72" fmla="*/ 0 w 53"/>
                          <a:gd name="T73" fmla="*/ 55 h 76"/>
                          <a:gd name="T74" fmla="*/ 3 w 53"/>
                          <a:gd name="T75" fmla="*/ 42 h 76"/>
                          <a:gd name="T76" fmla="*/ 13 w 53"/>
                          <a:gd name="T77" fmla="*/ 35 h 76"/>
                          <a:gd name="T78" fmla="*/ 28 w 53"/>
                          <a:gd name="T79" fmla="*/ 31 h 76"/>
                          <a:gd name="T80" fmla="*/ 35 w 53"/>
                          <a:gd name="T81" fmla="*/ 27 h 76"/>
                          <a:gd name="T82" fmla="*/ 36 w 53"/>
                          <a:gd name="T83" fmla="*/ 20 h 76"/>
                          <a:gd name="T84" fmla="*/ 25 w 53"/>
                          <a:gd name="T85" fmla="*/ 9 h 76"/>
                          <a:gd name="T86" fmla="*/ 18 w 53"/>
                          <a:gd name="T87" fmla="*/ 11 h 76"/>
                          <a:gd name="T88" fmla="*/ 14 w 53"/>
                          <a:gd name="T89" fmla="*/ 15 h 76"/>
                          <a:gd name="T90" fmla="*/ 13 w 53"/>
                          <a:gd name="T91" fmla="*/ 19 h 76"/>
                          <a:gd name="T92" fmla="*/ 12 w 53"/>
                          <a:gd name="T93" fmla="*/ 23 h 76"/>
                          <a:gd name="T94" fmla="*/ 12 w 53"/>
                          <a:gd name="T95" fmla="*/ 24 h 76"/>
                          <a:gd name="T96" fmla="*/ 1 w 53"/>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76">
                            <a:moveTo>
                              <a:pt x="36" y="35"/>
                            </a:moveTo>
                            <a:lnTo>
                              <a:pt x="36" y="35"/>
                            </a:lnTo>
                            <a:cubicBezTo>
                              <a:pt x="35" y="36"/>
                              <a:pt x="33" y="37"/>
                              <a:pt x="32" y="38"/>
                            </a:cubicBezTo>
                            <a:cubicBezTo>
                              <a:pt x="30" y="38"/>
                              <a:pt x="28" y="39"/>
                              <a:pt x="25" y="40"/>
                            </a:cubicBezTo>
                            <a:cubicBezTo>
                              <a:pt x="21" y="41"/>
                              <a:pt x="18" y="42"/>
                              <a:pt x="17" y="43"/>
                            </a:cubicBezTo>
                            <a:cubicBezTo>
                              <a:pt x="15" y="44"/>
                              <a:pt x="14" y="46"/>
                              <a:pt x="13" y="48"/>
                            </a:cubicBezTo>
                            <a:cubicBezTo>
                              <a:pt x="12" y="49"/>
                              <a:pt x="11" y="52"/>
                              <a:pt x="11" y="55"/>
                            </a:cubicBezTo>
                            <a:cubicBezTo>
                              <a:pt x="11" y="59"/>
                              <a:pt x="12" y="62"/>
                              <a:pt x="14" y="64"/>
                            </a:cubicBezTo>
                            <a:cubicBezTo>
                              <a:pt x="15" y="66"/>
                              <a:pt x="18" y="67"/>
                              <a:pt x="21" y="67"/>
                            </a:cubicBezTo>
                            <a:cubicBezTo>
                              <a:pt x="25" y="67"/>
                              <a:pt x="29" y="66"/>
                              <a:pt x="31" y="63"/>
                            </a:cubicBezTo>
                            <a:cubicBezTo>
                              <a:pt x="34" y="60"/>
                              <a:pt x="36" y="57"/>
                              <a:pt x="36" y="53"/>
                            </a:cubicBezTo>
                            <a:lnTo>
                              <a:pt x="36" y="35"/>
                            </a:lnTo>
                            <a:close/>
                            <a:moveTo>
                              <a:pt x="1" y="24"/>
                            </a:moveTo>
                            <a:lnTo>
                              <a:pt x="1" y="24"/>
                            </a:lnTo>
                            <a:cubicBezTo>
                              <a:pt x="1" y="16"/>
                              <a:pt x="3" y="10"/>
                              <a:pt x="7" y="6"/>
                            </a:cubicBezTo>
                            <a:cubicBezTo>
                              <a:pt x="11" y="2"/>
                              <a:pt x="17" y="0"/>
                              <a:pt x="25" y="0"/>
                            </a:cubicBezTo>
                            <a:cubicBezTo>
                              <a:pt x="30" y="0"/>
                              <a:pt x="35" y="1"/>
                              <a:pt x="38" y="2"/>
                            </a:cubicBezTo>
                            <a:cubicBezTo>
                              <a:pt x="41" y="4"/>
                              <a:pt x="43" y="6"/>
                              <a:pt x="44" y="8"/>
                            </a:cubicBezTo>
                            <a:cubicBezTo>
                              <a:pt x="45" y="10"/>
                              <a:pt x="46" y="12"/>
                              <a:pt x="47" y="14"/>
                            </a:cubicBezTo>
                            <a:cubicBezTo>
                              <a:pt x="47" y="16"/>
                              <a:pt x="47" y="18"/>
                              <a:pt x="47" y="21"/>
                            </a:cubicBezTo>
                            <a:lnTo>
                              <a:pt x="47" y="61"/>
                            </a:lnTo>
                            <a:cubicBezTo>
                              <a:pt x="47" y="63"/>
                              <a:pt x="47" y="64"/>
                              <a:pt x="48" y="65"/>
                            </a:cubicBezTo>
                            <a:cubicBezTo>
                              <a:pt x="48" y="66"/>
                              <a:pt x="49" y="67"/>
                              <a:pt x="50" y="67"/>
                            </a:cubicBezTo>
                            <a:cubicBezTo>
                              <a:pt x="52" y="67"/>
                              <a:pt x="53" y="66"/>
                              <a:pt x="53" y="66"/>
                            </a:cubicBezTo>
                            <a:lnTo>
                              <a:pt x="53" y="74"/>
                            </a:lnTo>
                            <a:lnTo>
                              <a:pt x="53" y="74"/>
                            </a:lnTo>
                            <a:cubicBezTo>
                              <a:pt x="52" y="74"/>
                              <a:pt x="51" y="74"/>
                              <a:pt x="50" y="74"/>
                            </a:cubicBezTo>
                            <a:cubicBezTo>
                              <a:pt x="49" y="75"/>
                              <a:pt x="48" y="75"/>
                              <a:pt x="47" y="75"/>
                            </a:cubicBezTo>
                            <a:cubicBezTo>
                              <a:pt x="45" y="75"/>
                              <a:pt x="44" y="75"/>
                              <a:pt x="43" y="74"/>
                            </a:cubicBezTo>
                            <a:cubicBezTo>
                              <a:pt x="42" y="74"/>
                              <a:pt x="41" y="74"/>
                              <a:pt x="40" y="73"/>
                            </a:cubicBezTo>
                            <a:cubicBezTo>
                              <a:pt x="39" y="73"/>
                              <a:pt x="38" y="72"/>
                              <a:pt x="38" y="71"/>
                            </a:cubicBezTo>
                            <a:cubicBezTo>
                              <a:pt x="37" y="69"/>
                              <a:pt x="37" y="68"/>
                              <a:pt x="37" y="65"/>
                            </a:cubicBezTo>
                            <a:lnTo>
                              <a:pt x="36" y="65"/>
                            </a:lnTo>
                            <a:cubicBezTo>
                              <a:pt x="34" y="69"/>
                              <a:pt x="32" y="71"/>
                              <a:pt x="29" y="73"/>
                            </a:cubicBezTo>
                            <a:cubicBezTo>
                              <a:pt x="26" y="75"/>
                              <a:pt x="22" y="76"/>
                              <a:pt x="19" y="76"/>
                            </a:cubicBezTo>
                            <a:cubicBezTo>
                              <a:pt x="13" y="76"/>
                              <a:pt x="8" y="74"/>
                              <a:pt x="4" y="70"/>
                            </a:cubicBezTo>
                            <a:cubicBezTo>
                              <a:pt x="1" y="67"/>
                              <a:pt x="0" y="61"/>
                              <a:pt x="0" y="55"/>
                            </a:cubicBezTo>
                            <a:cubicBezTo>
                              <a:pt x="0" y="50"/>
                              <a:pt x="1" y="46"/>
                              <a:pt x="3" y="42"/>
                            </a:cubicBezTo>
                            <a:cubicBezTo>
                              <a:pt x="5" y="39"/>
                              <a:pt x="9" y="36"/>
                              <a:pt x="13" y="35"/>
                            </a:cubicBezTo>
                            <a:lnTo>
                              <a:pt x="28" y="31"/>
                            </a:lnTo>
                            <a:cubicBezTo>
                              <a:pt x="32" y="29"/>
                              <a:pt x="34" y="28"/>
                              <a:pt x="35" y="27"/>
                            </a:cubicBezTo>
                            <a:cubicBezTo>
                              <a:pt x="36" y="26"/>
                              <a:pt x="36" y="23"/>
                              <a:pt x="36" y="20"/>
                            </a:cubicBezTo>
                            <a:cubicBezTo>
                              <a:pt x="36" y="13"/>
                              <a:pt x="32" y="9"/>
                              <a:pt x="25" y="9"/>
                            </a:cubicBezTo>
                            <a:cubicBezTo>
                              <a:pt x="22" y="9"/>
                              <a:pt x="20" y="10"/>
                              <a:pt x="18" y="11"/>
                            </a:cubicBezTo>
                            <a:cubicBezTo>
                              <a:pt x="16" y="12"/>
                              <a:pt x="15" y="13"/>
                              <a:pt x="14" y="15"/>
                            </a:cubicBezTo>
                            <a:cubicBezTo>
                              <a:pt x="13" y="17"/>
                              <a:pt x="13" y="18"/>
                              <a:pt x="13" y="19"/>
                            </a:cubicBezTo>
                            <a:cubicBezTo>
                              <a:pt x="13" y="21"/>
                              <a:pt x="12" y="22"/>
                              <a:pt x="12" y="23"/>
                            </a:cubicBezTo>
                            <a:lnTo>
                              <a:pt x="12" y="24"/>
                            </a:lnTo>
                            <a:lnTo>
                              <a:pt x="1"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5" name="Freeform 311"/>
                      <p:cNvSpPr>
                        <a:spLocks/>
                      </p:cNvSpPr>
                      <p:nvPr/>
                    </p:nvSpPr>
                    <p:spPr bwMode="auto">
                      <a:xfrm>
                        <a:off x="4478338" y="4019551"/>
                        <a:ext cx="44450" cy="69850"/>
                      </a:xfrm>
                      <a:custGeom>
                        <a:avLst/>
                        <a:gdLst>
                          <a:gd name="T0" fmla="*/ 37 w 48"/>
                          <a:gd name="T1" fmla="*/ 24 h 76"/>
                          <a:gd name="T2" fmla="*/ 37 w 48"/>
                          <a:gd name="T3" fmla="*/ 24 h 76"/>
                          <a:gd name="T4" fmla="*/ 35 w 48"/>
                          <a:gd name="T5" fmla="*/ 14 h 76"/>
                          <a:gd name="T6" fmla="*/ 26 w 48"/>
                          <a:gd name="T7" fmla="*/ 9 h 76"/>
                          <a:gd name="T8" fmla="*/ 21 w 48"/>
                          <a:gd name="T9" fmla="*/ 10 h 76"/>
                          <a:gd name="T10" fmla="*/ 16 w 48"/>
                          <a:gd name="T11" fmla="*/ 14 h 76"/>
                          <a:gd name="T12" fmla="*/ 13 w 48"/>
                          <a:gd name="T13" fmla="*/ 24 h 76"/>
                          <a:gd name="T14" fmla="*/ 12 w 48"/>
                          <a:gd name="T15" fmla="*/ 39 h 76"/>
                          <a:gd name="T16" fmla="*/ 12 w 48"/>
                          <a:gd name="T17" fmla="*/ 48 h 76"/>
                          <a:gd name="T18" fmla="*/ 14 w 48"/>
                          <a:gd name="T19" fmla="*/ 57 h 76"/>
                          <a:gd name="T20" fmla="*/ 18 w 48"/>
                          <a:gd name="T21" fmla="*/ 64 h 76"/>
                          <a:gd name="T22" fmla="*/ 26 w 48"/>
                          <a:gd name="T23" fmla="*/ 67 h 76"/>
                          <a:gd name="T24" fmla="*/ 31 w 48"/>
                          <a:gd name="T25" fmla="*/ 65 h 76"/>
                          <a:gd name="T26" fmla="*/ 35 w 48"/>
                          <a:gd name="T27" fmla="*/ 61 h 76"/>
                          <a:gd name="T28" fmla="*/ 37 w 48"/>
                          <a:gd name="T29" fmla="*/ 55 h 76"/>
                          <a:gd name="T30" fmla="*/ 37 w 48"/>
                          <a:gd name="T31" fmla="*/ 49 h 76"/>
                          <a:gd name="T32" fmla="*/ 48 w 48"/>
                          <a:gd name="T33" fmla="*/ 49 h 76"/>
                          <a:gd name="T34" fmla="*/ 47 w 48"/>
                          <a:gd name="T35" fmla="*/ 58 h 76"/>
                          <a:gd name="T36" fmla="*/ 43 w 48"/>
                          <a:gd name="T37" fmla="*/ 67 h 76"/>
                          <a:gd name="T38" fmla="*/ 36 w 48"/>
                          <a:gd name="T39" fmla="*/ 73 h 76"/>
                          <a:gd name="T40" fmla="*/ 25 w 48"/>
                          <a:gd name="T41" fmla="*/ 76 h 76"/>
                          <a:gd name="T42" fmla="*/ 6 w 48"/>
                          <a:gd name="T43" fmla="*/ 67 h 76"/>
                          <a:gd name="T44" fmla="*/ 0 w 48"/>
                          <a:gd name="T45" fmla="*/ 39 h 76"/>
                          <a:gd name="T46" fmla="*/ 1 w 48"/>
                          <a:gd name="T47" fmla="*/ 25 h 76"/>
                          <a:gd name="T48" fmla="*/ 5 w 48"/>
                          <a:gd name="T49" fmla="*/ 13 h 76"/>
                          <a:gd name="T50" fmla="*/ 13 w 48"/>
                          <a:gd name="T51" fmla="*/ 4 h 76"/>
                          <a:gd name="T52" fmla="*/ 26 w 48"/>
                          <a:gd name="T53" fmla="*/ 0 h 76"/>
                          <a:gd name="T54" fmla="*/ 37 w 48"/>
                          <a:gd name="T55" fmla="*/ 3 h 76"/>
                          <a:gd name="T56" fmla="*/ 44 w 48"/>
                          <a:gd name="T57" fmla="*/ 9 h 76"/>
                          <a:gd name="T58" fmla="*/ 48 w 48"/>
                          <a:gd name="T59" fmla="*/ 16 h 76"/>
                          <a:gd name="T60" fmla="*/ 48 w 48"/>
                          <a:gd name="T61" fmla="*/ 24 h 76"/>
                          <a:gd name="T62" fmla="*/ 37 w 48"/>
                          <a:gd name="T63"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76">
                            <a:moveTo>
                              <a:pt x="37" y="24"/>
                            </a:moveTo>
                            <a:lnTo>
                              <a:pt x="37" y="24"/>
                            </a:lnTo>
                            <a:cubicBezTo>
                              <a:pt x="37" y="20"/>
                              <a:pt x="36" y="17"/>
                              <a:pt x="35" y="14"/>
                            </a:cubicBezTo>
                            <a:cubicBezTo>
                              <a:pt x="33" y="11"/>
                              <a:pt x="30" y="9"/>
                              <a:pt x="26" y="9"/>
                            </a:cubicBezTo>
                            <a:cubicBezTo>
                              <a:pt x="24" y="9"/>
                              <a:pt x="22" y="10"/>
                              <a:pt x="21" y="10"/>
                            </a:cubicBezTo>
                            <a:cubicBezTo>
                              <a:pt x="19" y="11"/>
                              <a:pt x="18" y="12"/>
                              <a:pt x="16" y="14"/>
                            </a:cubicBezTo>
                            <a:cubicBezTo>
                              <a:pt x="15" y="17"/>
                              <a:pt x="14" y="20"/>
                              <a:pt x="13" y="24"/>
                            </a:cubicBezTo>
                            <a:cubicBezTo>
                              <a:pt x="12" y="28"/>
                              <a:pt x="12" y="33"/>
                              <a:pt x="12" y="39"/>
                            </a:cubicBezTo>
                            <a:cubicBezTo>
                              <a:pt x="12" y="42"/>
                              <a:pt x="12" y="45"/>
                              <a:pt x="12" y="48"/>
                            </a:cubicBezTo>
                            <a:cubicBezTo>
                              <a:pt x="12" y="51"/>
                              <a:pt x="13" y="54"/>
                              <a:pt x="14" y="57"/>
                            </a:cubicBezTo>
                            <a:cubicBezTo>
                              <a:pt x="15" y="60"/>
                              <a:pt x="16" y="62"/>
                              <a:pt x="18" y="64"/>
                            </a:cubicBezTo>
                            <a:cubicBezTo>
                              <a:pt x="20" y="66"/>
                              <a:pt x="22" y="67"/>
                              <a:pt x="26" y="67"/>
                            </a:cubicBezTo>
                            <a:cubicBezTo>
                              <a:pt x="28" y="67"/>
                              <a:pt x="30" y="66"/>
                              <a:pt x="31" y="65"/>
                            </a:cubicBezTo>
                            <a:cubicBezTo>
                              <a:pt x="33" y="64"/>
                              <a:pt x="34" y="63"/>
                              <a:pt x="35" y="61"/>
                            </a:cubicBezTo>
                            <a:cubicBezTo>
                              <a:pt x="36" y="59"/>
                              <a:pt x="36" y="57"/>
                              <a:pt x="37" y="55"/>
                            </a:cubicBezTo>
                            <a:cubicBezTo>
                              <a:pt x="37" y="53"/>
                              <a:pt x="37" y="51"/>
                              <a:pt x="37" y="49"/>
                            </a:cubicBezTo>
                            <a:lnTo>
                              <a:pt x="48" y="49"/>
                            </a:lnTo>
                            <a:cubicBezTo>
                              <a:pt x="48" y="52"/>
                              <a:pt x="48" y="55"/>
                              <a:pt x="47" y="58"/>
                            </a:cubicBezTo>
                            <a:cubicBezTo>
                              <a:pt x="46" y="61"/>
                              <a:pt x="45" y="64"/>
                              <a:pt x="43" y="67"/>
                            </a:cubicBezTo>
                            <a:cubicBezTo>
                              <a:pt x="41" y="69"/>
                              <a:pt x="39" y="72"/>
                              <a:pt x="36" y="73"/>
                            </a:cubicBezTo>
                            <a:cubicBezTo>
                              <a:pt x="33" y="75"/>
                              <a:pt x="29" y="76"/>
                              <a:pt x="25" y="76"/>
                            </a:cubicBezTo>
                            <a:cubicBezTo>
                              <a:pt x="16" y="76"/>
                              <a:pt x="10" y="73"/>
                              <a:pt x="6" y="67"/>
                            </a:cubicBezTo>
                            <a:cubicBezTo>
                              <a:pt x="2" y="61"/>
                              <a:pt x="0" y="51"/>
                              <a:pt x="0" y="39"/>
                            </a:cubicBezTo>
                            <a:cubicBezTo>
                              <a:pt x="0" y="34"/>
                              <a:pt x="1" y="29"/>
                              <a:pt x="1" y="25"/>
                            </a:cubicBezTo>
                            <a:cubicBezTo>
                              <a:pt x="2" y="20"/>
                              <a:pt x="3" y="16"/>
                              <a:pt x="5" y="13"/>
                            </a:cubicBezTo>
                            <a:cubicBezTo>
                              <a:pt x="7" y="9"/>
                              <a:pt x="9" y="6"/>
                              <a:pt x="13" y="4"/>
                            </a:cubicBezTo>
                            <a:cubicBezTo>
                              <a:pt x="16" y="2"/>
                              <a:pt x="20" y="0"/>
                              <a:pt x="26" y="0"/>
                            </a:cubicBezTo>
                            <a:cubicBezTo>
                              <a:pt x="30" y="0"/>
                              <a:pt x="34" y="1"/>
                              <a:pt x="37" y="3"/>
                            </a:cubicBezTo>
                            <a:cubicBezTo>
                              <a:pt x="40" y="4"/>
                              <a:pt x="42" y="6"/>
                              <a:pt x="44" y="9"/>
                            </a:cubicBezTo>
                            <a:cubicBezTo>
                              <a:pt x="46" y="11"/>
                              <a:pt x="47" y="14"/>
                              <a:pt x="48" y="16"/>
                            </a:cubicBezTo>
                            <a:cubicBezTo>
                              <a:pt x="48" y="19"/>
                              <a:pt x="48" y="22"/>
                              <a:pt x="48" y="24"/>
                            </a:cubicBezTo>
                            <a:lnTo>
                              <a:pt x="37"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6" name="Freeform 312"/>
                      <p:cNvSpPr>
                        <a:spLocks noEditPoints="1"/>
                      </p:cNvSpPr>
                      <p:nvPr/>
                    </p:nvSpPr>
                    <p:spPr bwMode="auto">
                      <a:xfrm>
                        <a:off x="4533901" y="4000501"/>
                        <a:ext cx="11113" cy="87313"/>
                      </a:xfrm>
                      <a:custGeom>
                        <a:avLst/>
                        <a:gdLst>
                          <a:gd name="T0" fmla="*/ 0 w 11"/>
                          <a:gd name="T1" fmla="*/ 23 h 95"/>
                          <a:gd name="T2" fmla="*/ 0 w 11"/>
                          <a:gd name="T3" fmla="*/ 23 h 95"/>
                          <a:gd name="T4" fmla="*/ 11 w 11"/>
                          <a:gd name="T5" fmla="*/ 23 h 95"/>
                          <a:gd name="T6" fmla="*/ 11 w 11"/>
                          <a:gd name="T7" fmla="*/ 95 h 95"/>
                          <a:gd name="T8" fmla="*/ 0 w 11"/>
                          <a:gd name="T9" fmla="*/ 95 h 95"/>
                          <a:gd name="T10" fmla="*/ 0 w 11"/>
                          <a:gd name="T11" fmla="*/ 23 h 95"/>
                          <a:gd name="T12" fmla="*/ 0 w 11"/>
                          <a:gd name="T13" fmla="*/ 0 h 95"/>
                          <a:gd name="T14" fmla="*/ 0 w 11"/>
                          <a:gd name="T15" fmla="*/ 0 h 95"/>
                          <a:gd name="T16" fmla="*/ 11 w 11"/>
                          <a:gd name="T17" fmla="*/ 0 h 95"/>
                          <a:gd name="T18" fmla="*/ 11 w 11"/>
                          <a:gd name="T19" fmla="*/ 12 h 95"/>
                          <a:gd name="T20" fmla="*/ 0 w 11"/>
                          <a:gd name="T21" fmla="*/ 12 h 95"/>
                          <a:gd name="T22" fmla="*/ 0 w 11"/>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5">
                            <a:moveTo>
                              <a:pt x="0" y="23"/>
                            </a:moveTo>
                            <a:lnTo>
                              <a:pt x="0" y="23"/>
                            </a:lnTo>
                            <a:lnTo>
                              <a:pt x="11" y="23"/>
                            </a:lnTo>
                            <a:lnTo>
                              <a:pt x="11" y="95"/>
                            </a:lnTo>
                            <a:lnTo>
                              <a:pt x="0" y="95"/>
                            </a:lnTo>
                            <a:lnTo>
                              <a:pt x="0" y="23"/>
                            </a:lnTo>
                            <a:close/>
                            <a:moveTo>
                              <a:pt x="0" y="0"/>
                            </a:moveTo>
                            <a:lnTo>
                              <a:pt x="0" y="0"/>
                            </a:lnTo>
                            <a:lnTo>
                              <a:pt x="11" y="0"/>
                            </a:lnTo>
                            <a:lnTo>
                              <a:pt x="11" y="12"/>
                            </a:lnTo>
                            <a:lnTo>
                              <a:pt x="0" y="12"/>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7" name="Freeform 313"/>
                      <p:cNvSpPr>
                        <a:spLocks noEditPoints="1"/>
                      </p:cNvSpPr>
                      <p:nvPr/>
                    </p:nvSpPr>
                    <p:spPr bwMode="auto">
                      <a:xfrm>
                        <a:off x="4556126" y="4019551"/>
                        <a:ext cx="46038" cy="69850"/>
                      </a:xfrm>
                      <a:custGeom>
                        <a:avLst/>
                        <a:gdLst>
                          <a:gd name="T0" fmla="*/ 32 w 51"/>
                          <a:gd name="T1" fmla="*/ 65 h 76"/>
                          <a:gd name="T2" fmla="*/ 32 w 51"/>
                          <a:gd name="T3" fmla="*/ 65 h 76"/>
                          <a:gd name="T4" fmla="*/ 37 w 51"/>
                          <a:gd name="T5" fmla="*/ 59 h 76"/>
                          <a:gd name="T6" fmla="*/ 39 w 51"/>
                          <a:gd name="T7" fmla="*/ 50 h 76"/>
                          <a:gd name="T8" fmla="*/ 39 w 51"/>
                          <a:gd name="T9" fmla="*/ 38 h 76"/>
                          <a:gd name="T10" fmla="*/ 39 w 51"/>
                          <a:gd name="T11" fmla="*/ 27 h 76"/>
                          <a:gd name="T12" fmla="*/ 37 w 51"/>
                          <a:gd name="T13" fmla="*/ 18 h 76"/>
                          <a:gd name="T14" fmla="*/ 32 w 51"/>
                          <a:gd name="T15" fmla="*/ 11 h 76"/>
                          <a:gd name="T16" fmla="*/ 25 w 51"/>
                          <a:gd name="T17" fmla="*/ 9 h 76"/>
                          <a:gd name="T18" fmla="*/ 18 w 51"/>
                          <a:gd name="T19" fmla="*/ 12 h 76"/>
                          <a:gd name="T20" fmla="*/ 14 w 51"/>
                          <a:gd name="T21" fmla="*/ 18 h 76"/>
                          <a:gd name="T22" fmla="*/ 12 w 51"/>
                          <a:gd name="T23" fmla="*/ 27 h 76"/>
                          <a:gd name="T24" fmla="*/ 12 w 51"/>
                          <a:gd name="T25" fmla="*/ 38 h 76"/>
                          <a:gd name="T26" fmla="*/ 12 w 51"/>
                          <a:gd name="T27" fmla="*/ 49 h 76"/>
                          <a:gd name="T28" fmla="*/ 14 w 51"/>
                          <a:gd name="T29" fmla="*/ 58 h 76"/>
                          <a:gd name="T30" fmla="*/ 18 w 51"/>
                          <a:gd name="T31" fmla="*/ 65 h 76"/>
                          <a:gd name="T32" fmla="*/ 25 w 51"/>
                          <a:gd name="T33" fmla="*/ 67 h 76"/>
                          <a:gd name="T34" fmla="*/ 32 w 51"/>
                          <a:gd name="T35" fmla="*/ 65 h 76"/>
                          <a:gd name="T36" fmla="*/ 1 w 51"/>
                          <a:gd name="T37" fmla="*/ 23 h 76"/>
                          <a:gd name="T38" fmla="*/ 1 w 51"/>
                          <a:gd name="T39" fmla="*/ 23 h 76"/>
                          <a:gd name="T40" fmla="*/ 5 w 51"/>
                          <a:gd name="T41" fmla="*/ 11 h 76"/>
                          <a:gd name="T42" fmla="*/ 13 w 51"/>
                          <a:gd name="T43" fmla="*/ 3 h 76"/>
                          <a:gd name="T44" fmla="*/ 26 w 51"/>
                          <a:gd name="T45" fmla="*/ 0 h 76"/>
                          <a:gd name="T46" fmla="*/ 38 w 51"/>
                          <a:gd name="T47" fmla="*/ 3 h 76"/>
                          <a:gd name="T48" fmla="*/ 46 w 51"/>
                          <a:gd name="T49" fmla="*/ 11 h 76"/>
                          <a:gd name="T50" fmla="*/ 50 w 51"/>
                          <a:gd name="T51" fmla="*/ 23 h 76"/>
                          <a:gd name="T52" fmla="*/ 51 w 51"/>
                          <a:gd name="T53" fmla="*/ 38 h 76"/>
                          <a:gd name="T54" fmla="*/ 50 w 51"/>
                          <a:gd name="T55" fmla="*/ 53 h 76"/>
                          <a:gd name="T56" fmla="*/ 46 w 51"/>
                          <a:gd name="T57" fmla="*/ 65 h 76"/>
                          <a:gd name="T58" fmla="*/ 38 w 51"/>
                          <a:gd name="T59" fmla="*/ 73 h 76"/>
                          <a:gd name="T60" fmla="*/ 26 w 51"/>
                          <a:gd name="T61" fmla="*/ 76 h 76"/>
                          <a:gd name="T62" fmla="*/ 13 w 51"/>
                          <a:gd name="T63" fmla="*/ 73 h 76"/>
                          <a:gd name="T64" fmla="*/ 5 w 51"/>
                          <a:gd name="T65" fmla="*/ 65 h 76"/>
                          <a:gd name="T66" fmla="*/ 1 w 51"/>
                          <a:gd name="T67" fmla="*/ 53 h 76"/>
                          <a:gd name="T68" fmla="*/ 0 w 51"/>
                          <a:gd name="T69" fmla="*/ 38 h 76"/>
                          <a:gd name="T70" fmla="*/ 1 w 51"/>
                          <a:gd name="T71"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6">
                            <a:moveTo>
                              <a:pt x="32" y="65"/>
                            </a:moveTo>
                            <a:lnTo>
                              <a:pt x="32" y="65"/>
                            </a:lnTo>
                            <a:cubicBezTo>
                              <a:pt x="34" y="63"/>
                              <a:pt x="36" y="61"/>
                              <a:pt x="37" y="59"/>
                            </a:cubicBezTo>
                            <a:cubicBezTo>
                              <a:pt x="38" y="56"/>
                              <a:pt x="39" y="53"/>
                              <a:pt x="39" y="50"/>
                            </a:cubicBezTo>
                            <a:cubicBezTo>
                              <a:pt x="39" y="46"/>
                              <a:pt x="39" y="42"/>
                              <a:pt x="39" y="38"/>
                            </a:cubicBezTo>
                            <a:cubicBezTo>
                              <a:pt x="39" y="34"/>
                              <a:pt x="39" y="30"/>
                              <a:pt x="39" y="27"/>
                            </a:cubicBezTo>
                            <a:cubicBezTo>
                              <a:pt x="39" y="23"/>
                              <a:pt x="38" y="20"/>
                              <a:pt x="37" y="18"/>
                            </a:cubicBezTo>
                            <a:cubicBezTo>
                              <a:pt x="36" y="15"/>
                              <a:pt x="34" y="13"/>
                              <a:pt x="32" y="11"/>
                            </a:cubicBezTo>
                            <a:cubicBezTo>
                              <a:pt x="31" y="10"/>
                              <a:pt x="28" y="9"/>
                              <a:pt x="25" y="9"/>
                            </a:cubicBezTo>
                            <a:cubicBezTo>
                              <a:pt x="22" y="9"/>
                              <a:pt x="20" y="10"/>
                              <a:pt x="18" y="12"/>
                            </a:cubicBezTo>
                            <a:cubicBezTo>
                              <a:pt x="17" y="13"/>
                              <a:pt x="15" y="15"/>
                              <a:pt x="14" y="18"/>
                            </a:cubicBezTo>
                            <a:cubicBezTo>
                              <a:pt x="13" y="20"/>
                              <a:pt x="12" y="23"/>
                              <a:pt x="12" y="27"/>
                            </a:cubicBezTo>
                            <a:cubicBezTo>
                              <a:pt x="12" y="30"/>
                              <a:pt x="12" y="34"/>
                              <a:pt x="12" y="38"/>
                            </a:cubicBezTo>
                            <a:cubicBezTo>
                              <a:pt x="12" y="42"/>
                              <a:pt x="12" y="46"/>
                              <a:pt x="12" y="49"/>
                            </a:cubicBezTo>
                            <a:cubicBezTo>
                              <a:pt x="12" y="53"/>
                              <a:pt x="13" y="56"/>
                              <a:pt x="14" y="58"/>
                            </a:cubicBezTo>
                            <a:cubicBezTo>
                              <a:pt x="15" y="61"/>
                              <a:pt x="17" y="63"/>
                              <a:pt x="18" y="65"/>
                            </a:cubicBezTo>
                            <a:cubicBezTo>
                              <a:pt x="20" y="66"/>
                              <a:pt x="22" y="67"/>
                              <a:pt x="25" y="67"/>
                            </a:cubicBezTo>
                            <a:cubicBezTo>
                              <a:pt x="28" y="67"/>
                              <a:pt x="30" y="66"/>
                              <a:pt x="32" y="65"/>
                            </a:cubicBezTo>
                            <a:close/>
                            <a:moveTo>
                              <a:pt x="1" y="23"/>
                            </a:moveTo>
                            <a:lnTo>
                              <a:pt x="1" y="23"/>
                            </a:lnTo>
                            <a:cubicBezTo>
                              <a:pt x="2" y="19"/>
                              <a:pt x="3" y="15"/>
                              <a:pt x="5" y="11"/>
                            </a:cubicBezTo>
                            <a:cubicBezTo>
                              <a:pt x="7" y="8"/>
                              <a:pt x="10" y="5"/>
                              <a:pt x="13" y="3"/>
                            </a:cubicBezTo>
                            <a:cubicBezTo>
                              <a:pt x="16" y="1"/>
                              <a:pt x="21" y="0"/>
                              <a:pt x="26" y="0"/>
                            </a:cubicBezTo>
                            <a:cubicBezTo>
                              <a:pt x="30" y="0"/>
                              <a:pt x="35" y="1"/>
                              <a:pt x="38" y="3"/>
                            </a:cubicBezTo>
                            <a:cubicBezTo>
                              <a:pt x="41" y="5"/>
                              <a:pt x="44" y="8"/>
                              <a:pt x="46" y="11"/>
                            </a:cubicBezTo>
                            <a:cubicBezTo>
                              <a:pt x="48" y="15"/>
                              <a:pt x="49" y="19"/>
                              <a:pt x="50" y="23"/>
                            </a:cubicBezTo>
                            <a:cubicBezTo>
                              <a:pt x="51" y="28"/>
                              <a:pt x="51" y="33"/>
                              <a:pt x="51" y="38"/>
                            </a:cubicBezTo>
                            <a:cubicBezTo>
                              <a:pt x="51" y="43"/>
                              <a:pt x="51" y="48"/>
                              <a:pt x="50" y="53"/>
                            </a:cubicBezTo>
                            <a:cubicBezTo>
                              <a:pt x="49" y="57"/>
                              <a:pt x="48" y="61"/>
                              <a:pt x="46" y="65"/>
                            </a:cubicBezTo>
                            <a:cubicBezTo>
                              <a:pt x="44" y="68"/>
                              <a:pt x="41" y="71"/>
                              <a:pt x="38" y="73"/>
                            </a:cubicBezTo>
                            <a:cubicBezTo>
                              <a:pt x="35" y="75"/>
                              <a:pt x="30" y="76"/>
                              <a:pt x="26" y="76"/>
                            </a:cubicBezTo>
                            <a:cubicBezTo>
                              <a:pt x="21" y="76"/>
                              <a:pt x="16" y="75"/>
                              <a:pt x="13" y="73"/>
                            </a:cubicBezTo>
                            <a:cubicBezTo>
                              <a:pt x="10" y="71"/>
                              <a:pt x="7" y="68"/>
                              <a:pt x="5" y="65"/>
                            </a:cubicBezTo>
                            <a:cubicBezTo>
                              <a:pt x="3" y="61"/>
                              <a:pt x="2" y="57"/>
                              <a:pt x="1" y="53"/>
                            </a:cubicBezTo>
                            <a:cubicBezTo>
                              <a:pt x="0" y="48"/>
                              <a:pt x="0" y="43"/>
                              <a:pt x="0" y="38"/>
                            </a:cubicBezTo>
                            <a:cubicBezTo>
                              <a:pt x="0" y="33"/>
                              <a:pt x="0" y="28"/>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8" name="Freeform 314"/>
                      <p:cNvSpPr>
                        <a:spLocks/>
                      </p:cNvSpPr>
                      <p:nvPr/>
                    </p:nvSpPr>
                    <p:spPr bwMode="auto">
                      <a:xfrm>
                        <a:off x="4641851" y="3998914"/>
                        <a:ext cx="53975" cy="90488"/>
                      </a:xfrm>
                      <a:custGeom>
                        <a:avLst/>
                        <a:gdLst>
                          <a:gd name="T0" fmla="*/ 59 w 59"/>
                          <a:gd name="T1" fmla="*/ 64 h 99"/>
                          <a:gd name="T2" fmla="*/ 59 w 59"/>
                          <a:gd name="T3" fmla="*/ 64 h 99"/>
                          <a:gd name="T4" fmla="*/ 57 w 59"/>
                          <a:gd name="T5" fmla="*/ 77 h 99"/>
                          <a:gd name="T6" fmla="*/ 52 w 59"/>
                          <a:gd name="T7" fmla="*/ 88 h 99"/>
                          <a:gd name="T8" fmla="*/ 43 w 59"/>
                          <a:gd name="T9" fmla="*/ 96 h 99"/>
                          <a:gd name="T10" fmla="*/ 30 w 59"/>
                          <a:gd name="T11" fmla="*/ 99 h 99"/>
                          <a:gd name="T12" fmla="*/ 14 w 59"/>
                          <a:gd name="T13" fmla="*/ 95 h 99"/>
                          <a:gd name="T14" fmla="*/ 5 w 59"/>
                          <a:gd name="T15" fmla="*/ 83 h 99"/>
                          <a:gd name="T16" fmla="*/ 1 w 59"/>
                          <a:gd name="T17" fmla="*/ 68 h 99"/>
                          <a:gd name="T18" fmla="*/ 0 w 59"/>
                          <a:gd name="T19" fmla="*/ 49 h 99"/>
                          <a:gd name="T20" fmla="*/ 1 w 59"/>
                          <a:gd name="T21" fmla="*/ 30 h 99"/>
                          <a:gd name="T22" fmla="*/ 5 w 59"/>
                          <a:gd name="T23" fmla="*/ 15 h 99"/>
                          <a:gd name="T24" fmla="*/ 15 w 59"/>
                          <a:gd name="T25" fmla="*/ 4 h 99"/>
                          <a:gd name="T26" fmla="*/ 30 w 59"/>
                          <a:gd name="T27" fmla="*/ 0 h 99"/>
                          <a:gd name="T28" fmla="*/ 51 w 59"/>
                          <a:gd name="T29" fmla="*/ 7 h 99"/>
                          <a:gd name="T30" fmla="*/ 58 w 59"/>
                          <a:gd name="T31" fmla="*/ 29 h 99"/>
                          <a:gd name="T32" fmla="*/ 46 w 59"/>
                          <a:gd name="T33" fmla="*/ 29 h 99"/>
                          <a:gd name="T34" fmla="*/ 42 w 59"/>
                          <a:gd name="T35" fmla="*/ 15 h 99"/>
                          <a:gd name="T36" fmla="*/ 30 w 59"/>
                          <a:gd name="T37" fmla="*/ 9 h 99"/>
                          <a:gd name="T38" fmla="*/ 21 w 59"/>
                          <a:gd name="T39" fmla="*/ 12 h 99"/>
                          <a:gd name="T40" fmla="*/ 15 w 59"/>
                          <a:gd name="T41" fmla="*/ 21 h 99"/>
                          <a:gd name="T42" fmla="*/ 12 w 59"/>
                          <a:gd name="T43" fmla="*/ 33 h 99"/>
                          <a:gd name="T44" fmla="*/ 12 w 59"/>
                          <a:gd name="T45" fmla="*/ 49 h 99"/>
                          <a:gd name="T46" fmla="*/ 12 w 59"/>
                          <a:gd name="T47" fmla="*/ 65 h 99"/>
                          <a:gd name="T48" fmla="*/ 15 w 59"/>
                          <a:gd name="T49" fmla="*/ 78 h 99"/>
                          <a:gd name="T50" fmla="*/ 21 w 59"/>
                          <a:gd name="T51" fmla="*/ 86 h 99"/>
                          <a:gd name="T52" fmla="*/ 30 w 59"/>
                          <a:gd name="T53" fmla="*/ 89 h 99"/>
                          <a:gd name="T54" fmla="*/ 39 w 59"/>
                          <a:gd name="T55" fmla="*/ 87 h 99"/>
                          <a:gd name="T56" fmla="*/ 44 w 59"/>
                          <a:gd name="T57" fmla="*/ 81 h 99"/>
                          <a:gd name="T58" fmla="*/ 46 w 59"/>
                          <a:gd name="T59" fmla="*/ 73 h 99"/>
                          <a:gd name="T60" fmla="*/ 47 w 59"/>
                          <a:gd name="T61" fmla="*/ 64 h 99"/>
                          <a:gd name="T62" fmla="*/ 59 w 59"/>
                          <a:gd name="T63" fmla="*/ 6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99">
                            <a:moveTo>
                              <a:pt x="59" y="64"/>
                            </a:moveTo>
                            <a:lnTo>
                              <a:pt x="59" y="64"/>
                            </a:lnTo>
                            <a:cubicBezTo>
                              <a:pt x="59" y="69"/>
                              <a:pt x="58" y="73"/>
                              <a:pt x="57" y="77"/>
                            </a:cubicBezTo>
                            <a:cubicBezTo>
                              <a:pt x="56" y="82"/>
                              <a:pt x="54" y="85"/>
                              <a:pt x="52" y="88"/>
                            </a:cubicBezTo>
                            <a:cubicBezTo>
                              <a:pt x="50" y="92"/>
                              <a:pt x="47" y="94"/>
                              <a:pt x="43" y="96"/>
                            </a:cubicBezTo>
                            <a:cubicBezTo>
                              <a:pt x="39" y="98"/>
                              <a:pt x="35" y="99"/>
                              <a:pt x="30" y="99"/>
                            </a:cubicBezTo>
                            <a:cubicBezTo>
                              <a:pt x="24" y="99"/>
                              <a:pt x="18" y="97"/>
                              <a:pt x="14" y="95"/>
                            </a:cubicBezTo>
                            <a:cubicBezTo>
                              <a:pt x="10" y="92"/>
                              <a:pt x="7" y="88"/>
                              <a:pt x="5" y="83"/>
                            </a:cubicBezTo>
                            <a:cubicBezTo>
                              <a:pt x="3" y="79"/>
                              <a:pt x="1" y="74"/>
                              <a:pt x="1" y="68"/>
                            </a:cubicBezTo>
                            <a:cubicBezTo>
                              <a:pt x="0" y="62"/>
                              <a:pt x="0" y="56"/>
                              <a:pt x="0" y="49"/>
                            </a:cubicBezTo>
                            <a:cubicBezTo>
                              <a:pt x="0" y="42"/>
                              <a:pt x="0" y="36"/>
                              <a:pt x="1" y="30"/>
                            </a:cubicBezTo>
                            <a:cubicBezTo>
                              <a:pt x="1" y="25"/>
                              <a:pt x="3" y="20"/>
                              <a:pt x="5" y="15"/>
                            </a:cubicBezTo>
                            <a:cubicBezTo>
                              <a:pt x="7" y="10"/>
                              <a:pt x="10" y="7"/>
                              <a:pt x="15" y="4"/>
                            </a:cubicBezTo>
                            <a:cubicBezTo>
                              <a:pt x="19" y="1"/>
                              <a:pt x="24" y="0"/>
                              <a:pt x="30" y="0"/>
                            </a:cubicBezTo>
                            <a:cubicBezTo>
                              <a:pt x="40" y="0"/>
                              <a:pt x="47" y="2"/>
                              <a:pt x="51" y="7"/>
                            </a:cubicBezTo>
                            <a:cubicBezTo>
                              <a:pt x="56" y="12"/>
                              <a:pt x="58" y="20"/>
                              <a:pt x="58" y="29"/>
                            </a:cubicBezTo>
                            <a:lnTo>
                              <a:pt x="46" y="29"/>
                            </a:lnTo>
                            <a:cubicBezTo>
                              <a:pt x="46" y="23"/>
                              <a:pt x="45" y="18"/>
                              <a:pt x="42" y="15"/>
                            </a:cubicBezTo>
                            <a:cubicBezTo>
                              <a:pt x="40" y="11"/>
                              <a:pt x="36" y="9"/>
                              <a:pt x="30" y="9"/>
                            </a:cubicBezTo>
                            <a:cubicBezTo>
                              <a:pt x="26" y="9"/>
                              <a:pt x="23" y="10"/>
                              <a:pt x="21" y="12"/>
                            </a:cubicBezTo>
                            <a:cubicBezTo>
                              <a:pt x="18" y="14"/>
                              <a:pt x="16" y="17"/>
                              <a:pt x="15" y="21"/>
                            </a:cubicBezTo>
                            <a:cubicBezTo>
                              <a:pt x="14" y="24"/>
                              <a:pt x="13" y="28"/>
                              <a:pt x="12" y="33"/>
                            </a:cubicBezTo>
                            <a:cubicBezTo>
                              <a:pt x="12" y="38"/>
                              <a:pt x="12" y="43"/>
                              <a:pt x="12" y="49"/>
                            </a:cubicBezTo>
                            <a:cubicBezTo>
                              <a:pt x="12" y="55"/>
                              <a:pt x="12" y="61"/>
                              <a:pt x="12" y="65"/>
                            </a:cubicBezTo>
                            <a:cubicBezTo>
                              <a:pt x="13" y="70"/>
                              <a:pt x="14" y="74"/>
                              <a:pt x="15" y="78"/>
                            </a:cubicBezTo>
                            <a:cubicBezTo>
                              <a:pt x="16" y="81"/>
                              <a:pt x="18" y="84"/>
                              <a:pt x="21" y="86"/>
                            </a:cubicBezTo>
                            <a:cubicBezTo>
                              <a:pt x="23" y="88"/>
                              <a:pt x="26" y="89"/>
                              <a:pt x="30" y="89"/>
                            </a:cubicBezTo>
                            <a:cubicBezTo>
                              <a:pt x="34" y="89"/>
                              <a:pt x="36" y="88"/>
                              <a:pt x="39" y="87"/>
                            </a:cubicBezTo>
                            <a:cubicBezTo>
                              <a:pt x="41" y="86"/>
                              <a:pt x="42" y="84"/>
                              <a:pt x="44" y="81"/>
                            </a:cubicBezTo>
                            <a:cubicBezTo>
                              <a:pt x="45" y="79"/>
                              <a:pt x="45" y="76"/>
                              <a:pt x="46" y="73"/>
                            </a:cubicBezTo>
                            <a:cubicBezTo>
                              <a:pt x="46" y="71"/>
                              <a:pt x="47" y="68"/>
                              <a:pt x="47" y="64"/>
                            </a:cubicBezTo>
                            <a:lnTo>
                              <a:pt x="59" y="6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49" name="Freeform 315"/>
                      <p:cNvSpPr>
                        <a:spLocks noEditPoints="1"/>
                      </p:cNvSpPr>
                      <p:nvPr/>
                    </p:nvSpPr>
                    <p:spPr bwMode="auto">
                      <a:xfrm>
                        <a:off x="4702176" y="4019551"/>
                        <a:ext cx="49213" cy="69850"/>
                      </a:xfrm>
                      <a:custGeom>
                        <a:avLst/>
                        <a:gdLst>
                          <a:gd name="T0" fmla="*/ 36 w 54"/>
                          <a:gd name="T1" fmla="*/ 35 h 76"/>
                          <a:gd name="T2" fmla="*/ 36 w 54"/>
                          <a:gd name="T3" fmla="*/ 35 h 76"/>
                          <a:gd name="T4" fmla="*/ 32 w 54"/>
                          <a:gd name="T5" fmla="*/ 38 h 76"/>
                          <a:gd name="T6" fmla="*/ 25 w 54"/>
                          <a:gd name="T7" fmla="*/ 40 h 76"/>
                          <a:gd name="T8" fmla="*/ 17 w 54"/>
                          <a:gd name="T9" fmla="*/ 43 h 76"/>
                          <a:gd name="T10" fmla="*/ 13 w 54"/>
                          <a:gd name="T11" fmla="*/ 48 h 76"/>
                          <a:gd name="T12" fmla="*/ 12 w 54"/>
                          <a:gd name="T13" fmla="*/ 55 h 76"/>
                          <a:gd name="T14" fmla="*/ 14 w 54"/>
                          <a:gd name="T15" fmla="*/ 64 h 76"/>
                          <a:gd name="T16" fmla="*/ 22 w 54"/>
                          <a:gd name="T17" fmla="*/ 67 h 76"/>
                          <a:gd name="T18" fmla="*/ 32 w 54"/>
                          <a:gd name="T19" fmla="*/ 63 h 76"/>
                          <a:gd name="T20" fmla="*/ 36 w 54"/>
                          <a:gd name="T21" fmla="*/ 53 h 76"/>
                          <a:gd name="T22" fmla="*/ 36 w 54"/>
                          <a:gd name="T23" fmla="*/ 35 h 76"/>
                          <a:gd name="T24" fmla="*/ 2 w 54"/>
                          <a:gd name="T25" fmla="*/ 24 h 76"/>
                          <a:gd name="T26" fmla="*/ 2 w 54"/>
                          <a:gd name="T27" fmla="*/ 24 h 76"/>
                          <a:gd name="T28" fmla="*/ 8 w 54"/>
                          <a:gd name="T29" fmla="*/ 6 h 76"/>
                          <a:gd name="T30" fmla="*/ 26 w 54"/>
                          <a:gd name="T31" fmla="*/ 0 h 76"/>
                          <a:gd name="T32" fmla="*/ 38 w 54"/>
                          <a:gd name="T33" fmla="*/ 2 h 76"/>
                          <a:gd name="T34" fmla="*/ 45 w 54"/>
                          <a:gd name="T35" fmla="*/ 8 h 76"/>
                          <a:gd name="T36" fmla="*/ 47 w 54"/>
                          <a:gd name="T37" fmla="*/ 14 h 76"/>
                          <a:gd name="T38" fmla="*/ 48 w 54"/>
                          <a:gd name="T39" fmla="*/ 21 h 76"/>
                          <a:gd name="T40" fmla="*/ 48 w 54"/>
                          <a:gd name="T41" fmla="*/ 61 h 76"/>
                          <a:gd name="T42" fmla="*/ 48 w 54"/>
                          <a:gd name="T43" fmla="*/ 65 h 76"/>
                          <a:gd name="T44" fmla="*/ 51 w 54"/>
                          <a:gd name="T45" fmla="*/ 67 h 76"/>
                          <a:gd name="T46" fmla="*/ 54 w 54"/>
                          <a:gd name="T47" fmla="*/ 66 h 76"/>
                          <a:gd name="T48" fmla="*/ 54 w 54"/>
                          <a:gd name="T49" fmla="*/ 74 h 76"/>
                          <a:gd name="T50" fmla="*/ 54 w 54"/>
                          <a:gd name="T51" fmla="*/ 74 h 76"/>
                          <a:gd name="T52" fmla="*/ 51 w 54"/>
                          <a:gd name="T53" fmla="*/ 74 h 76"/>
                          <a:gd name="T54" fmla="*/ 47 w 54"/>
                          <a:gd name="T55" fmla="*/ 75 h 76"/>
                          <a:gd name="T56" fmla="*/ 44 w 54"/>
                          <a:gd name="T57" fmla="*/ 74 h 76"/>
                          <a:gd name="T58" fmla="*/ 41 w 54"/>
                          <a:gd name="T59" fmla="*/ 73 h 76"/>
                          <a:gd name="T60" fmla="*/ 38 w 54"/>
                          <a:gd name="T61" fmla="*/ 71 h 76"/>
                          <a:gd name="T62" fmla="*/ 37 w 54"/>
                          <a:gd name="T63" fmla="*/ 65 h 76"/>
                          <a:gd name="T64" fmla="*/ 37 w 54"/>
                          <a:gd name="T65" fmla="*/ 65 h 76"/>
                          <a:gd name="T66" fmla="*/ 29 w 54"/>
                          <a:gd name="T67" fmla="*/ 73 h 76"/>
                          <a:gd name="T68" fmla="*/ 20 w 54"/>
                          <a:gd name="T69" fmla="*/ 76 h 76"/>
                          <a:gd name="T70" fmla="*/ 5 w 54"/>
                          <a:gd name="T71" fmla="*/ 70 h 76"/>
                          <a:gd name="T72" fmla="*/ 0 w 54"/>
                          <a:gd name="T73" fmla="*/ 55 h 76"/>
                          <a:gd name="T74" fmla="*/ 4 w 54"/>
                          <a:gd name="T75" fmla="*/ 42 h 76"/>
                          <a:gd name="T76" fmla="*/ 14 w 54"/>
                          <a:gd name="T77" fmla="*/ 35 h 76"/>
                          <a:gd name="T78" fmla="*/ 29 w 54"/>
                          <a:gd name="T79" fmla="*/ 31 h 76"/>
                          <a:gd name="T80" fmla="*/ 36 w 54"/>
                          <a:gd name="T81" fmla="*/ 27 h 76"/>
                          <a:gd name="T82" fmla="*/ 37 w 54"/>
                          <a:gd name="T83" fmla="*/ 20 h 76"/>
                          <a:gd name="T84" fmla="*/ 25 w 54"/>
                          <a:gd name="T85" fmla="*/ 9 h 76"/>
                          <a:gd name="T86" fmla="*/ 19 w 54"/>
                          <a:gd name="T87" fmla="*/ 11 h 76"/>
                          <a:gd name="T88" fmla="*/ 15 w 54"/>
                          <a:gd name="T89" fmla="*/ 15 h 76"/>
                          <a:gd name="T90" fmla="*/ 13 w 54"/>
                          <a:gd name="T91" fmla="*/ 19 h 76"/>
                          <a:gd name="T92" fmla="*/ 13 w 54"/>
                          <a:gd name="T93" fmla="*/ 23 h 76"/>
                          <a:gd name="T94" fmla="*/ 13 w 54"/>
                          <a:gd name="T95" fmla="*/ 24 h 76"/>
                          <a:gd name="T96" fmla="*/ 2 w 54"/>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6">
                            <a:moveTo>
                              <a:pt x="36" y="35"/>
                            </a:moveTo>
                            <a:lnTo>
                              <a:pt x="36" y="35"/>
                            </a:lnTo>
                            <a:cubicBezTo>
                              <a:pt x="35" y="36"/>
                              <a:pt x="34" y="37"/>
                              <a:pt x="32" y="38"/>
                            </a:cubicBezTo>
                            <a:cubicBezTo>
                              <a:pt x="30" y="38"/>
                              <a:pt x="28" y="39"/>
                              <a:pt x="25" y="40"/>
                            </a:cubicBezTo>
                            <a:cubicBezTo>
                              <a:pt x="21" y="41"/>
                              <a:pt x="19" y="42"/>
                              <a:pt x="17" y="43"/>
                            </a:cubicBezTo>
                            <a:cubicBezTo>
                              <a:pt x="15" y="44"/>
                              <a:pt x="14" y="46"/>
                              <a:pt x="13" y="48"/>
                            </a:cubicBezTo>
                            <a:cubicBezTo>
                              <a:pt x="12" y="49"/>
                              <a:pt x="12" y="52"/>
                              <a:pt x="12" y="55"/>
                            </a:cubicBezTo>
                            <a:cubicBezTo>
                              <a:pt x="12" y="59"/>
                              <a:pt x="13" y="62"/>
                              <a:pt x="14" y="64"/>
                            </a:cubicBezTo>
                            <a:cubicBezTo>
                              <a:pt x="16" y="66"/>
                              <a:pt x="18" y="67"/>
                              <a:pt x="22" y="67"/>
                            </a:cubicBezTo>
                            <a:cubicBezTo>
                              <a:pt x="26" y="67"/>
                              <a:pt x="29" y="66"/>
                              <a:pt x="32" y="63"/>
                            </a:cubicBezTo>
                            <a:cubicBezTo>
                              <a:pt x="35" y="60"/>
                              <a:pt x="36" y="57"/>
                              <a:pt x="36" y="53"/>
                            </a:cubicBezTo>
                            <a:lnTo>
                              <a:pt x="36" y="35"/>
                            </a:lnTo>
                            <a:close/>
                            <a:moveTo>
                              <a:pt x="2" y="24"/>
                            </a:moveTo>
                            <a:lnTo>
                              <a:pt x="2" y="24"/>
                            </a:lnTo>
                            <a:cubicBezTo>
                              <a:pt x="2" y="16"/>
                              <a:pt x="4" y="10"/>
                              <a:pt x="8" y="6"/>
                            </a:cubicBezTo>
                            <a:cubicBezTo>
                              <a:pt x="11" y="2"/>
                              <a:pt x="17" y="0"/>
                              <a:pt x="26" y="0"/>
                            </a:cubicBezTo>
                            <a:cubicBezTo>
                              <a:pt x="31" y="0"/>
                              <a:pt x="35" y="1"/>
                              <a:pt x="38" y="2"/>
                            </a:cubicBezTo>
                            <a:cubicBezTo>
                              <a:pt x="41" y="4"/>
                              <a:pt x="43" y="6"/>
                              <a:pt x="45" y="8"/>
                            </a:cubicBezTo>
                            <a:cubicBezTo>
                              <a:pt x="46" y="10"/>
                              <a:pt x="47" y="12"/>
                              <a:pt x="47" y="14"/>
                            </a:cubicBezTo>
                            <a:cubicBezTo>
                              <a:pt x="47" y="16"/>
                              <a:pt x="48" y="18"/>
                              <a:pt x="48" y="21"/>
                            </a:cubicBezTo>
                            <a:lnTo>
                              <a:pt x="48" y="61"/>
                            </a:lnTo>
                            <a:cubicBezTo>
                              <a:pt x="48" y="63"/>
                              <a:pt x="48" y="64"/>
                              <a:pt x="48" y="65"/>
                            </a:cubicBezTo>
                            <a:cubicBezTo>
                              <a:pt x="49" y="66"/>
                              <a:pt x="50" y="67"/>
                              <a:pt x="51" y="67"/>
                            </a:cubicBezTo>
                            <a:cubicBezTo>
                              <a:pt x="52" y="67"/>
                              <a:pt x="53" y="66"/>
                              <a:pt x="54" y="66"/>
                            </a:cubicBezTo>
                            <a:lnTo>
                              <a:pt x="54" y="74"/>
                            </a:lnTo>
                            <a:lnTo>
                              <a:pt x="54" y="74"/>
                            </a:lnTo>
                            <a:cubicBezTo>
                              <a:pt x="53" y="74"/>
                              <a:pt x="52" y="74"/>
                              <a:pt x="51" y="74"/>
                            </a:cubicBezTo>
                            <a:cubicBezTo>
                              <a:pt x="49" y="75"/>
                              <a:pt x="48" y="75"/>
                              <a:pt x="47" y="75"/>
                            </a:cubicBezTo>
                            <a:cubicBezTo>
                              <a:pt x="46" y="75"/>
                              <a:pt x="45" y="75"/>
                              <a:pt x="44" y="74"/>
                            </a:cubicBezTo>
                            <a:cubicBezTo>
                              <a:pt x="43" y="74"/>
                              <a:pt x="42" y="74"/>
                              <a:pt x="41" y="73"/>
                            </a:cubicBezTo>
                            <a:cubicBezTo>
                              <a:pt x="40" y="73"/>
                              <a:pt x="39" y="72"/>
                              <a:pt x="38" y="71"/>
                            </a:cubicBezTo>
                            <a:cubicBezTo>
                              <a:pt x="38" y="69"/>
                              <a:pt x="37" y="68"/>
                              <a:pt x="37" y="65"/>
                            </a:cubicBezTo>
                            <a:lnTo>
                              <a:pt x="37" y="65"/>
                            </a:lnTo>
                            <a:cubicBezTo>
                              <a:pt x="35" y="69"/>
                              <a:pt x="33" y="71"/>
                              <a:pt x="29" y="73"/>
                            </a:cubicBezTo>
                            <a:cubicBezTo>
                              <a:pt x="26" y="75"/>
                              <a:pt x="23" y="76"/>
                              <a:pt x="20" y="76"/>
                            </a:cubicBezTo>
                            <a:cubicBezTo>
                              <a:pt x="13" y="76"/>
                              <a:pt x="8" y="74"/>
                              <a:pt x="5" y="70"/>
                            </a:cubicBezTo>
                            <a:cubicBezTo>
                              <a:pt x="2" y="67"/>
                              <a:pt x="0" y="61"/>
                              <a:pt x="0" y="55"/>
                            </a:cubicBezTo>
                            <a:cubicBezTo>
                              <a:pt x="0" y="50"/>
                              <a:pt x="1" y="46"/>
                              <a:pt x="4" y="42"/>
                            </a:cubicBezTo>
                            <a:cubicBezTo>
                              <a:pt x="6" y="39"/>
                              <a:pt x="9" y="36"/>
                              <a:pt x="14" y="35"/>
                            </a:cubicBezTo>
                            <a:lnTo>
                              <a:pt x="29" y="31"/>
                            </a:lnTo>
                            <a:cubicBezTo>
                              <a:pt x="32" y="29"/>
                              <a:pt x="35" y="28"/>
                              <a:pt x="36" y="27"/>
                            </a:cubicBezTo>
                            <a:cubicBezTo>
                              <a:pt x="36" y="26"/>
                              <a:pt x="37" y="23"/>
                              <a:pt x="37" y="20"/>
                            </a:cubicBezTo>
                            <a:cubicBezTo>
                              <a:pt x="37" y="13"/>
                              <a:pt x="33" y="9"/>
                              <a:pt x="25" y="9"/>
                            </a:cubicBezTo>
                            <a:cubicBezTo>
                              <a:pt x="23" y="9"/>
                              <a:pt x="20" y="10"/>
                              <a:pt x="19" y="11"/>
                            </a:cubicBezTo>
                            <a:cubicBezTo>
                              <a:pt x="17" y="12"/>
                              <a:pt x="16" y="13"/>
                              <a:pt x="15" y="15"/>
                            </a:cubicBezTo>
                            <a:cubicBezTo>
                              <a:pt x="14" y="17"/>
                              <a:pt x="14" y="18"/>
                              <a:pt x="13" y="19"/>
                            </a:cubicBezTo>
                            <a:cubicBezTo>
                              <a:pt x="13" y="21"/>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50" name="Freeform 316"/>
                      <p:cNvSpPr>
                        <a:spLocks/>
                      </p:cNvSpPr>
                      <p:nvPr/>
                    </p:nvSpPr>
                    <p:spPr bwMode="auto">
                      <a:xfrm>
                        <a:off x="4756151" y="4019551"/>
                        <a:ext cx="42863" cy="69850"/>
                      </a:xfrm>
                      <a:custGeom>
                        <a:avLst/>
                        <a:gdLst>
                          <a:gd name="T0" fmla="*/ 35 w 47"/>
                          <a:gd name="T1" fmla="*/ 23 h 76"/>
                          <a:gd name="T2" fmla="*/ 35 w 47"/>
                          <a:gd name="T3" fmla="*/ 23 h 76"/>
                          <a:gd name="T4" fmla="*/ 32 w 47"/>
                          <a:gd name="T5" fmla="*/ 13 h 76"/>
                          <a:gd name="T6" fmla="*/ 24 w 47"/>
                          <a:gd name="T7" fmla="*/ 9 h 76"/>
                          <a:gd name="T8" fmla="*/ 20 w 47"/>
                          <a:gd name="T9" fmla="*/ 10 h 76"/>
                          <a:gd name="T10" fmla="*/ 17 w 47"/>
                          <a:gd name="T11" fmla="*/ 11 h 76"/>
                          <a:gd name="T12" fmla="*/ 14 w 47"/>
                          <a:gd name="T13" fmla="*/ 14 h 76"/>
                          <a:gd name="T14" fmla="*/ 12 w 47"/>
                          <a:gd name="T15" fmla="*/ 20 h 76"/>
                          <a:gd name="T16" fmla="*/ 16 w 47"/>
                          <a:gd name="T17" fmla="*/ 27 h 76"/>
                          <a:gd name="T18" fmla="*/ 27 w 47"/>
                          <a:gd name="T19" fmla="*/ 32 h 76"/>
                          <a:gd name="T20" fmla="*/ 30 w 47"/>
                          <a:gd name="T21" fmla="*/ 33 h 76"/>
                          <a:gd name="T22" fmla="*/ 37 w 47"/>
                          <a:gd name="T23" fmla="*/ 36 h 76"/>
                          <a:gd name="T24" fmla="*/ 42 w 47"/>
                          <a:gd name="T25" fmla="*/ 39 h 76"/>
                          <a:gd name="T26" fmla="*/ 46 w 47"/>
                          <a:gd name="T27" fmla="*/ 45 h 76"/>
                          <a:gd name="T28" fmla="*/ 47 w 47"/>
                          <a:gd name="T29" fmla="*/ 53 h 76"/>
                          <a:gd name="T30" fmla="*/ 41 w 47"/>
                          <a:gd name="T31" fmla="*/ 70 h 76"/>
                          <a:gd name="T32" fmla="*/ 24 w 47"/>
                          <a:gd name="T33" fmla="*/ 76 h 76"/>
                          <a:gd name="T34" fmla="*/ 11 w 47"/>
                          <a:gd name="T35" fmla="*/ 73 h 76"/>
                          <a:gd name="T36" fmla="*/ 3 w 47"/>
                          <a:gd name="T37" fmla="*/ 66 h 76"/>
                          <a:gd name="T38" fmla="*/ 0 w 47"/>
                          <a:gd name="T39" fmla="*/ 58 h 76"/>
                          <a:gd name="T40" fmla="*/ 0 w 47"/>
                          <a:gd name="T41" fmla="*/ 50 h 76"/>
                          <a:gd name="T42" fmla="*/ 11 w 47"/>
                          <a:gd name="T43" fmla="*/ 50 h 76"/>
                          <a:gd name="T44" fmla="*/ 14 w 47"/>
                          <a:gd name="T45" fmla="*/ 62 h 76"/>
                          <a:gd name="T46" fmla="*/ 24 w 47"/>
                          <a:gd name="T47" fmla="*/ 67 h 76"/>
                          <a:gd name="T48" fmla="*/ 28 w 47"/>
                          <a:gd name="T49" fmla="*/ 66 h 76"/>
                          <a:gd name="T50" fmla="*/ 32 w 47"/>
                          <a:gd name="T51" fmla="*/ 65 h 76"/>
                          <a:gd name="T52" fmla="*/ 35 w 47"/>
                          <a:gd name="T53" fmla="*/ 61 h 76"/>
                          <a:gd name="T54" fmla="*/ 36 w 47"/>
                          <a:gd name="T55" fmla="*/ 55 h 76"/>
                          <a:gd name="T56" fmla="*/ 35 w 47"/>
                          <a:gd name="T57" fmla="*/ 50 h 76"/>
                          <a:gd name="T58" fmla="*/ 32 w 47"/>
                          <a:gd name="T59" fmla="*/ 46 h 76"/>
                          <a:gd name="T60" fmla="*/ 21 w 47"/>
                          <a:gd name="T61" fmla="*/ 41 h 76"/>
                          <a:gd name="T62" fmla="*/ 19 w 47"/>
                          <a:gd name="T63" fmla="*/ 40 h 76"/>
                          <a:gd name="T64" fmla="*/ 18 w 47"/>
                          <a:gd name="T65" fmla="*/ 40 h 76"/>
                          <a:gd name="T66" fmla="*/ 11 w 47"/>
                          <a:gd name="T67" fmla="*/ 38 h 76"/>
                          <a:gd name="T68" fmla="*/ 6 w 47"/>
                          <a:gd name="T69" fmla="*/ 34 h 76"/>
                          <a:gd name="T70" fmla="*/ 3 w 47"/>
                          <a:gd name="T71" fmla="*/ 29 h 76"/>
                          <a:gd name="T72" fmla="*/ 1 w 47"/>
                          <a:gd name="T73" fmla="*/ 20 h 76"/>
                          <a:gd name="T74" fmla="*/ 8 w 47"/>
                          <a:gd name="T75" fmla="*/ 6 h 76"/>
                          <a:gd name="T76" fmla="*/ 24 w 47"/>
                          <a:gd name="T77" fmla="*/ 0 h 76"/>
                          <a:gd name="T78" fmla="*/ 36 w 47"/>
                          <a:gd name="T79" fmla="*/ 3 h 76"/>
                          <a:gd name="T80" fmla="*/ 42 w 47"/>
                          <a:gd name="T81" fmla="*/ 8 h 76"/>
                          <a:gd name="T82" fmla="*/ 45 w 47"/>
                          <a:gd name="T83" fmla="*/ 15 h 76"/>
                          <a:gd name="T84" fmla="*/ 46 w 47"/>
                          <a:gd name="T85" fmla="*/ 23 h 76"/>
                          <a:gd name="T86" fmla="*/ 35 w 47"/>
                          <a:gd name="T8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76">
                            <a:moveTo>
                              <a:pt x="35" y="23"/>
                            </a:moveTo>
                            <a:lnTo>
                              <a:pt x="35" y="23"/>
                            </a:lnTo>
                            <a:cubicBezTo>
                              <a:pt x="35" y="18"/>
                              <a:pt x="34" y="15"/>
                              <a:pt x="32" y="13"/>
                            </a:cubicBezTo>
                            <a:cubicBezTo>
                              <a:pt x="31" y="10"/>
                              <a:pt x="28" y="9"/>
                              <a:pt x="24" y="9"/>
                            </a:cubicBezTo>
                            <a:cubicBezTo>
                              <a:pt x="23" y="9"/>
                              <a:pt x="22" y="9"/>
                              <a:pt x="20" y="10"/>
                            </a:cubicBezTo>
                            <a:cubicBezTo>
                              <a:pt x="19" y="10"/>
                              <a:pt x="18" y="10"/>
                              <a:pt x="17" y="11"/>
                            </a:cubicBezTo>
                            <a:cubicBezTo>
                              <a:pt x="15" y="12"/>
                              <a:pt x="14" y="13"/>
                              <a:pt x="14" y="14"/>
                            </a:cubicBezTo>
                            <a:cubicBezTo>
                              <a:pt x="13" y="16"/>
                              <a:pt x="12" y="18"/>
                              <a:pt x="12" y="20"/>
                            </a:cubicBezTo>
                            <a:cubicBezTo>
                              <a:pt x="12" y="24"/>
                              <a:pt x="14" y="26"/>
                              <a:pt x="16" y="27"/>
                            </a:cubicBezTo>
                            <a:cubicBezTo>
                              <a:pt x="18" y="29"/>
                              <a:pt x="22" y="31"/>
                              <a:pt x="27" y="32"/>
                            </a:cubicBezTo>
                            <a:cubicBezTo>
                              <a:pt x="28" y="33"/>
                              <a:pt x="29" y="33"/>
                              <a:pt x="30" y="33"/>
                            </a:cubicBezTo>
                            <a:cubicBezTo>
                              <a:pt x="33" y="34"/>
                              <a:pt x="35" y="35"/>
                              <a:pt x="37" y="36"/>
                            </a:cubicBezTo>
                            <a:cubicBezTo>
                              <a:pt x="39" y="37"/>
                              <a:pt x="41" y="38"/>
                              <a:pt x="42" y="39"/>
                            </a:cubicBezTo>
                            <a:cubicBezTo>
                              <a:pt x="44" y="41"/>
                              <a:pt x="45" y="42"/>
                              <a:pt x="46" y="45"/>
                            </a:cubicBezTo>
                            <a:cubicBezTo>
                              <a:pt x="47" y="47"/>
                              <a:pt x="47" y="50"/>
                              <a:pt x="47" y="53"/>
                            </a:cubicBezTo>
                            <a:cubicBezTo>
                              <a:pt x="47" y="61"/>
                              <a:pt x="45" y="66"/>
                              <a:pt x="41" y="70"/>
                            </a:cubicBezTo>
                            <a:cubicBezTo>
                              <a:pt x="37" y="74"/>
                              <a:pt x="31" y="76"/>
                              <a:pt x="24" y="76"/>
                            </a:cubicBezTo>
                            <a:cubicBezTo>
                              <a:pt x="19" y="76"/>
                              <a:pt x="14" y="75"/>
                              <a:pt x="11" y="73"/>
                            </a:cubicBezTo>
                            <a:cubicBezTo>
                              <a:pt x="7" y="71"/>
                              <a:pt x="5" y="69"/>
                              <a:pt x="3" y="66"/>
                            </a:cubicBezTo>
                            <a:cubicBezTo>
                              <a:pt x="2" y="64"/>
                              <a:pt x="1" y="61"/>
                              <a:pt x="0" y="58"/>
                            </a:cubicBezTo>
                            <a:cubicBezTo>
                              <a:pt x="0" y="56"/>
                              <a:pt x="0" y="53"/>
                              <a:pt x="0" y="50"/>
                            </a:cubicBezTo>
                            <a:lnTo>
                              <a:pt x="11" y="50"/>
                            </a:lnTo>
                            <a:cubicBezTo>
                              <a:pt x="11" y="55"/>
                              <a:pt x="12" y="59"/>
                              <a:pt x="14" y="62"/>
                            </a:cubicBezTo>
                            <a:cubicBezTo>
                              <a:pt x="16" y="65"/>
                              <a:pt x="19" y="67"/>
                              <a:pt x="24" y="67"/>
                            </a:cubicBezTo>
                            <a:cubicBezTo>
                              <a:pt x="26" y="67"/>
                              <a:pt x="27" y="67"/>
                              <a:pt x="28" y="66"/>
                            </a:cubicBezTo>
                            <a:cubicBezTo>
                              <a:pt x="29" y="66"/>
                              <a:pt x="31" y="66"/>
                              <a:pt x="32" y="65"/>
                            </a:cubicBezTo>
                            <a:cubicBezTo>
                              <a:pt x="33" y="64"/>
                              <a:pt x="34" y="62"/>
                              <a:pt x="35" y="61"/>
                            </a:cubicBezTo>
                            <a:cubicBezTo>
                              <a:pt x="36" y="59"/>
                              <a:pt x="36" y="57"/>
                              <a:pt x="36" y="55"/>
                            </a:cubicBezTo>
                            <a:cubicBezTo>
                              <a:pt x="36" y="53"/>
                              <a:pt x="36" y="51"/>
                              <a:pt x="35" y="50"/>
                            </a:cubicBezTo>
                            <a:cubicBezTo>
                              <a:pt x="34" y="48"/>
                              <a:pt x="33" y="47"/>
                              <a:pt x="32" y="46"/>
                            </a:cubicBezTo>
                            <a:cubicBezTo>
                              <a:pt x="30" y="44"/>
                              <a:pt x="26" y="43"/>
                              <a:pt x="21" y="41"/>
                            </a:cubicBezTo>
                            <a:cubicBezTo>
                              <a:pt x="20" y="41"/>
                              <a:pt x="19" y="41"/>
                              <a:pt x="19" y="40"/>
                            </a:cubicBezTo>
                            <a:lnTo>
                              <a:pt x="18" y="40"/>
                            </a:lnTo>
                            <a:cubicBezTo>
                              <a:pt x="15" y="39"/>
                              <a:pt x="13" y="38"/>
                              <a:pt x="11" y="38"/>
                            </a:cubicBezTo>
                            <a:cubicBezTo>
                              <a:pt x="9" y="37"/>
                              <a:pt x="8" y="36"/>
                              <a:pt x="6" y="34"/>
                            </a:cubicBezTo>
                            <a:cubicBezTo>
                              <a:pt x="5" y="33"/>
                              <a:pt x="3" y="31"/>
                              <a:pt x="3" y="29"/>
                            </a:cubicBezTo>
                            <a:cubicBezTo>
                              <a:pt x="2" y="27"/>
                              <a:pt x="1" y="24"/>
                              <a:pt x="1" y="20"/>
                            </a:cubicBezTo>
                            <a:cubicBezTo>
                              <a:pt x="1" y="14"/>
                              <a:pt x="3" y="9"/>
                              <a:pt x="8" y="6"/>
                            </a:cubicBezTo>
                            <a:cubicBezTo>
                              <a:pt x="12" y="2"/>
                              <a:pt x="17" y="0"/>
                              <a:pt x="24" y="0"/>
                            </a:cubicBezTo>
                            <a:cubicBezTo>
                              <a:pt x="29" y="0"/>
                              <a:pt x="33" y="1"/>
                              <a:pt x="36" y="3"/>
                            </a:cubicBezTo>
                            <a:cubicBezTo>
                              <a:pt x="39" y="4"/>
                              <a:pt x="41" y="6"/>
                              <a:pt x="42" y="8"/>
                            </a:cubicBezTo>
                            <a:cubicBezTo>
                              <a:pt x="44" y="11"/>
                              <a:pt x="45" y="13"/>
                              <a:pt x="45" y="15"/>
                            </a:cubicBezTo>
                            <a:cubicBezTo>
                              <a:pt x="45" y="18"/>
                              <a:pt x="46" y="20"/>
                              <a:pt x="46" y="23"/>
                            </a:cubicBezTo>
                            <a:lnTo>
                              <a:pt x="35" y="2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52" name="Freeform 317"/>
                      <p:cNvSpPr>
                        <a:spLocks noEditPoints="1"/>
                      </p:cNvSpPr>
                      <p:nvPr/>
                    </p:nvSpPr>
                    <p:spPr bwMode="auto">
                      <a:xfrm>
                        <a:off x="4806951" y="4019551"/>
                        <a:ext cx="47625" cy="69850"/>
                      </a:xfrm>
                      <a:custGeom>
                        <a:avLst/>
                        <a:gdLst>
                          <a:gd name="T0" fmla="*/ 36 w 53"/>
                          <a:gd name="T1" fmla="*/ 35 h 76"/>
                          <a:gd name="T2" fmla="*/ 36 w 53"/>
                          <a:gd name="T3" fmla="*/ 35 h 76"/>
                          <a:gd name="T4" fmla="*/ 32 w 53"/>
                          <a:gd name="T5" fmla="*/ 38 h 76"/>
                          <a:gd name="T6" fmla="*/ 25 w 53"/>
                          <a:gd name="T7" fmla="*/ 40 h 76"/>
                          <a:gd name="T8" fmla="*/ 17 w 53"/>
                          <a:gd name="T9" fmla="*/ 43 h 76"/>
                          <a:gd name="T10" fmla="*/ 13 w 53"/>
                          <a:gd name="T11" fmla="*/ 48 h 76"/>
                          <a:gd name="T12" fmla="*/ 11 w 53"/>
                          <a:gd name="T13" fmla="*/ 55 h 76"/>
                          <a:gd name="T14" fmla="*/ 14 w 53"/>
                          <a:gd name="T15" fmla="*/ 64 h 76"/>
                          <a:gd name="T16" fmla="*/ 21 w 53"/>
                          <a:gd name="T17" fmla="*/ 67 h 76"/>
                          <a:gd name="T18" fmla="*/ 31 w 53"/>
                          <a:gd name="T19" fmla="*/ 63 h 76"/>
                          <a:gd name="T20" fmla="*/ 36 w 53"/>
                          <a:gd name="T21" fmla="*/ 53 h 76"/>
                          <a:gd name="T22" fmla="*/ 36 w 53"/>
                          <a:gd name="T23" fmla="*/ 35 h 76"/>
                          <a:gd name="T24" fmla="*/ 1 w 53"/>
                          <a:gd name="T25" fmla="*/ 24 h 76"/>
                          <a:gd name="T26" fmla="*/ 1 w 53"/>
                          <a:gd name="T27" fmla="*/ 24 h 76"/>
                          <a:gd name="T28" fmla="*/ 7 w 53"/>
                          <a:gd name="T29" fmla="*/ 6 h 76"/>
                          <a:gd name="T30" fmla="*/ 25 w 53"/>
                          <a:gd name="T31" fmla="*/ 0 h 76"/>
                          <a:gd name="T32" fmla="*/ 38 w 53"/>
                          <a:gd name="T33" fmla="*/ 2 h 76"/>
                          <a:gd name="T34" fmla="*/ 44 w 53"/>
                          <a:gd name="T35" fmla="*/ 8 h 76"/>
                          <a:gd name="T36" fmla="*/ 47 w 53"/>
                          <a:gd name="T37" fmla="*/ 14 h 76"/>
                          <a:gd name="T38" fmla="*/ 47 w 53"/>
                          <a:gd name="T39" fmla="*/ 21 h 76"/>
                          <a:gd name="T40" fmla="*/ 47 w 53"/>
                          <a:gd name="T41" fmla="*/ 61 h 76"/>
                          <a:gd name="T42" fmla="*/ 48 w 53"/>
                          <a:gd name="T43" fmla="*/ 65 h 76"/>
                          <a:gd name="T44" fmla="*/ 51 w 53"/>
                          <a:gd name="T45" fmla="*/ 67 h 76"/>
                          <a:gd name="T46" fmla="*/ 53 w 53"/>
                          <a:gd name="T47" fmla="*/ 66 h 76"/>
                          <a:gd name="T48" fmla="*/ 53 w 53"/>
                          <a:gd name="T49" fmla="*/ 74 h 76"/>
                          <a:gd name="T50" fmla="*/ 53 w 53"/>
                          <a:gd name="T51" fmla="*/ 74 h 76"/>
                          <a:gd name="T52" fmla="*/ 50 w 53"/>
                          <a:gd name="T53" fmla="*/ 74 h 76"/>
                          <a:gd name="T54" fmla="*/ 47 w 53"/>
                          <a:gd name="T55" fmla="*/ 75 h 76"/>
                          <a:gd name="T56" fmla="*/ 43 w 53"/>
                          <a:gd name="T57" fmla="*/ 74 h 76"/>
                          <a:gd name="T58" fmla="*/ 40 w 53"/>
                          <a:gd name="T59" fmla="*/ 73 h 76"/>
                          <a:gd name="T60" fmla="*/ 38 w 53"/>
                          <a:gd name="T61" fmla="*/ 71 h 76"/>
                          <a:gd name="T62" fmla="*/ 37 w 53"/>
                          <a:gd name="T63" fmla="*/ 65 h 76"/>
                          <a:gd name="T64" fmla="*/ 36 w 53"/>
                          <a:gd name="T65" fmla="*/ 65 h 76"/>
                          <a:gd name="T66" fmla="*/ 29 w 53"/>
                          <a:gd name="T67" fmla="*/ 73 h 76"/>
                          <a:gd name="T68" fmla="*/ 19 w 53"/>
                          <a:gd name="T69" fmla="*/ 76 h 76"/>
                          <a:gd name="T70" fmla="*/ 4 w 53"/>
                          <a:gd name="T71" fmla="*/ 70 h 76"/>
                          <a:gd name="T72" fmla="*/ 0 w 53"/>
                          <a:gd name="T73" fmla="*/ 55 h 76"/>
                          <a:gd name="T74" fmla="*/ 3 w 53"/>
                          <a:gd name="T75" fmla="*/ 42 h 76"/>
                          <a:gd name="T76" fmla="*/ 13 w 53"/>
                          <a:gd name="T77" fmla="*/ 35 h 76"/>
                          <a:gd name="T78" fmla="*/ 28 w 53"/>
                          <a:gd name="T79" fmla="*/ 31 h 76"/>
                          <a:gd name="T80" fmla="*/ 35 w 53"/>
                          <a:gd name="T81" fmla="*/ 27 h 76"/>
                          <a:gd name="T82" fmla="*/ 36 w 53"/>
                          <a:gd name="T83" fmla="*/ 20 h 76"/>
                          <a:gd name="T84" fmla="*/ 25 w 53"/>
                          <a:gd name="T85" fmla="*/ 9 h 76"/>
                          <a:gd name="T86" fmla="*/ 18 w 53"/>
                          <a:gd name="T87" fmla="*/ 11 h 76"/>
                          <a:gd name="T88" fmla="*/ 14 w 53"/>
                          <a:gd name="T89" fmla="*/ 15 h 76"/>
                          <a:gd name="T90" fmla="*/ 13 w 53"/>
                          <a:gd name="T91" fmla="*/ 19 h 76"/>
                          <a:gd name="T92" fmla="*/ 13 w 53"/>
                          <a:gd name="T93" fmla="*/ 23 h 76"/>
                          <a:gd name="T94" fmla="*/ 13 w 53"/>
                          <a:gd name="T95" fmla="*/ 24 h 76"/>
                          <a:gd name="T96" fmla="*/ 1 w 53"/>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76">
                            <a:moveTo>
                              <a:pt x="36" y="35"/>
                            </a:moveTo>
                            <a:lnTo>
                              <a:pt x="36" y="35"/>
                            </a:lnTo>
                            <a:cubicBezTo>
                              <a:pt x="35" y="36"/>
                              <a:pt x="33" y="37"/>
                              <a:pt x="32" y="38"/>
                            </a:cubicBezTo>
                            <a:cubicBezTo>
                              <a:pt x="30" y="38"/>
                              <a:pt x="28" y="39"/>
                              <a:pt x="25" y="40"/>
                            </a:cubicBezTo>
                            <a:cubicBezTo>
                              <a:pt x="21" y="41"/>
                              <a:pt x="18" y="42"/>
                              <a:pt x="17" y="43"/>
                            </a:cubicBezTo>
                            <a:cubicBezTo>
                              <a:pt x="15" y="44"/>
                              <a:pt x="14" y="46"/>
                              <a:pt x="13" y="48"/>
                            </a:cubicBezTo>
                            <a:cubicBezTo>
                              <a:pt x="12" y="49"/>
                              <a:pt x="11" y="52"/>
                              <a:pt x="11" y="55"/>
                            </a:cubicBezTo>
                            <a:cubicBezTo>
                              <a:pt x="11" y="59"/>
                              <a:pt x="12" y="62"/>
                              <a:pt x="14" y="64"/>
                            </a:cubicBezTo>
                            <a:cubicBezTo>
                              <a:pt x="15" y="66"/>
                              <a:pt x="18" y="67"/>
                              <a:pt x="21" y="67"/>
                            </a:cubicBezTo>
                            <a:cubicBezTo>
                              <a:pt x="25" y="67"/>
                              <a:pt x="29" y="66"/>
                              <a:pt x="31" y="63"/>
                            </a:cubicBezTo>
                            <a:cubicBezTo>
                              <a:pt x="34" y="60"/>
                              <a:pt x="36" y="57"/>
                              <a:pt x="36" y="53"/>
                            </a:cubicBezTo>
                            <a:lnTo>
                              <a:pt x="36" y="35"/>
                            </a:lnTo>
                            <a:close/>
                            <a:moveTo>
                              <a:pt x="1" y="24"/>
                            </a:moveTo>
                            <a:lnTo>
                              <a:pt x="1" y="24"/>
                            </a:lnTo>
                            <a:cubicBezTo>
                              <a:pt x="1" y="16"/>
                              <a:pt x="3" y="10"/>
                              <a:pt x="7" y="6"/>
                            </a:cubicBezTo>
                            <a:cubicBezTo>
                              <a:pt x="11" y="2"/>
                              <a:pt x="17" y="0"/>
                              <a:pt x="25" y="0"/>
                            </a:cubicBezTo>
                            <a:cubicBezTo>
                              <a:pt x="31" y="0"/>
                              <a:pt x="35" y="1"/>
                              <a:pt x="38" y="2"/>
                            </a:cubicBezTo>
                            <a:cubicBezTo>
                              <a:pt x="41" y="4"/>
                              <a:pt x="43" y="6"/>
                              <a:pt x="44" y="8"/>
                            </a:cubicBezTo>
                            <a:cubicBezTo>
                              <a:pt x="46" y="10"/>
                              <a:pt x="46" y="12"/>
                              <a:pt x="47" y="14"/>
                            </a:cubicBezTo>
                            <a:cubicBezTo>
                              <a:pt x="47" y="16"/>
                              <a:pt x="47" y="18"/>
                              <a:pt x="47" y="21"/>
                            </a:cubicBezTo>
                            <a:lnTo>
                              <a:pt x="47" y="61"/>
                            </a:lnTo>
                            <a:cubicBezTo>
                              <a:pt x="47" y="63"/>
                              <a:pt x="47" y="64"/>
                              <a:pt x="48" y="65"/>
                            </a:cubicBezTo>
                            <a:cubicBezTo>
                              <a:pt x="48" y="66"/>
                              <a:pt x="49" y="67"/>
                              <a:pt x="51" y="67"/>
                            </a:cubicBezTo>
                            <a:cubicBezTo>
                              <a:pt x="52" y="67"/>
                              <a:pt x="53" y="66"/>
                              <a:pt x="53" y="66"/>
                            </a:cubicBezTo>
                            <a:lnTo>
                              <a:pt x="53" y="74"/>
                            </a:lnTo>
                            <a:lnTo>
                              <a:pt x="53" y="74"/>
                            </a:lnTo>
                            <a:cubicBezTo>
                              <a:pt x="52" y="74"/>
                              <a:pt x="51" y="74"/>
                              <a:pt x="50" y="74"/>
                            </a:cubicBezTo>
                            <a:cubicBezTo>
                              <a:pt x="49" y="75"/>
                              <a:pt x="48" y="75"/>
                              <a:pt x="47" y="75"/>
                            </a:cubicBezTo>
                            <a:cubicBezTo>
                              <a:pt x="45" y="75"/>
                              <a:pt x="44" y="75"/>
                              <a:pt x="43" y="74"/>
                            </a:cubicBezTo>
                            <a:cubicBezTo>
                              <a:pt x="42" y="74"/>
                              <a:pt x="41" y="74"/>
                              <a:pt x="40" y="73"/>
                            </a:cubicBezTo>
                            <a:cubicBezTo>
                              <a:pt x="39" y="73"/>
                              <a:pt x="38" y="72"/>
                              <a:pt x="38" y="71"/>
                            </a:cubicBezTo>
                            <a:cubicBezTo>
                              <a:pt x="37" y="69"/>
                              <a:pt x="37" y="68"/>
                              <a:pt x="37" y="65"/>
                            </a:cubicBezTo>
                            <a:lnTo>
                              <a:pt x="36" y="65"/>
                            </a:lnTo>
                            <a:cubicBezTo>
                              <a:pt x="35" y="69"/>
                              <a:pt x="32" y="71"/>
                              <a:pt x="29" y="73"/>
                            </a:cubicBezTo>
                            <a:cubicBezTo>
                              <a:pt x="26" y="75"/>
                              <a:pt x="22" y="76"/>
                              <a:pt x="19" y="76"/>
                            </a:cubicBezTo>
                            <a:cubicBezTo>
                              <a:pt x="13" y="76"/>
                              <a:pt x="8" y="74"/>
                              <a:pt x="4" y="70"/>
                            </a:cubicBezTo>
                            <a:cubicBezTo>
                              <a:pt x="1" y="67"/>
                              <a:pt x="0" y="61"/>
                              <a:pt x="0" y="55"/>
                            </a:cubicBezTo>
                            <a:cubicBezTo>
                              <a:pt x="0" y="50"/>
                              <a:pt x="1" y="46"/>
                              <a:pt x="3" y="42"/>
                            </a:cubicBezTo>
                            <a:cubicBezTo>
                              <a:pt x="5" y="39"/>
                              <a:pt x="9" y="36"/>
                              <a:pt x="13" y="35"/>
                            </a:cubicBezTo>
                            <a:lnTo>
                              <a:pt x="28" y="31"/>
                            </a:lnTo>
                            <a:cubicBezTo>
                              <a:pt x="32" y="29"/>
                              <a:pt x="34" y="28"/>
                              <a:pt x="35" y="27"/>
                            </a:cubicBezTo>
                            <a:cubicBezTo>
                              <a:pt x="36" y="26"/>
                              <a:pt x="36" y="23"/>
                              <a:pt x="36" y="20"/>
                            </a:cubicBezTo>
                            <a:cubicBezTo>
                              <a:pt x="36" y="13"/>
                              <a:pt x="32" y="9"/>
                              <a:pt x="25" y="9"/>
                            </a:cubicBezTo>
                            <a:cubicBezTo>
                              <a:pt x="22" y="9"/>
                              <a:pt x="20" y="10"/>
                              <a:pt x="18" y="11"/>
                            </a:cubicBezTo>
                            <a:cubicBezTo>
                              <a:pt x="16" y="12"/>
                              <a:pt x="15" y="13"/>
                              <a:pt x="14" y="15"/>
                            </a:cubicBezTo>
                            <a:cubicBezTo>
                              <a:pt x="13" y="17"/>
                              <a:pt x="13" y="18"/>
                              <a:pt x="13" y="19"/>
                            </a:cubicBezTo>
                            <a:cubicBezTo>
                              <a:pt x="13" y="21"/>
                              <a:pt x="13" y="22"/>
                              <a:pt x="13" y="23"/>
                            </a:cubicBezTo>
                            <a:lnTo>
                              <a:pt x="13" y="24"/>
                            </a:lnTo>
                            <a:lnTo>
                              <a:pt x="1"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53" name="Freeform 318"/>
                      <p:cNvSpPr>
                        <a:spLocks/>
                      </p:cNvSpPr>
                      <p:nvPr/>
                    </p:nvSpPr>
                    <p:spPr bwMode="auto">
                      <a:xfrm>
                        <a:off x="4864101" y="4000501"/>
                        <a:ext cx="9525" cy="87313"/>
                      </a:xfrm>
                      <a:custGeom>
                        <a:avLst/>
                        <a:gdLst>
                          <a:gd name="T0" fmla="*/ 0 w 11"/>
                          <a:gd name="T1" fmla="*/ 0 h 95"/>
                          <a:gd name="T2" fmla="*/ 0 w 11"/>
                          <a:gd name="T3" fmla="*/ 0 h 95"/>
                          <a:gd name="T4" fmla="*/ 11 w 11"/>
                          <a:gd name="T5" fmla="*/ 0 h 95"/>
                          <a:gd name="T6" fmla="*/ 11 w 11"/>
                          <a:gd name="T7" fmla="*/ 95 h 95"/>
                          <a:gd name="T8" fmla="*/ 0 w 11"/>
                          <a:gd name="T9" fmla="*/ 95 h 95"/>
                          <a:gd name="T10" fmla="*/ 0 w 11"/>
                          <a:gd name="T11" fmla="*/ 0 h 95"/>
                        </a:gdLst>
                        <a:ahLst/>
                        <a:cxnLst>
                          <a:cxn ang="0">
                            <a:pos x="T0" y="T1"/>
                          </a:cxn>
                          <a:cxn ang="0">
                            <a:pos x="T2" y="T3"/>
                          </a:cxn>
                          <a:cxn ang="0">
                            <a:pos x="T4" y="T5"/>
                          </a:cxn>
                          <a:cxn ang="0">
                            <a:pos x="T6" y="T7"/>
                          </a:cxn>
                          <a:cxn ang="0">
                            <a:pos x="T8" y="T9"/>
                          </a:cxn>
                          <a:cxn ang="0">
                            <a:pos x="T10" y="T11"/>
                          </a:cxn>
                        </a:cxnLst>
                        <a:rect l="0" t="0" r="r" b="b"/>
                        <a:pathLst>
                          <a:path w="11" h="95">
                            <a:moveTo>
                              <a:pt x="0" y="0"/>
                            </a:moveTo>
                            <a:lnTo>
                              <a:pt x="0" y="0"/>
                            </a:lnTo>
                            <a:lnTo>
                              <a:pt x="11" y="0"/>
                            </a:lnTo>
                            <a:lnTo>
                              <a:pt x="11" y="95"/>
                            </a:lnTo>
                            <a:lnTo>
                              <a:pt x="0" y="9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54" name="Freeform 319"/>
                      <p:cNvSpPr>
                        <a:spLocks noEditPoints="1"/>
                      </p:cNvSpPr>
                      <p:nvPr/>
                    </p:nvSpPr>
                    <p:spPr bwMode="auto">
                      <a:xfrm>
                        <a:off x="4886326" y="4019551"/>
                        <a:ext cx="44450" cy="69850"/>
                      </a:xfrm>
                      <a:custGeom>
                        <a:avLst/>
                        <a:gdLst>
                          <a:gd name="T0" fmla="*/ 38 w 49"/>
                          <a:gd name="T1" fmla="*/ 31 h 76"/>
                          <a:gd name="T2" fmla="*/ 38 w 49"/>
                          <a:gd name="T3" fmla="*/ 31 h 76"/>
                          <a:gd name="T4" fmla="*/ 38 w 49"/>
                          <a:gd name="T5" fmla="*/ 27 h 76"/>
                          <a:gd name="T6" fmla="*/ 37 w 49"/>
                          <a:gd name="T7" fmla="*/ 20 h 76"/>
                          <a:gd name="T8" fmla="*/ 35 w 49"/>
                          <a:gd name="T9" fmla="*/ 15 h 76"/>
                          <a:gd name="T10" fmla="*/ 31 w 49"/>
                          <a:gd name="T11" fmla="*/ 11 h 76"/>
                          <a:gd name="T12" fmla="*/ 25 w 49"/>
                          <a:gd name="T13" fmla="*/ 9 h 76"/>
                          <a:gd name="T14" fmla="*/ 19 w 49"/>
                          <a:gd name="T15" fmla="*/ 11 h 76"/>
                          <a:gd name="T16" fmla="*/ 14 w 49"/>
                          <a:gd name="T17" fmla="*/ 17 h 76"/>
                          <a:gd name="T18" fmla="*/ 13 w 49"/>
                          <a:gd name="T19" fmla="*/ 23 h 76"/>
                          <a:gd name="T20" fmla="*/ 12 w 49"/>
                          <a:gd name="T21" fmla="*/ 28 h 76"/>
                          <a:gd name="T22" fmla="*/ 12 w 49"/>
                          <a:gd name="T23" fmla="*/ 31 h 76"/>
                          <a:gd name="T24" fmla="*/ 38 w 49"/>
                          <a:gd name="T25" fmla="*/ 31 h 76"/>
                          <a:gd name="T26" fmla="*/ 12 w 49"/>
                          <a:gd name="T27" fmla="*/ 39 h 76"/>
                          <a:gd name="T28" fmla="*/ 12 w 49"/>
                          <a:gd name="T29" fmla="*/ 39 h 76"/>
                          <a:gd name="T30" fmla="*/ 12 w 49"/>
                          <a:gd name="T31" fmla="*/ 49 h 76"/>
                          <a:gd name="T32" fmla="*/ 14 w 49"/>
                          <a:gd name="T33" fmla="*/ 58 h 76"/>
                          <a:gd name="T34" fmla="*/ 18 w 49"/>
                          <a:gd name="T35" fmla="*/ 64 h 76"/>
                          <a:gd name="T36" fmla="*/ 26 w 49"/>
                          <a:gd name="T37" fmla="*/ 67 h 76"/>
                          <a:gd name="T38" fmla="*/ 32 w 49"/>
                          <a:gd name="T39" fmla="*/ 65 h 76"/>
                          <a:gd name="T40" fmla="*/ 36 w 49"/>
                          <a:gd name="T41" fmla="*/ 61 h 76"/>
                          <a:gd name="T42" fmla="*/ 37 w 49"/>
                          <a:gd name="T43" fmla="*/ 56 h 76"/>
                          <a:gd name="T44" fmla="*/ 38 w 49"/>
                          <a:gd name="T45" fmla="*/ 50 h 76"/>
                          <a:gd name="T46" fmla="*/ 49 w 49"/>
                          <a:gd name="T47" fmla="*/ 50 h 76"/>
                          <a:gd name="T48" fmla="*/ 48 w 49"/>
                          <a:gd name="T49" fmla="*/ 58 h 76"/>
                          <a:gd name="T50" fmla="*/ 44 w 49"/>
                          <a:gd name="T51" fmla="*/ 66 h 76"/>
                          <a:gd name="T52" fmla="*/ 37 w 49"/>
                          <a:gd name="T53" fmla="*/ 73 h 76"/>
                          <a:gd name="T54" fmla="*/ 25 w 49"/>
                          <a:gd name="T55" fmla="*/ 76 h 76"/>
                          <a:gd name="T56" fmla="*/ 6 w 49"/>
                          <a:gd name="T57" fmla="*/ 67 h 76"/>
                          <a:gd name="T58" fmla="*/ 0 w 49"/>
                          <a:gd name="T59" fmla="*/ 39 h 76"/>
                          <a:gd name="T60" fmla="*/ 1 w 49"/>
                          <a:gd name="T61" fmla="*/ 25 h 76"/>
                          <a:gd name="T62" fmla="*/ 5 w 49"/>
                          <a:gd name="T63" fmla="*/ 13 h 76"/>
                          <a:gd name="T64" fmla="*/ 13 w 49"/>
                          <a:gd name="T65" fmla="*/ 4 h 76"/>
                          <a:gd name="T66" fmla="*/ 26 w 49"/>
                          <a:gd name="T67" fmla="*/ 0 h 76"/>
                          <a:gd name="T68" fmla="*/ 38 w 49"/>
                          <a:gd name="T69" fmla="*/ 3 h 76"/>
                          <a:gd name="T70" fmla="*/ 46 w 49"/>
                          <a:gd name="T71" fmla="*/ 11 h 76"/>
                          <a:gd name="T72" fmla="*/ 49 w 49"/>
                          <a:gd name="T73" fmla="*/ 22 h 76"/>
                          <a:gd name="T74" fmla="*/ 49 w 49"/>
                          <a:gd name="T75" fmla="*/ 35 h 76"/>
                          <a:gd name="T76" fmla="*/ 49 w 49"/>
                          <a:gd name="T77" fmla="*/ 39 h 76"/>
                          <a:gd name="T78" fmla="*/ 12 w 49"/>
                          <a:gd name="T7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76">
                            <a:moveTo>
                              <a:pt x="38" y="31"/>
                            </a:moveTo>
                            <a:lnTo>
                              <a:pt x="38" y="31"/>
                            </a:lnTo>
                            <a:lnTo>
                              <a:pt x="38" y="27"/>
                            </a:lnTo>
                            <a:cubicBezTo>
                              <a:pt x="38" y="25"/>
                              <a:pt x="37" y="22"/>
                              <a:pt x="37" y="20"/>
                            </a:cubicBezTo>
                            <a:cubicBezTo>
                              <a:pt x="37" y="18"/>
                              <a:pt x="36" y="16"/>
                              <a:pt x="35" y="15"/>
                            </a:cubicBezTo>
                            <a:cubicBezTo>
                              <a:pt x="34" y="13"/>
                              <a:pt x="33" y="12"/>
                              <a:pt x="31" y="11"/>
                            </a:cubicBezTo>
                            <a:cubicBezTo>
                              <a:pt x="30" y="10"/>
                              <a:pt x="28" y="9"/>
                              <a:pt x="25" y="9"/>
                            </a:cubicBezTo>
                            <a:cubicBezTo>
                              <a:pt x="23" y="9"/>
                              <a:pt x="20" y="10"/>
                              <a:pt x="19" y="11"/>
                            </a:cubicBezTo>
                            <a:cubicBezTo>
                              <a:pt x="17" y="13"/>
                              <a:pt x="15" y="15"/>
                              <a:pt x="14" y="17"/>
                            </a:cubicBezTo>
                            <a:cubicBezTo>
                              <a:pt x="14" y="19"/>
                              <a:pt x="13" y="21"/>
                              <a:pt x="13" y="23"/>
                            </a:cubicBezTo>
                            <a:cubicBezTo>
                              <a:pt x="12" y="25"/>
                              <a:pt x="12" y="26"/>
                              <a:pt x="12" y="28"/>
                            </a:cubicBezTo>
                            <a:lnTo>
                              <a:pt x="12" y="31"/>
                            </a:lnTo>
                            <a:lnTo>
                              <a:pt x="38" y="31"/>
                            </a:lnTo>
                            <a:close/>
                            <a:moveTo>
                              <a:pt x="12" y="39"/>
                            </a:moveTo>
                            <a:lnTo>
                              <a:pt x="12" y="39"/>
                            </a:lnTo>
                            <a:cubicBezTo>
                              <a:pt x="12" y="43"/>
                              <a:pt x="12" y="47"/>
                              <a:pt x="12" y="49"/>
                            </a:cubicBezTo>
                            <a:cubicBezTo>
                              <a:pt x="12" y="52"/>
                              <a:pt x="13" y="55"/>
                              <a:pt x="14" y="58"/>
                            </a:cubicBezTo>
                            <a:cubicBezTo>
                              <a:pt x="15" y="60"/>
                              <a:pt x="16" y="63"/>
                              <a:pt x="18" y="64"/>
                            </a:cubicBezTo>
                            <a:cubicBezTo>
                              <a:pt x="20" y="66"/>
                              <a:pt x="22" y="67"/>
                              <a:pt x="26" y="67"/>
                            </a:cubicBezTo>
                            <a:cubicBezTo>
                              <a:pt x="28" y="67"/>
                              <a:pt x="30" y="66"/>
                              <a:pt x="32" y="65"/>
                            </a:cubicBezTo>
                            <a:cubicBezTo>
                              <a:pt x="33" y="64"/>
                              <a:pt x="35" y="63"/>
                              <a:pt x="36" y="61"/>
                            </a:cubicBezTo>
                            <a:cubicBezTo>
                              <a:pt x="36" y="59"/>
                              <a:pt x="37" y="57"/>
                              <a:pt x="37" y="56"/>
                            </a:cubicBezTo>
                            <a:cubicBezTo>
                              <a:pt x="38" y="54"/>
                              <a:pt x="38" y="52"/>
                              <a:pt x="38" y="50"/>
                            </a:cubicBezTo>
                            <a:lnTo>
                              <a:pt x="49" y="50"/>
                            </a:lnTo>
                            <a:cubicBezTo>
                              <a:pt x="49" y="53"/>
                              <a:pt x="49" y="55"/>
                              <a:pt x="48" y="58"/>
                            </a:cubicBezTo>
                            <a:cubicBezTo>
                              <a:pt x="47" y="61"/>
                              <a:pt x="46" y="64"/>
                              <a:pt x="44" y="66"/>
                            </a:cubicBezTo>
                            <a:cubicBezTo>
                              <a:pt x="42" y="69"/>
                              <a:pt x="40" y="71"/>
                              <a:pt x="37" y="73"/>
                            </a:cubicBezTo>
                            <a:cubicBezTo>
                              <a:pt x="33" y="75"/>
                              <a:pt x="30" y="76"/>
                              <a:pt x="25" y="76"/>
                            </a:cubicBezTo>
                            <a:cubicBezTo>
                              <a:pt x="16" y="76"/>
                              <a:pt x="10" y="73"/>
                              <a:pt x="6" y="67"/>
                            </a:cubicBezTo>
                            <a:cubicBezTo>
                              <a:pt x="2" y="61"/>
                              <a:pt x="0" y="51"/>
                              <a:pt x="0" y="39"/>
                            </a:cubicBezTo>
                            <a:cubicBezTo>
                              <a:pt x="0" y="34"/>
                              <a:pt x="0" y="29"/>
                              <a:pt x="1" y="25"/>
                            </a:cubicBezTo>
                            <a:cubicBezTo>
                              <a:pt x="2" y="20"/>
                              <a:pt x="3" y="16"/>
                              <a:pt x="5" y="13"/>
                            </a:cubicBezTo>
                            <a:cubicBezTo>
                              <a:pt x="7" y="9"/>
                              <a:pt x="9" y="6"/>
                              <a:pt x="13" y="4"/>
                            </a:cubicBezTo>
                            <a:cubicBezTo>
                              <a:pt x="16" y="2"/>
                              <a:pt x="20" y="0"/>
                              <a:pt x="26" y="0"/>
                            </a:cubicBezTo>
                            <a:cubicBezTo>
                              <a:pt x="31" y="0"/>
                              <a:pt x="35" y="1"/>
                              <a:pt x="38" y="3"/>
                            </a:cubicBezTo>
                            <a:cubicBezTo>
                              <a:pt x="41" y="5"/>
                              <a:pt x="44" y="8"/>
                              <a:pt x="46" y="11"/>
                            </a:cubicBezTo>
                            <a:cubicBezTo>
                              <a:pt x="47" y="15"/>
                              <a:pt x="48" y="18"/>
                              <a:pt x="49" y="22"/>
                            </a:cubicBezTo>
                            <a:cubicBezTo>
                              <a:pt x="49" y="26"/>
                              <a:pt x="49" y="30"/>
                              <a:pt x="49" y="35"/>
                            </a:cubicBezTo>
                            <a:lnTo>
                              <a:pt x="49"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55" name="Freeform 320"/>
                      <p:cNvSpPr>
                        <a:spLocks noEditPoints="1"/>
                      </p:cNvSpPr>
                      <p:nvPr/>
                    </p:nvSpPr>
                    <p:spPr bwMode="auto">
                      <a:xfrm>
                        <a:off x="4383088" y="4143376"/>
                        <a:ext cx="46038" cy="77788"/>
                      </a:xfrm>
                      <a:custGeom>
                        <a:avLst/>
                        <a:gdLst>
                          <a:gd name="T0" fmla="*/ 8 w 51"/>
                          <a:gd name="T1" fmla="*/ 6 h 85"/>
                          <a:gd name="T2" fmla="*/ 8 w 51"/>
                          <a:gd name="T3" fmla="*/ 6 h 85"/>
                          <a:gd name="T4" fmla="*/ 8 w 51"/>
                          <a:gd name="T5" fmla="*/ 40 h 85"/>
                          <a:gd name="T6" fmla="*/ 21 w 51"/>
                          <a:gd name="T7" fmla="*/ 40 h 85"/>
                          <a:gd name="T8" fmla="*/ 40 w 51"/>
                          <a:gd name="T9" fmla="*/ 23 h 85"/>
                          <a:gd name="T10" fmla="*/ 22 w 51"/>
                          <a:gd name="T11" fmla="*/ 6 h 85"/>
                          <a:gd name="T12" fmla="*/ 8 w 51"/>
                          <a:gd name="T13" fmla="*/ 6 h 85"/>
                          <a:gd name="T14" fmla="*/ 0 w 51"/>
                          <a:gd name="T15" fmla="*/ 85 h 85"/>
                          <a:gd name="T16" fmla="*/ 0 w 51"/>
                          <a:gd name="T17" fmla="*/ 85 h 85"/>
                          <a:gd name="T18" fmla="*/ 0 w 51"/>
                          <a:gd name="T19" fmla="*/ 0 h 85"/>
                          <a:gd name="T20" fmla="*/ 26 w 51"/>
                          <a:gd name="T21" fmla="*/ 0 h 85"/>
                          <a:gd name="T22" fmla="*/ 42 w 51"/>
                          <a:gd name="T23" fmla="*/ 6 h 85"/>
                          <a:gd name="T24" fmla="*/ 48 w 51"/>
                          <a:gd name="T25" fmla="*/ 21 h 85"/>
                          <a:gd name="T26" fmla="*/ 32 w 51"/>
                          <a:gd name="T27" fmla="*/ 43 h 85"/>
                          <a:gd name="T28" fmla="*/ 32 w 51"/>
                          <a:gd name="T29" fmla="*/ 43 h 85"/>
                          <a:gd name="T30" fmla="*/ 44 w 51"/>
                          <a:gd name="T31" fmla="*/ 49 h 85"/>
                          <a:gd name="T32" fmla="*/ 47 w 51"/>
                          <a:gd name="T33" fmla="*/ 64 h 85"/>
                          <a:gd name="T34" fmla="*/ 47 w 51"/>
                          <a:gd name="T35" fmla="*/ 73 h 85"/>
                          <a:gd name="T36" fmla="*/ 51 w 51"/>
                          <a:gd name="T37" fmla="*/ 85 h 85"/>
                          <a:gd name="T38" fmla="*/ 42 w 51"/>
                          <a:gd name="T39" fmla="*/ 85 h 85"/>
                          <a:gd name="T40" fmla="*/ 40 w 51"/>
                          <a:gd name="T41" fmla="*/ 73 h 85"/>
                          <a:gd name="T42" fmla="*/ 39 w 51"/>
                          <a:gd name="T43" fmla="*/ 66 h 85"/>
                          <a:gd name="T44" fmla="*/ 36 w 51"/>
                          <a:gd name="T45" fmla="*/ 51 h 85"/>
                          <a:gd name="T46" fmla="*/ 22 w 51"/>
                          <a:gd name="T47" fmla="*/ 46 h 85"/>
                          <a:gd name="T48" fmla="*/ 8 w 51"/>
                          <a:gd name="T49" fmla="*/ 46 h 85"/>
                          <a:gd name="T50" fmla="*/ 8 w 51"/>
                          <a:gd name="T51" fmla="*/ 85 h 85"/>
                          <a:gd name="T52" fmla="*/ 0 w 51"/>
                          <a:gd name="T5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85">
                            <a:moveTo>
                              <a:pt x="8" y="6"/>
                            </a:moveTo>
                            <a:lnTo>
                              <a:pt x="8" y="6"/>
                            </a:lnTo>
                            <a:lnTo>
                              <a:pt x="8" y="40"/>
                            </a:lnTo>
                            <a:lnTo>
                              <a:pt x="21" y="40"/>
                            </a:lnTo>
                            <a:cubicBezTo>
                              <a:pt x="34" y="40"/>
                              <a:pt x="40" y="34"/>
                              <a:pt x="40" y="23"/>
                            </a:cubicBezTo>
                            <a:cubicBezTo>
                              <a:pt x="40" y="12"/>
                              <a:pt x="34" y="6"/>
                              <a:pt x="22" y="6"/>
                            </a:cubicBezTo>
                            <a:lnTo>
                              <a:pt x="8" y="6"/>
                            </a:lnTo>
                            <a:close/>
                            <a:moveTo>
                              <a:pt x="0" y="85"/>
                            </a:moveTo>
                            <a:lnTo>
                              <a:pt x="0" y="85"/>
                            </a:lnTo>
                            <a:lnTo>
                              <a:pt x="0" y="0"/>
                            </a:lnTo>
                            <a:lnTo>
                              <a:pt x="26" y="0"/>
                            </a:lnTo>
                            <a:cubicBezTo>
                              <a:pt x="33" y="0"/>
                              <a:pt x="38" y="2"/>
                              <a:pt x="42" y="6"/>
                            </a:cubicBezTo>
                            <a:cubicBezTo>
                              <a:pt x="46" y="9"/>
                              <a:pt x="48" y="15"/>
                              <a:pt x="48" y="21"/>
                            </a:cubicBezTo>
                            <a:cubicBezTo>
                              <a:pt x="48" y="34"/>
                              <a:pt x="43" y="41"/>
                              <a:pt x="32" y="43"/>
                            </a:cubicBezTo>
                            <a:lnTo>
                              <a:pt x="32" y="43"/>
                            </a:lnTo>
                            <a:cubicBezTo>
                              <a:pt x="38" y="44"/>
                              <a:pt x="41" y="46"/>
                              <a:pt x="44" y="49"/>
                            </a:cubicBezTo>
                            <a:cubicBezTo>
                              <a:pt x="46" y="52"/>
                              <a:pt x="47" y="57"/>
                              <a:pt x="47" y="64"/>
                            </a:cubicBezTo>
                            <a:lnTo>
                              <a:pt x="47" y="73"/>
                            </a:lnTo>
                            <a:cubicBezTo>
                              <a:pt x="47" y="79"/>
                              <a:pt x="49" y="83"/>
                              <a:pt x="51" y="85"/>
                            </a:cubicBezTo>
                            <a:lnTo>
                              <a:pt x="42" y="85"/>
                            </a:lnTo>
                            <a:cubicBezTo>
                              <a:pt x="41" y="83"/>
                              <a:pt x="40" y="79"/>
                              <a:pt x="40" y="73"/>
                            </a:cubicBezTo>
                            <a:lnTo>
                              <a:pt x="39" y="66"/>
                            </a:lnTo>
                            <a:cubicBezTo>
                              <a:pt x="39" y="59"/>
                              <a:pt x="38" y="53"/>
                              <a:pt x="36" y="51"/>
                            </a:cubicBezTo>
                            <a:cubicBezTo>
                              <a:pt x="34" y="48"/>
                              <a:pt x="29" y="46"/>
                              <a:pt x="22" y="46"/>
                            </a:cubicBezTo>
                            <a:lnTo>
                              <a:pt x="8" y="46"/>
                            </a:lnTo>
                            <a:lnTo>
                              <a:pt x="8"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56" name="Freeform 321"/>
                      <p:cNvSpPr>
                        <a:spLocks noEditPoints="1"/>
                      </p:cNvSpPr>
                      <p:nvPr/>
                    </p:nvSpPr>
                    <p:spPr bwMode="auto">
                      <a:xfrm>
                        <a:off x="4383088" y="4143376"/>
                        <a:ext cx="46038" cy="77788"/>
                      </a:xfrm>
                      <a:custGeom>
                        <a:avLst/>
                        <a:gdLst>
                          <a:gd name="T0" fmla="*/ 8 w 51"/>
                          <a:gd name="T1" fmla="*/ 6 h 85"/>
                          <a:gd name="T2" fmla="*/ 8 w 51"/>
                          <a:gd name="T3" fmla="*/ 6 h 85"/>
                          <a:gd name="T4" fmla="*/ 8 w 51"/>
                          <a:gd name="T5" fmla="*/ 40 h 85"/>
                          <a:gd name="T6" fmla="*/ 21 w 51"/>
                          <a:gd name="T7" fmla="*/ 40 h 85"/>
                          <a:gd name="T8" fmla="*/ 40 w 51"/>
                          <a:gd name="T9" fmla="*/ 23 h 85"/>
                          <a:gd name="T10" fmla="*/ 22 w 51"/>
                          <a:gd name="T11" fmla="*/ 6 h 85"/>
                          <a:gd name="T12" fmla="*/ 8 w 51"/>
                          <a:gd name="T13" fmla="*/ 6 h 85"/>
                          <a:gd name="T14" fmla="*/ 8 w 51"/>
                          <a:gd name="T15" fmla="*/ 6 h 85"/>
                          <a:gd name="T16" fmla="*/ 0 w 51"/>
                          <a:gd name="T17" fmla="*/ 85 h 85"/>
                          <a:gd name="T18" fmla="*/ 0 w 51"/>
                          <a:gd name="T19" fmla="*/ 85 h 85"/>
                          <a:gd name="T20" fmla="*/ 0 w 51"/>
                          <a:gd name="T21" fmla="*/ 0 h 85"/>
                          <a:gd name="T22" fmla="*/ 26 w 51"/>
                          <a:gd name="T23" fmla="*/ 0 h 85"/>
                          <a:gd name="T24" fmla="*/ 42 w 51"/>
                          <a:gd name="T25" fmla="*/ 6 h 85"/>
                          <a:gd name="T26" fmla="*/ 48 w 51"/>
                          <a:gd name="T27" fmla="*/ 21 h 85"/>
                          <a:gd name="T28" fmla="*/ 32 w 51"/>
                          <a:gd name="T29" fmla="*/ 43 h 85"/>
                          <a:gd name="T30" fmla="*/ 32 w 51"/>
                          <a:gd name="T31" fmla="*/ 43 h 85"/>
                          <a:gd name="T32" fmla="*/ 44 w 51"/>
                          <a:gd name="T33" fmla="*/ 49 h 85"/>
                          <a:gd name="T34" fmla="*/ 47 w 51"/>
                          <a:gd name="T35" fmla="*/ 64 h 85"/>
                          <a:gd name="T36" fmla="*/ 47 w 51"/>
                          <a:gd name="T37" fmla="*/ 73 h 85"/>
                          <a:gd name="T38" fmla="*/ 51 w 51"/>
                          <a:gd name="T39" fmla="*/ 85 h 85"/>
                          <a:gd name="T40" fmla="*/ 42 w 51"/>
                          <a:gd name="T41" fmla="*/ 85 h 85"/>
                          <a:gd name="T42" fmla="*/ 40 w 51"/>
                          <a:gd name="T43" fmla="*/ 73 h 85"/>
                          <a:gd name="T44" fmla="*/ 39 w 51"/>
                          <a:gd name="T45" fmla="*/ 66 h 85"/>
                          <a:gd name="T46" fmla="*/ 36 w 51"/>
                          <a:gd name="T47" fmla="*/ 51 h 85"/>
                          <a:gd name="T48" fmla="*/ 22 w 51"/>
                          <a:gd name="T49" fmla="*/ 46 h 85"/>
                          <a:gd name="T50" fmla="*/ 8 w 51"/>
                          <a:gd name="T51" fmla="*/ 46 h 85"/>
                          <a:gd name="T52" fmla="*/ 8 w 51"/>
                          <a:gd name="T53" fmla="*/ 85 h 85"/>
                          <a:gd name="T54" fmla="*/ 0 w 51"/>
                          <a:gd name="T55" fmla="*/ 85 h 85"/>
                          <a:gd name="T56" fmla="*/ 0 w 51"/>
                          <a:gd name="T5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85">
                            <a:moveTo>
                              <a:pt x="8" y="6"/>
                            </a:moveTo>
                            <a:lnTo>
                              <a:pt x="8" y="6"/>
                            </a:lnTo>
                            <a:lnTo>
                              <a:pt x="8" y="40"/>
                            </a:lnTo>
                            <a:lnTo>
                              <a:pt x="21" y="40"/>
                            </a:lnTo>
                            <a:cubicBezTo>
                              <a:pt x="34" y="40"/>
                              <a:pt x="40" y="34"/>
                              <a:pt x="40" y="23"/>
                            </a:cubicBezTo>
                            <a:cubicBezTo>
                              <a:pt x="40" y="12"/>
                              <a:pt x="34" y="6"/>
                              <a:pt x="22" y="6"/>
                            </a:cubicBezTo>
                            <a:lnTo>
                              <a:pt x="8" y="6"/>
                            </a:lnTo>
                            <a:lnTo>
                              <a:pt x="8" y="6"/>
                            </a:lnTo>
                            <a:close/>
                            <a:moveTo>
                              <a:pt x="0" y="85"/>
                            </a:moveTo>
                            <a:lnTo>
                              <a:pt x="0" y="85"/>
                            </a:lnTo>
                            <a:lnTo>
                              <a:pt x="0" y="0"/>
                            </a:lnTo>
                            <a:lnTo>
                              <a:pt x="26" y="0"/>
                            </a:lnTo>
                            <a:cubicBezTo>
                              <a:pt x="33" y="0"/>
                              <a:pt x="38" y="2"/>
                              <a:pt x="42" y="6"/>
                            </a:cubicBezTo>
                            <a:cubicBezTo>
                              <a:pt x="46" y="9"/>
                              <a:pt x="48" y="15"/>
                              <a:pt x="48" y="21"/>
                            </a:cubicBezTo>
                            <a:cubicBezTo>
                              <a:pt x="48" y="34"/>
                              <a:pt x="43" y="41"/>
                              <a:pt x="32" y="43"/>
                            </a:cubicBezTo>
                            <a:lnTo>
                              <a:pt x="32" y="43"/>
                            </a:lnTo>
                            <a:cubicBezTo>
                              <a:pt x="38" y="44"/>
                              <a:pt x="41" y="46"/>
                              <a:pt x="44" y="49"/>
                            </a:cubicBezTo>
                            <a:cubicBezTo>
                              <a:pt x="46" y="52"/>
                              <a:pt x="47" y="57"/>
                              <a:pt x="47" y="64"/>
                            </a:cubicBezTo>
                            <a:lnTo>
                              <a:pt x="47" y="73"/>
                            </a:lnTo>
                            <a:cubicBezTo>
                              <a:pt x="47" y="79"/>
                              <a:pt x="49" y="83"/>
                              <a:pt x="51" y="85"/>
                            </a:cubicBezTo>
                            <a:lnTo>
                              <a:pt x="42" y="85"/>
                            </a:lnTo>
                            <a:cubicBezTo>
                              <a:pt x="41" y="83"/>
                              <a:pt x="40" y="79"/>
                              <a:pt x="40" y="73"/>
                            </a:cubicBezTo>
                            <a:lnTo>
                              <a:pt x="39" y="66"/>
                            </a:lnTo>
                            <a:cubicBezTo>
                              <a:pt x="39" y="59"/>
                              <a:pt x="38" y="53"/>
                              <a:pt x="36" y="51"/>
                            </a:cubicBezTo>
                            <a:cubicBezTo>
                              <a:pt x="34" y="48"/>
                              <a:pt x="29" y="46"/>
                              <a:pt x="22" y="46"/>
                            </a:cubicBezTo>
                            <a:lnTo>
                              <a:pt x="8" y="46"/>
                            </a:lnTo>
                            <a:lnTo>
                              <a:pt x="8" y="85"/>
                            </a:lnTo>
                            <a:lnTo>
                              <a:pt x="0" y="85"/>
                            </a:lnTo>
                            <a:lnTo>
                              <a:pt x="0" y="8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57" name="Freeform 322"/>
                      <p:cNvSpPr>
                        <a:spLocks noEditPoints="1"/>
                      </p:cNvSpPr>
                      <p:nvPr/>
                    </p:nvSpPr>
                    <p:spPr bwMode="auto">
                      <a:xfrm>
                        <a:off x="4433888" y="4162427"/>
                        <a:ext cx="42863" cy="60325"/>
                      </a:xfrm>
                      <a:custGeom>
                        <a:avLst/>
                        <a:gdLst>
                          <a:gd name="T0" fmla="*/ 33 w 46"/>
                          <a:gd name="T1" fmla="*/ 43 h 67"/>
                          <a:gd name="T2" fmla="*/ 33 w 46"/>
                          <a:gd name="T3" fmla="*/ 43 h 67"/>
                          <a:gd name="T4" fmla="*/ 33 w 46"/>
                          <a:gd name="T5" fmla="*/ 29 h 67"/>
                          <a:gd name="T6" fmla="*/ 32 w 46"/>
                          <a:gd name="T7" fmla="*/ 29 h 67"/>
                          <a:gd name="T8" fmla="*/ 25 w 46"/>
                          <a:gd name="T9" fmla="*/ 34 h 67"/>
                          <a:gd name="T10" fmla="*/ 19 w 46"/>
                          <a:gd name="T11" fmla="*/ 35 h 67"/>
                          <a:gd name="T12" fmla="*/ 8 w 46"/>
                          <a:gd name="T13" fmla="*/ 48 h 67"/>
                          <a:gd name="T14" fmla="*/ 10 w 46"/>
                          <a:gd name="T15" fmla="*/ 58 h 67"/>
                          <a:gd name="T16" fmla="*/ 18 w 46"/>
                          <a:gd name="T17" fmla="*/ 61 h 67"/>
                          <a:gd name="T18" fmla="*/ 29 w 46"/>
                          <a:gd name="T19" fmla="*/ 56 h 67"/>
                          <a:gd name="T20" fmla="*/ 33 w 46"/>
                          <a:gd name="T21" fmla="*/ 43 h 67"/>
                          <a:gd name="T22" fmla="*/ 9 w 46"/>
                          <a:gd name="T23" fmla="*/ 21 h 67"/>
                          <a:gd name="T24" fmla="*/ 9 w 46"/>
                          <a:gd name="T25" fmla="*/ 21 h 67"/>
                          <a:gd name="T26" fmla="*/ 2 w 46"/>
                          <a:gd name="T27" fmla="*/ 21 h 67"/>
                          <a:gd name="T28" fmla="*/ 22 w 46"/>
                          <a:gd name="T29" fmla="*/ 0 h 67"/>
                          <a:gd name="T30" fmla="*/ 40 w 46"/>
                          <a:gd name="T31" fmla="*/ 17 h 67"/>
                          <a:gd name="T32" fmla="*/ 40 w 46"/>
                          <a:gd name="T33" fmla="*/ 55 h 67"/>
                          <a:gd name="T34" fmla="*/ 43 w 46"/>
                          <a:gd name="T35" fmla="*/ 60 h 67"/>
                          <a:gd name="T36" fmla="*/ 46 w 46"/>
                          <a:gd name="T37" fmla="*/ 60 h 67"/>
                          <a:gd name="T38" fmla="*/ 46 w 46"/>
                          <a:gd name="T39" fmla="*/ 65 h 67"/>
                          <a:gd name="T40" fmla="*/ 42 w 46"/>
                          <a:gd name="T41" fmla="*/ 66 h 67"/>
                          <a:gd name="T42" fmla="*/ 35 w 46"/>
                          <a:gd name="T43" fmla="*/ 65 h 67"/>
                          <a:gd name="T44" fmla="*/ 33 w 46"/>
                          <a:gd name="T45" fmla="*/ 58 h 67"/>
                          <a:gd name="T46" fmla="*/ 33 w 46"/>
                          <a:gd name="T47" fmla="*/ 56 h 67"/>
                          <a:gd name="T48" fmla="*/ 33 w 46"/>
                          <a:gd name="T49" fmla="*/ 56 h 67"/>
                          <a:gd name="T50" fmla="*/ 16 w 46"/>
                          <a:gd name="T51" fmla="*/ 67 h 67"/>
                          <a:gd name="T52" fmla="*/ 0 w 46"/>
                          <a:gd name="T53" fmla="*/ 49 h 67"/>
                          <a:gd name="T54" fmla="*/ 13 w 46"/>
                          <a:gd name="T55" fmla="*/ 31 h 67"/>
                          <a:gd name="T56" fmla="*/ 26 w 46"/>
                          <a:gd name="T57" fmla="*/ 27 h 67"/>
                          <a:gd name="T58" fmla="*/ 32 w 46"/>
                          <a:gd name="T59" fmla="*/ 24 h 67"/>
                          <a:gd name="T60" fmla="*/ 33 w 46"/>
                          <a:gd name="T61" fmla="*/ 17 h 67"/>
                          <a:gd name="T62" fmla="*/ 21 w 46"/>
                          <a:gd name="T63" fmla="*/ 6 h 67"/>
                          <a:gd name="T64" fmla="*/ 9 w 46"/>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67">
                            <a:moveTo>
                              <a:pt x="33" y="43"/>
                            </a:moveTo>
                            <a:lnTo>
                              <a:pt x="33" y="43"/>
                            </a:lnTo>
                            <a:lnTo>
                              <a:pt x="33" y="29"/>
                            </a:lnTo>
                            <a:lnTo>
                              <a:pt x="32" y="29"/>
                            </a:lnTo>
                            <a:cubicBezTo>
                              <a:pt x="32" y="31"/>
                              <a:pt x="29" y="32"/>
                              <a:pt x="25" y="34"/>
                            </a:cubicBezTo>
                            <a:lnTo>
                              <a:pt x="19" y="35"/>
                            </a:lnTo>
                            <a:cubicBezTo>
                              <a:pt x="11" y="37"/>
                              <a:pt x="8" y="42"/>
                              <a:pt x="8" y="48"/>
                            </a:cubicBezTo>
                            <a:cubicBezTo>
                              <a:pt x="8" y="52"/>
                              <a:pt x="9" y="55"/>
                              <a:pt x="10" y="58"/>
                            </a:cubicBezTo>
                            <a:cubicBezTo>
                              <a:pt x="12" y="60"/>
                              <a:pt x="15" y="61"/>
                              <a:pt x="18" y="61"/>
                            </a:cubicBezTo>
                            <a:cubicBezTo>
                              <a:pt x="22" y="61"/>
                              <a:pt x="26" y="59"/>
                              <a:pt x="29" y="56"/>
                            </a:cubicBezTo>
                            <a:cubicBezTo>
                              <a:pt x="31" y="53"/>
                              <a:pt x="33" y="49"/>
                              <a:pt x="33" y="43"/>
                            </a:cubicBezTo>
                            <a:close/>
                            <a:moveTo>
                              <a:pt x="9" y="21"/>
                            </a:moveTo>
                            <a:lnTo>
                              <a:pt x="9" y="21"/>
                            </a:lnTo>
                            <a:lnTo>
                              <a:pt x="2" y="21"/>
                            </a:lnTo>
                            <a:cubicBezTo>
                              <a:pt x="2" y="7"/>
                              <a:pt x="9" y="0"/>
                              <a:pt x="22" y="0"/>
                            </a:cubicBezTo>
                            <a:cubicBezTo>
                              <a:pt x="34" y="0"/>
                              <a:pt x="40" y="6"/>
                              <a:pt x="40" y="17"/>
                            </a:cubicBezTo>
                            <a:lnTo>
                              <a:pt x="40" y="55"/>
                            </a:lnTo>
                            <a:cubicBezTo>
                              <a:pt x="40" y="58"/>
                              <a:pt x="41" y="60"/>
                              <a:pt x="43" y="60"/>
                            </a:cubicBezTo>
                            <a:lnTo>
                              <a:pt x="46" y="60"/>
                            </a:lnTo>
                            <a:lnTo>
                              <a:pt x="46" y="65"/>
                            </a:lnTo>
                            <a:cubicBezTo>
                              <a:pt x="44" y="66"/>
                              <a:pt x="43" y="66"/>
                              <a:pt x="42" y="66"/>
                            </a:cubicBezTo>
                            <a:cubicBezTo>
                              <a:pt x="39" y="66"/>
                              <a:pt x="37" y="66"/>
                              <a:pt x="35" y="65"/>
                            </a:cubicBezTo>
                            <a:cubicBezTo>
                              <a:pt x="34" y="64"/>
                              <a:pt x="33" y="61"/>
                              <a:pt x="33" y="58"/>
                            </a:cubicBezTo>
                            <a:lnTo>
                              <a:pt x="33" y="56"/>
                            </a:lnTo>
                            <a:lnTo>
                              <a:pt x="33" y="56"/>
                            </a:lnTo>
                            <a:cubicBezTo>
                              <a:pt x="30" y="63"/>
                              <a:pt x="25" y="67"/>
                              <a:pt x="16" y="67"/>
                            </a:cubicBezTo>
                            <a:cubicBezTo>
                              <a:pt x="5" y="67"/>
                              <a:pt x="0" y="61"/>
                              <a:pt x="0" y="49"/>
                            </a:cubicBezTo>
                            <a:cubicBezTo>
                              <a:pt x="0" y="40"/>
                              <a:pt x="4" y="34"/>
                              <a:pt x="13" y="31"/>
                            </a:cubicBezTo>
                            <a:lnTo>
                              <a:pt x="26" y="27"/>
                            </a:lnTo>
                            <a:cubicBezTo>
                              <a:pt x="29" y="27"/>
                              <a:pt x="31" y="25"/>
                              <a:pt x="32" y="24"/>
                            </a:cubicBezTo>
                            <a:cubicBezTo>
                              <a:pt x="32" y="23"/>
                              <a:pt x="33" y="21"/>
                              <a:pt x="33" y="17"/>
                            </a:cubicBezTo>
                            <a:cubicBezTo>
                              <a:pt x="33" y="10"/>
                              <a:pt x="29"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58" name="Freeform 323"/>
                      <p:cNvSpPr>
                        <a:spLocks noEditPoints="1"/>
                      </p:cNvSpPr>
                      <p:nvPr/>
                    </p:nvSpPr>
                    <p:spPr bwMode="auto">
                      <a:xfrm>
                        <a:off x="4433888" y="4162427"/>
                        <a:ext cx="42863" cy="60325"/>
                      </a:xfrm>
                      <a:custGeom>
                        <a:avLst/>
                        <a:gdLst>
                          <a:gd name="T0" fmla="*/ 33 w 46"/>
                          <a:gd name="T1" fmla="*/ 43 h 67"/>
                          <a:gd name="T2" fmla="*/ 33 w 46"/>
                          <a:gd name="T3" fmla="*/ 43 h 67"/>
                          <a:gd name="T4" fmla="*/ 33 w 46"/>
                          <a:gd name="T5" fmla="*/ 29 h 67"/>
                          <a:gd name="T6" fmla="*/ 32 w 46"/>
                          <a:gd name="T7" fmla="*/ 29 h 67"/>
                          <a:gd name="T8" fmla="*/ 25 w 46"/>
                          <a:gd name="T9" fmla="*/ 34 h 67"/>
                          <a:gd name="T10" fmla="*/ 19 w 46"/>
                          <a:gd name="T11" fmla="*/ 35 h 67"/>
                          <a:gd name="T12" fmla="*/ 8 w 46"/>
                          <a:gd name="T13" fmla="*/ 48 h 67"/>
                          <a:gd name="T14" fmla="*/ 10 w 46"/>
                          <a:gd name="T15" fmla="*/ 58 h 67"/>
                          <a:gd name="T16" fmla="*/ 18 w 46"/>
                          <a:gd name="T17" fmla="*/ 61 h 67"/>
                          <a:gd name="T18" fmla="*/ 29 w 46"/>
                          <a:gd name="T19" fmla="*/ 56 h 67"/>
                          <a:gd name="T20" fmla="*/ 33 w 46"/>
                          <a:gd name="T21" fmla="*/ 43 h 67"/>
                          <a:gd name="T22" fmla="*/ 33 w 46"/>
                          <a:gd name="T23" fmla="*/ 43 h 67"/>
                          <a:gd name="T24" fmla="*/ 9 w 46"/>
                          <a:gd name="T25" fmla="*/ 21 h 67"/>
                          <a:gd name="T26" fmla="*/ 9 w 46"/>
                          <a:gd name="T27" fmla="*/ 21 h 67"/>
                          <a:gd name="T28" fmla="*/ 2 w 46"/>
                          <a:gd name="T29" fmla="*/ 21 h 67"/>
                          <a:gd name="T30" fmla="*/ 22 w 46"/>
                          <a:gd name="T31" fmla="*/ 0 h 67"/>
                          <a:gd name="T32" fmla="*/ 40 w 46"/>
                          <a:gd name="T33" fmla="*/ 17 h 67"/>
                          <a:gd name="T34" fmla="*/ 40 w 46"/>
                          <a:gd name="T35" fmla="*/ 55 h 67"/>
                          <a:gd name="T36" fmla="*/ 43 w 46"/>
                          <a:gd name="T37" fmla="*/ 60 h 67"/>
                          <a:gd name="T38" fmla="*/ 46 w 46"/>
                          <a:gd name="T39" fmla="*/ 60 h 67"/>
                          <a:gd name="T40" fmla="*/ 46 w 46"/>
                          <a:gd name="T41" fmla="*/ 65 h 67"/>
                          <a:gd name="T42" fmla="*/ 42 w 46"/>
                          <a:gd name="T43" fmla="*/ 66 h 67"/>
                          <a:gd name="T44" fmla="*/ 35 w 46"/>
                          <a:gd name="T45" fmla="*/ 65 h 67"/>
                          <a:gd name="T46" fmla="*/ 33 w 46"/>
                          <a:gd name="T47" fmla="*/ 58 h 67"/>
                          <a:gd name="T48" fmla="*/ 33 w 46"/>
                          <a:gd name="T49" fmla="*/ 56 h 67"/>
                          <a:gd name="T50" fmla="*/ 33 w 46"/>
                          <a:gd name="T51" fmla="*/ 56 h 67"/>
                          <a:gd name="T52" fmla="*/ 16 w 46"/>
                          <a:gd name="T53" fmla="*/ 67 h 67"/>
                          <a:gd name="T54" fmla="*/ 0 w 46"/>
                          <a:gd name="T55" fmla="*/ 49 h 67"/>
                          <a:gd name="T56" fmla="*/ 13 w 46"/>
                          <a:gd name="T57" fmla="*/ 31 h 67"/>
                          <a:gd name="T58" fmla="*/ 26 w 46"/>
                          <a:gd name="T59" fmla="*/ 27 h 67"/>
                          <a:gd name="T60" fmla="*/ 32 w 46"/>
                          <a:gd name="T61" fmla="*/ 24 h 67"/>
                          <a:gd name="T62" fmla="*/ 33 w 46"/>
                          <a:gd name="T63" fmla="*/ 17 h 67"/>
                          <a:gd name="T64" fmla="*/ 21 w 46"/>
                          <a:gd name="T65" fmla="*/ 6 h 67"/>
                          <a:gd name="T66" fmla="*/ 9 w 46"/>
                          <a:gd name="T67" fmla="*/ 21 h 67"/>
                          <a:gd name="T68" fmla="*/ 9 w 46"/>
                          <a:gd name="T69"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7">
                            <a:moveTo>
                              <a:pt x="33" y="43"/>
                            </a:moveTo>
                            <a:lnTo>
                              <a:pt x="33" y="43"/>
                            </a:lnTo>
                            <a:lnTo>
                              <a:pt x="33" y="29"/>
                            </a:lnTo>
                            <a:lnTo>
                              <a:pt x="32" y="29"/>
                            </a:lnTo>
                            <a:cubicBezTo>
                              <a:pt x="32" y="31"/>
                              <a:pt x="29" y="32"/>
                              <a:pt x="25" y="34"/>
                            </a:cubicBezTo>
                            <a:lnTo>
                              <a:pt x="19" y="35"/>
                            </a:lnTo>
                            <a:cubicBezTo>
                              <a:pt x="11" y="37"/>
                              <a:pt x="8" y="42"/>
                              <a:pt x="8" y="48"/>
                            </a:cubicBezTo>
                            <a:cubicBezTo>
                              <a:pt x="8" y="52"/>
                              <a:pt x="9" y="55"/>
                              <a:pt x="10" y="58"/>
                            </a:cubicBezTo>
                            <a:cubicBezTo>
                              <a:pt x="12" y="60"/>
                              <a:pt x="15" y="61"/>
                              <a:pt x="18" y="61"/>
                            </a:cubicBezTo>
                            <a:cubicBezTo>
                              <a:pt x="22" y="61"/>
                              <a:pt x="26" y="59"/>
                              <a:pt x="29" y="56"/>
                            </a:cubicBezTo>
                            <a:cubicBezTo>
                              <a:pt x="31" y="53"/>
                              <a:pt x="33" y="49"/>
                              <a:pt x="33" y="43"/>
                            </a:cubicBezTo>
                            <a:lnTo>
                              <a:pt x="33" y="43"/>
                            </a:lnTo>
                            <a:close/>
                            <a:moveTo>
                              <a:pt x="9" y="21"/>
                            </a:moveTo>
                            <a:lnTo>
                              <a:pt x="9" y="21"/>
                            </a:lnTo>
                            <a:lnTo>
                              <a:pt x="2" y="21"/>
                            </a:lnTo>
                            <a:cubicBezTo>
                              <a:pt x="2" y="7"/>
                              <a:pt x="9" y="0"/>
                              <a:pt x="22" y="0"/>
                            </a:cubicBezTo>
                            <a:cubicBezTo>
                              <a:pt x="34" y="0"/>
                              <a:pt x="40" y="6"/>
                              <a:pt x="40" y="17"/>
                            </a:cubicBezTo>
                            <a:lnTo>
                              <a:pt x="40" y="55"/>
                            </a:lnTo>
                            <a:cubicBezTo>
                              <a:pt x="40" y="58"/>
                              <a:pt x="41" y="60"/>
                              <a:pt x="43" y="60"/>
                            </a:cubicBezTo>
                            <a:lnTo>
                              <a:pt x="46" y="60"/>
                            </a:lnTo>
                            <a:lnTo>
                              <a:pt x="46" y="65"/>
                            </a:lnTo>
                            <a:cubicBezTo>
                              <a:pt x="44" y="66"/>
                              <a:pt x="43" y="66"/>
                              <a:pt x="42" y="66"/>
                            </a:cubicBezTo>
                            <a:cubicBezTo>
                              <a:pt x="39" y="66"/>
                              <a:pt x="37" y="66"/>
                              <a:pt x="35" y="65"/>
                            </a:cubicBezTo>
                            <a:cubicBezTo>
                              <a:pt x="34" y="64"/>
                              <a:pt x="33" y="61"/>
                              <a:pt x="33" y="58"/>
                            </a:cubicBezTo>
                            <a:lnTo>
                              <a:pt x="33" y="56"/>
                            </a:lnTo>
                            <a:lnTo>
                              <a:pt x="33" y="56"/>
                            </a:lnTo>
                            <a:cubicBezTo>
                              <a:pt x="30" y="63"/>
                              <a:pt x="25" y="67"/>
                              <a:pt x="16" y="67"/>
                            </a:cubicBezTo>
                            <a:cubicBezTo>
                              <a:pt x="5" y="67"/>
                              <a:pt x="0" y="61"/>
                              <a:pt x="0" y="49"/>
                            </a:cubicBezTo>
                            <a:cubicBezTo>
                              <a:pt x="0" y="40"/>
                              <a:pt x="4" y="34"/>
                              <a:pt x="13" y="31"/>
                            </a:cubicBezTo>
                            <a:lnTo>
                              <a:pt x="26" y="27"/>
                            </a:lnTo>
                            <a:cubicBezTo>
                              <a:pt x="29" y="27"/>
                              <a:pt x="31" y="25"/>
                              <a:pt x="32" y="24"/>
                            </a:cubicBezTo>
                            <a:cubicBezTo>
                              <a:pt x="32" y="23"/>
                              <a:pt x="33" y="21"/>
                              <a:pt x="33" y="17"/>
                            </a:cubicBezTo>
                            <a:cubicBezTo>
                              <a:pt x="33" y="10"/>
                              <a:pt x="29" y="6"/>
                              <a:pt x="21" y="6"/>
                            </a:cubicBezTo>
                            <a:cubicBezTo>
                              <a:pt x="13" y="6"/>
                              <a:pt x="9" y="11"/>
                              <a:pt x="9" y="21"/>
                            </a:cubicBezTo>
                            <a:lnTo>
                              <a:pt x="9" y="2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59" name="Freeform 324"/>
                      <p:cNvSpPr>
                        <a:spLocks/>
                      </p:cNvSpPr>
                      <p:nvPr/>
                    </p:nvSpPr>
                    <p:spPr bwMode="auto">
                      <a:xfrm>
                        <a:off x="4484688"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60" name="Freeform 325"/>
                      <p:cNvSpPr>
                        <a:spLocks/>
                      </p:cNvSpPr>
                      <p:nvPr/>
                    </p:nvSpPr>
                    <p:spPr bwMode="auto">
                      <a:xfrm>
                        <a:off x="4484688"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61" name="Freeform 326"/>
                      <p:cNvSpPr>
                        <a:spLocks/>
                      </p:cNvSpPr>
                      <p:nvPr/>
                    </p:nvSpPr>
                    <p:spPr bwMode="auto">
                      <a:xfrm>
                        <a:off x="4505326"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62" name="Freeform 327"/>
                      <p:cNvSpPr>
                        <a:spLocks/>
                      </p:cNvSpPr>
                      <p:nvPr/>
                    </p:nvSpPr>
                    <p:spPr bwMode="auto">
                      <a:xfrm>
                        <a:off x="4505326"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63" name="Freeform 328"/>
                      <p:cNvSpPr>
                        <a:spLocks/>
                      </p:cNvSpPr>
                      <p:nvPr/>
                    </p:nvSpPr>
                    <p:spPr bwMode="auto">
                      <a:xfrm>
                        <a:off x="4519613" y="4164014"/>
                        <a:ext cx="39688" cy="77788"/>
                      </a:xfrm>
                      <a:custGeom>
                        <a:avLst/>
                        <a:gdLst>
                          <a:gd name="T0" fmla="*/ 18 w 43"/>
                          <a:gd name="T1" fmla="*/ 64 h 85"/>
                          <a:gd name="T2" fmla="*/ 18 w 43"/>
                          <a:gd name="T3" fmla="*/ 64 h 85"/>
                          <a:gd name="T4" fmla="*/ 0 w 43"/>
                          <a:gd name="T5" fmla="*/ 0 h 85"/>
                          <a:gd name="T6" fmla="*/ 8 w 43"/>
                          <a:gd name="T7" fmla="*/ 0 h 85"/>
                          <a:gd name="T8" fmla="*/ 22 w 43"/>
                          <a:gd name="T9" fmla="*/ 55 h 85"/>
                          <a:gd name="T10" fmla="*/ 22 w 43"/>
                          <a:gd name="T11" fmla="*/ 55 h 85"/>
                          <a:gd name="T12" fmla="*/ 35 w 43"/>
                          <a:gd name="T13" fmla="*/ 0 h 85"/>
                          <a:gd name="T14" fmla="*/ 43 w 43"/>
                          <a:gd name="T15" fmla="*/ 0 h 85"/>
                          <a:gd name="T16" fmla="*/ 24 w 43"/>
                          <a:gd name="T17" fmla="*/ 69 h 85"/>
                          <a:gd name="T18" fmla="*/ 18 w 43"/>
                          <a:gd name="T19" fmla="*/ 81 h 85"/>
                          <a:gd name="T20" fmla="*/ 7 w 43"/>
                          <a:gd name="T21" fmla="*/ 85 h 85"/>
                          <a:gd name="T22" fmla="*/ 2 w 43"/>
                          <a:gd name="T23" fmla="*/ 84 h 85"/>
                          <a:gd name="T24" fmla="*/ 2 w 43"/>
                          <a:gd name="T25" fmla="*/ 79 h 85"/>
                          <a:gd name="T26" fmla="*/ 7 w 43"/>
                          <a:gd name="T27" fmla="*/ 79 h 85"/>
                          <a:gd name="T28" fmla="*/ 17 w 43"/>
                          <a:gd name="T29" fmla="*/ 70 h 85"/>
                          <a:gd name="T30" fmla="*/ 18 w 43"/>
                          <a:gd name="T31" fmla="*/ 6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85">
                            <a:moveTo>
                              <a:pt x="18" y="64"/>
                            </a:moveTo>
                            <a:lnTo>
                              <a:pt x="18" y="64"/>
                            </a:lnTo>
                            <a:lnTo>
                              <a:pt x="0" y="0"/>
                            </a:lnTo>
                            <a:lnTo>
                              <a:pt x="8" y="0"/>
                            </a:lnTo>
                            <a:lnTo>
                              <a:pt x="22" y="55"/>
                            </a:lnTo>
                            <a:lnTo>
                              <a:pt x="22" y="55"/>
                            </a:lnTo>
                            <a:lnTo>
                              <a:pt x="35" y="0"/>
                            </a:lnTo>
                            <a:lnTo>
                              <a:pt x="43" y="0"/>
                            </a:lnTo>
                            <a:lnTo>
                              <a:pt x="24" y="69"/>
                            </a:lnTo>
                            <a:cubicBezTo>
                              <a:pt x="22" y="75"/>
                              <a:pt x="20" y="79"/>
                              <a:pt x="18" y="81"/>
                            </a:cubicBezTo>
                            <a:cubicBezTo>
                              <a:pt x="16" y="83"/>
                              <a:pt x="12" y="85"/>
                              <a:pt x="7" y="85"/>
                            </a:cubicBezTo>
                            <a:cubicBezTo>
                              <a:pt x="6" y="85"/>
                              <a:pt x="4" y="85"/>
                              <a:pt x="2" y="84"/>
                            </a:cubicBezTo>
                            <a:lnTo>
                              <a:pt x="2" y="79"/>
                            </a:lnTo>
                            <a:lnTo>
                              <a:pt x="7" y="79"/>
                            </a:lnTo>
                            <a:cubicBezTo>
                              <a:pt x="12" y="79"/>
                              <a:pt x="15" y="76"/>
                              <a:pt x="17" y="70"/>
                            </a:cubicBezTo>
                            <a:lnTo>
                              <a:pt x="18" y="6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64" name="Freeform 329"/>
                      <p:cNvSpPr>
                        <a:spLocks/>
                      </p:cNvSpPr>
                      <p:nvPr/>
                    </p:nvSpPr>
                    <p:spPr bwMode="auto">
                      <a:xfrm>
                        <a:off x="4519613" y="4164014"/>
                        <a:ext cx="39688" cy="77788"/>
                      </a:xfrm>
                      <a:custGeom>
                        <a:avLst/>
                        <a:gdLst>
                          <a:gd name="T0" fmla="*/ 18 w 43"/>
                          <a:gd name="T1" fmla="*/ 64 h 85"/>
                          <a:gd name="T2" fmla="*/ 18 w 43"/>
                          <a:gd name="T3" fmla="*/ 64 h 85"/>
                          <a:gd name="T4" fmla="*/ 0 w 43"/>
                          <a:gd name="T5" fmla="*/ 0 h 85"/>
                          <a:gd name="T6" fmla="*/ 8 w 43"/>
                          <a:gd name="T7" fmla="*/ 0 h 85"/>
                          <a:gd name="T8" fmla="*/ 22 w 43"/>
                          <a:gd name="T9" fmla="*/ 55 h 85"/>
                          <a:gd name="T10" fmla="*/ 22 w 43"/>
                          <a:gd name="T11" fmla="*/ 55 h 85"/>
                          <a:gd name="T12" fmla="*/ 35 w 43"/>
                          <a:gd name="T13" fmla="*/ 0 h 85"/>
                          <a:gd name="T14" fmla="*/ 43 w 43"/>
                          <a:gd name="T15" fmla="*/ 0 h 85"/>
                          <a:gd name="T16" fmla="*/ 24 w 43"/>
                          <a:gd name="T17" fmla="*/ 69 h 85"/>
                          <a:gd name="T18" fmla="*/ 18 w 43"/>
                          <a:gd name="T19" fmla="*/ 81 h 85"/>
                          <a:gd name="T20" fmla="*/ 7 w 43"/>
                          <a:gd name="T21" fmla="*/ 85 h 85"/>
                          <a:gd name="T22" fmla="*/ 2 w 43"/>
                          <a:gd name="T23" fmla="*/ 84 h 85"/>
                          <a:gd name="T24" fmla="*/ 2 w 43"/>
                          <a:gd name="T25" fmla="*/ 79 h 85"/>
                          <a:gd name="T26" fmla="*/ 7 w 43"/>
                          <a:gd name="T27" fmla="*/ 79 h 85"/>
                          <a:gd name="T28" fmla="*/ 17 w 43"/>
                          <a:gd name="T29" fmla="*/ 70 h 85"/>
                          <a:gd name="T30" fmla="*/ 18 w 43"/>
                          <a:gd name="T31" fmla="*/ 64 h 85"/>
                          <a:gd name="T32" fmla="*/ 18 w 43"/>
                          <a:gd name="T33" fmla="*/ 6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85">
                            <a:moveTo>
                              <a:pt x="18" y="64"/>
                            </a:moveTo>
                            <a:lnTo>
                              <a:pt x="18" y="64"/>
                            </a:lnTo>
                            <a:lnTo>
                              <a:pt x="0" y="0"/>
                            </a:lnTo>
                            <a:lnTo>
                              <a:pt x="8" y="0"/>
                            </a:lnTo>
                            <a:lnTo>
                              <a:pt x="22" y="55"/>
                            </a:lnTo>
                            <a:lnTo>
                              <a:pt x="22" y="55"/>
                            </a:lnTo>
                            <a:lnTo>
                              <a:pt x="35" y="0"/>
                            </a:lnTo>
                            <a:lnTo>
                              <a:pt x="43" y="0"/>
                            </a:lnTo>
                            <a:lnTo>
                              <a:pt x="24" y="69"/>
                            </a:lnTo>
                            <a:cubicBezTo>
                              <a:pt x="22" y="75"/>
                              <a:pt x="20" y="79"/>
                              <a:pt x="18" y="81"/>
                            </a:cubicBezTo>
                            <a:cubicBezTo>
                              <a:pt x="16" y="83"/>
                              <a:pt x="12" y="85"/>
                              <a:pt x="7" y="85"/>
                            </a:cubicBezTo>
                            <a:cubicBezTo>
                              <a:pt x="6" y="85"/>
                              <a:pt x="4" y="85"/>
                              <a:pt x="2" y="84"/>
                            </a:cubicBezTo>
                            <a:lnTo>
                              <a:pt x="2" y="79"/>
                            </a:lnTo>
                            <a:lnTo>
                              <a:pt x="7" y="79"/>
                            </a:lnTo>
                            <a:cubicBezTo>
                              <a:pt x="12" y="79"/>
                              <a:pt x="15" y="76"/>
                              <a:pt x="17" y="70"/>
                            </a:cubicBezTo>
                            <a:lnTo>
                              <a:pt x="18" y="64"/>
                            </a:lnTo>
                            <a:lnTo>
                              <a:pt x="18" y="6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65" name="Freeform 330"/>
                      <p:cNvSpPr>
                        <a:spLocks/>
                      </p:cNvSpPr>
                      <p:nvPr/>
                    </p:nvSpPr>
                    <p:spPr bwMode="auto">
                      <a:xfrm>
                        <a:off x="4592638" y="4187827"/>
                        <a:ext cx="23813" cy="6350"/>
                      </a:xfrm>
                      <a:custGeom>
                        <a:avLst/>
                        <a:gdLst>
                          <a:gd name="T0" fmla="*/ 0 w 26"/>
                          <a:gd name="T1" fmla="*/ 0 h 7"/>
                          <a:gd name="T2" fmla="*/ 0 w 26"/>
                          <a:gd name="T3" fmla="*/ 0 h 7"/>
                          <a:gd name="T4" fmla="*/ 26 w 26"/>
                          <a:gd name="T5" fmla="*/ 0 h 7"/>
                          <a:gd name="T6" fmla="*/ 26 w 26"/>
                          <a:gd name="T7" fmla="*/ 7 h 7"/>
                          <a:gd name="T8" fmla="*/ 0 w 26"/>
                          <a:gd name="T9" fmla="*/ 7 h 7"/>
                          <a:gd name="T10" fmla="*/ 0 w 26"/>
                          <a:gd name="T11" fmla="*/ 0 h 7"/>
                        </a:gdLst>
                        <a:ahLst/>
                        <a:cxnLst>
                          <a:cxn ang="0">
                            <a:pos x="T0" y="T1"/>
                          </a:cxn>
                          <a:cxn ang="0">
                            <a:pos x="T2" y="T3"/>
                          </a:cxn>
                          <a:cxn ang="0">
                            <a:pos x="T4" y="T5"/>
                          </a:cxn>
                          <a:cxn ang="0">
                            <a:pos x="T6" y="T7"/>
                          </a:cxn>
                          <a:cxn ang="0">
                            <a:pos x="T8" y="T9"/>
                          </a:cxn>
                          <a:cxn ang="0">
                            <a:pos x="T10" y="T11"/>
                          </a:cxn>
                        </a:cxnLst>
                        <a:rect l="0" t="0" r="r" b="b"/>
                        <a:pathLst>
                          <a:path w="26" h="7">
                            <a:moveTo>
                              <a:pt x="0" y="0"/>
                            </a:moveTo>
                            <a:lnTo>
                              <a:pt x="0" y="0"/>
                            </a:lnTo>
                            <a:lnTo>
                              <a:pt x="26" y="0"/>
                            </a:lnTo>
                            <a:lnTo>
                              <a:pt x="26" y="7"/>
                            </a:lnTo>
                            <a:lnTo>
                              <a:pt x="0" y="7"/>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66" name="Freeform 331"/>
                      <p:cNvSpPr>
                        <a:spLocks/>
                      </p:cNvSpPr>
                      <p:nvPr/>
                    </p:nvSpPr>
                    <p:spPr bwMode="auto">
                      <a:xfrm>
                        <a:off x="4592638" y="4187827"/>
                        <a:ext cx="23813" cy="6350"/>
                      </a:xfrm>
                      <a:custGeom>
                        <a:avLst/>
                        <a:gdLst>
                          <a:gd name="T0" fmla="*/ 0 w 26"/>
                          <a:gd name="T1" fmla="*/ 0 h 7"/>
                          <a:gd name="T2" fmla="*/ 0 w 26"/>
                          <a:gd name="T3" fmla="*/ 0 h 7"/>
                          <a:gd name="T4" fmla="*/ 26 w 26"/>
                          <a:gd name="T5" fmla="*/ 0 h 7"/>
                          <a:gd name="T6" fmla="*/ 26 w 26"/>
                          <a:gd name="T7" fmla="*/ 7 h 7"/>
                          <a:gd name="T8" fmla="*/ 0 w 26"/>
                          <a:gd name="T9" fmla="*/ 7 h 7"/>
                          <a:gd name="T10" fmla="*/ 0 w 26"/>
                          <a:gd name="T11" fmla="*/ 0 h 7"/>
                        </a:gdLst>
                        <a:ahLst/>
                        <a:cxnLst>
                          <a:cxn ang="0">
                            <a:pos x="T0" y="T1"/>
                          </a:cxn>
                          <a:cxn ang="0">
                            <a:pos x="T2" y="T3"/>
                          </a:cxn>
                          <a:cxn ang="0">
                            <a:pos x="T4" y="T5"/>
                          </a:cxn>
                          <a:cxn ang="0">
                            <a:pos x="T6" y="T7"/>
                          </a:cxn>
                          <a:cxn ang="0">
                            <a:pos x="T8" y="T9"/>
                          </a:cxn>
                          <a:cxn ang="0">
                            <a:pos x="T10" y="T11"/>
                          </a:cxn>
                        </a:cxnLst>
                        <a:rect l="0" t="0" r="r" b="b"/>
                        <a:pathLst>
                          <a:path w="26" h="7">
                            <a:moveTo>
                              <a:pt x="0" y="0"/>
                            </a:moveTo>
                            <a:lnTo>
                              <a:pt x="0" y="0"/>
                            </a:lnTo>
                            <a:lnTo>
                              <a:pt x="26" y="0"/>
                            </a:lnTo>
                            <a:lnTo>
                              <a:pt x="26" y="7"/>
                            </a:lnTo>
                            <a:lnTo>
                              <a:pt x="0" y="7"/>
                            </a:lnTo>
                            <a:lnTo>
                              <a:pt x="0" y="0"/>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67" name="Freeform 332"/>
                      <p:cNvSpPr>
                        <a:spLocks/>
                      </p:cNvSpPr>
                      <p:nvPr/>
                    </p:nvSpPr>
                    <p:spPr bwMode="auto">
                      <a:xfrm>
                        <a:off x="4654551" y="4141789"/>
                        <a:ext cx="47625" cy="80963"/>
                      </a:xfrm>
                      <a:custGeom>
                        <a:avLst/>
                        <a:gdLst>
                          <a:gd name="T0" fmla="*/ 45 w 53"/>
                          <a:gd name="T1" fmla="*/ 58 h 89"/>
                          <a:gd name="T2" fmla="*/ 45 w 53"/>
                          <a:gd name="T3" fmla="*/ 58 h 89"/>
                          <a:gd name="T4" fmla="*/ 53 w 53"/>
                          <a:gd name="T5" fmla="*/ 58 h 89"/>
                          <a:gd name="T6" fmla="*/ 46 w 53"/>
                          <a:gd name="T7" fmla="*/ 81 h 89"/>
                          <a:gd name="T8" fmla="*/ 28 w 53"/>
                          <a:gd name="T9" fmla="*/ 89 h 89"/>
                          <a:gd name="T10" fmla="*/ 0 w 53"/>
                          <a:gd name="T11" fmla="*/ 45 h 89"/>
                          <a:gd name="T12" fmla="*/ 28 w 53"/>
                          <a:gd name="T13" fmla="*/ 0 h 89"/>
                          <a:gd name="T14" fmla="*/ 46 w 53"/>
                          <a:gd name="T15" fmla="*/ 8 h 89"/>
                          <a:gd name="T16" fmla="*/ 52 w 53"/>
                          <a:gd name="T17" fmla="*/ 27 h 89"/>
                          <a:gd name="T18" fmla="*/ 44 w 53"/>
                          <a:gd name="T19" fmla="*/ 27 h 89"/>
                          <a:gd name="T20" fmla="*/ 40 w 53"/>
                          <a:gd name="T21" fmla="*/ 12 h 89"/>
                          <a:gd name="T22" fmla="*/ 28 w 53"/>
                          <a:gd name="T23" fmla="*/ 7 h 89"/>
                          <a:gd name="T24" fmla="*/ 8 w 53"/>
                          <a:gd name="T25" fmla="*/ 45 h 89"/>
                          <a:gd name="T26" fmla="*/ 28 w 53"/>
                          <a:gd name="T27" fmla="*/ 82 h 89"/>
                          <a:gd name="T28" fmla="*/ 40 w 53"/>
                          <a:gd name="T29" fmla="*/ 76 h 89"/>
                          <a:gd name="T30" fmla="*/ 45 w 53"/>
                          <a:gd name="T31"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89">
                            <a:moveTo>
                              <a:pt x="45" y="58"/>
                            </a:moveTo>
                            <a:lnTo>
                              <a:pt x="45" y="58"/>
                            </a:lnTo>
                            <a:lnTo>
                              <a:pt x="53" y="58"/>
                            </a:lnTo>
                            <a:cubicBezTo>
                              <a:pt x="52" y="68"/>
                              <a:pt x="50" y="76"/>
                              <a:pt x="46" y="81"/>
                            </a:cubicBezTo>
                            <a:cubicBezTo>
                              <a:pt x="41" y="86"/>
                              <a:pt x="35" y="89"/>
                              <a:pt x="28" y="89"/>
                            </a:cubicBezTo>
                            <a:cubicBezTo>
                              <a:pt x="9" y="89"/>
                              <a:pt x="0" y="74"/>
                              <a:pt x="0" y="45"/>
                            </a:cubicBezTo>
                            <a:cubicBezTo>
                              <a:pt x="0" y="15"/>
                              <a:pt x="9" y="0"/>
                              <a:pt x="28" y="0"/>
                            </a:cubicBezTo>
                            <a:cubicBezTo>
                              <a:pt x="36" y="0"/>
                              <a:pt x="42" y="3"/>
                              <a:pt x="46" y="8"/>
                            </a:cubicBezTo>
                            <a:cubicBezTo>
                              <a:pt x="50" y="13"/>
                              <a:pt x="52" y="19"/>
                              <a:pt x="52" y="27"/>
                            </a:cubicBezTo>
                            <a:lnTo>
                              <a:pt x="44" y="27"/>
                            </a:lnTo>
                            <a:cubicBezTo>
                              <a:pt x="44" y="21"/>
                              <a:pt x="43" y="16"/>
                              <a:pt x="40" y="12"/>
                            </a:cubicBezTo>
                            <a:cubicBezTo>
                              <a:pt x="37" y="9"/>
                              <a:pt x="33" y="7"/>
                              <a:pt x="28" y="7"/>
                            </a:cubicBezTo>
                            <a:cubicBezTo>
                              <a:pt x="14" y="7"/>
                              <a:pt x="8" y="19"/>
                              <a:pt x="8" y="45"/>
                            </a:cubicBezTo>
                            <a:cubicBezTo>
                              <a:pt x="8" y="70"/>
                              <a:pt x="14" y="82"/>
                              <a:pt x="28" y="82"/>
                            </a:cubicBezTo>
                            <a:cubicBezTo>
                              <a:pt x="33" y="82"/>
                              <a:pt x="37" y="80"/>
                              <a:pt x="40" y="76"/>
                            </a:cubicBezTo>
                            <a:cubicBezTo>
                              <a:pt x="43" y="72"/>
                              <a:pt x="45" y="66"/>
                              <a:pt x="45" y="5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68" name="Freeform 333"/>
                      <p:cNvSpPr>
                        <a:spLocks/>
                      </p:cNvSpPr>
                      <p:nvPr/>
                    </p:nvSpPr>
                    <p:spPr bwMode="auto">
                      <a:xfrm>
                        <a:off x="4654551" y="4141789"/>
                        <a:ext cx="47625" cy="80963"/>
                      </a:xfrm>
                      <a:custGeom>
                        <a:avLst/>
                        <a:gdLst>
                          <a:gd name="T0" fmla="*/ 45 w 53"/>
                          <a:gd name="T1" fmla="*/ 58 h 89"/>
                          <a:gd name="T2" fmla="*/ 45 w 53"/>
                          <a:gd name="T3" fmla="*/ 58 h 89"/>
                          <a:gd name="T4" fmla="*/ 53 w 53"/>
                          <a:gd name="T5" fmla="*/ 58 h 89"/>
                          <a:gd name="T6" fmla="*/ 46 w 53"/>
                          <a:gd name="T7" fmla="*/ 81 h 89"/>
                          <a:gd name="T8" fmla="*/ 28 w 53"/>
                          <a:gd name="T9" fmla="*/ 89 h 89"/>
                          <a:gd name="T10" fmla="*/ 0 w 53"/>
                          <a:gd name="T11" fmla="*/ 45 h 89"/>
                          <a:gd name="T12" fmla="*/ 28 w 53"/>
                          <a:gd name="T13" fmla="*/ 0 h 89"/>
                          <a:gd name="T14" fmla="*/ 46 w 53"/>
                          <a:gd name="T15" fmla="*/ 8 h 89"/>
                          <a:gd name="T16" fmla="*/ 52 w 53"/>
                          <a:gd name="T17" fmla="*/ 27 h 89"/>
                          <a:gd name="T18" fmla="*/ 44 w 53"/>
                          <a:gd name="T19" fmla="*/ 27 h 89"/>
                          <a:gd name="T20" fmla="*/ 40 w 53"/>
                          <a:gd name="T21" fmla="*/ 12 h 89"/>
                          <a:gd name="T22" fmla="*/ 28 w 53"/>
                          <a:gd name="T23" fmla="*/ 7 h 89"/>
                          <a:gd name="T24" fmla="*/ 8 w 53"/>
                          <a:gd name="T25" fmla="*/ 45 h 89"/>
                          <a:gd name="T26" fmla="*/ 28 w 53"/>
                          <a:gd name="T27" fmla="*/ 82 h 89"/>
                          <a:gd name="T28" fmla="*/ 40 w 53"/>
                          <a:gd name="T29" fmla="*/ 76 h 89"/>
                          <a:gd name="T30" fmla="*/ 45 w 53"/>
                          <a:gd name="T31" fmla="*/ 58 h 89"/>
                          <a:gd name="T32" fmla="*/ 45 w 53"/>
                          <a:gd name="T3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89">
                            <a:moveTo>
                              <a:pt x="45" y="58"/>
                            </a:moveTo>
                            <a:lnTo>
                              <a:pt x="45" y="58"/>
                            </a:lnTo>
                            <a:lnTo>
                              <a:pt x="53" y="58"/>
                            </a:lnTo>
                            <a:cubicBezTo>
                              <a:pt x="52" y="68"/>
                              <a:pt x="50" y="76"/>
                              <a:pt x="46" y="81"/>
                            </a:cubicBezTo>
                            <a:cubicBezTo>
                              <a:pt x="41" y="86"/>
                              <a:pt x="35" y="89"/>
                              <a:pt x="28" y="89"/>
                            </a:cubicBezTo>
                            <a:cubicBezTo>
                              <a:pt x="9" y="89"/>
                              <a:pt x="0" y="74"/>
                              <a:pt x="0" y="45"/>
                            </a:cubicBezTo>
                            <a:cubicBezTo>
                              <a:pt x="0" y="15"/>
                              <a:pt x="9" y="0"/>
                              <a:pt x="28" y="0"/>
                            </a:cubicBezTo>
                            <a:cubicBezTo>
                              <a:pt x="36" y="0"/>
                              <a:pt x="42" y="3"/>
                              <a:pt x="46" y="8"/>
                            </a:cubicBezTo>
                            <a:cubicBezTo>
                              <a:pt x="50" y="13"/>
                              <a:pt x="52" y="19"/>
                              <a:pt x="52" y="27"/>
                            </a:cubicBezTo>
                            <a:lnTo>
                              <a:pt x="44" y="27"/>
                            </a:lnTo>
                            <a:cubicBezTo>
                              <a:pt x="44" y="21"/>
                              <a:pt x="43" y="16"/>
                              <a:pt x="40" y="12"/>
                            </a:cubicBezTo>
                            <a:cubicBezTo>
                              <a:pt x="37" y="9"/>
                              <a:pt x="33" y="7"/>
                              <a:pt x="28" y="7"/>
                            </a:cubicBezTo>
                            <a:cubicBezTo>
                              <a:pt x="14" y="7"/>
                              <a:pt x="8" y="19"/>
                              <a:pt x="8" y="45"/>
                            </a:cubicBezTo>
                            <a:cubicBezTo>
                              <a:pt x="8" y="70"/>
                              <a:pt x="14" y="82"/>
                              <a:pt x="28" y="82"/>
                            </a:cubicBezTo>
                            <a:cubicBezTo>
                              <a:pt x="33" y="82"/>
                              <a:pt x="37" y="80"/>
                              <a:pt x="40" y="76"/>
                            </a:cubicBezTo>
                            <a:cubicBezTo>
                              <a:pt x="43" y="72"/>
                              <a:pt x="45" y="66"/>
                              <a:pt x="45" y="58"/>
                            </a:cubicBezTo>
                            <a:lnTo>
                              <a:pt x="45" y="58"/>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69" name="Freeform 334"/>
                      <p:cNvSpPr>
                        <a:spLocks/>
                      </p:cNvSpPr>
                      <p:nvPr/>
                    </p:nvSpPr>
                    <p:spPr bwMode="auto">
                      <a:xfrm>
                        <a:off x="4711701" y="4143376"/>
                        <a:ext cx="36513" cy="77788"/>
                      </a:xfrm>
                      <a:custGeom>
                        <a:avLst/>
                        <a:gdLst>
                          <a:gd name="T0" fmla="*/ 0 w 40"/>
                          <a:gd name="T1" fmla="*/ 85 h 85"/>
                          <a:gd name="T2" fmla="*/ 0 w 40"/>
                          <a:gd name="T3" fmla="*/ 85 h 85"/>
                          <a:gd name="T4" fmla="*/ 0 w 40"/>
                          <a:gd name="T5" fmla="*/ 0 h 85"/>
                          <a:gd name="T6" fmla="*/ 8 w 40"/>
                          <a:gd name="T7" fmla="*/ 0 h 85"/>
                          <a:gd name="T8" fmla="*/ 8 w 40"/>
                          <a:gd name="T9" fmla="*/ 31 h 85"/>
                          <a:gd name="T10" fmla="*/ 13 w 40"/>
                          <a:gd name="T11" fmla="*/ 23 h 85"/>
                          <a:gd name="T12" fmla="*/ 23 w 40"/>
                          <a:gd name="T13" fmla="*/ 20 h 85"/>
                          <a:gd name="T14" fmla="*/ 40 w 40"/>
                          <a:gd name="T15" fmla="*/ 37 h 85"/>
                          <a:gd name="T16" fmla="*/ 40 w 40"/>
                          <a:gd name="T17" fmla="*/ 85 h 85"/>
                          <a:gd name="T18" fmla="*/ 33 w 40"/>
                          <a:gd name="T19" fmla="*/ 85 h 85"/>
                          <a:gd name="T20" fmla="*/ 33 w 40"/>
                          <a:gd name="T21" fmla="*/ 39 h 85"/>
                          <a:gd name="T22" fmla="*/ 22 w 40"/>
                          <a:gd name="T23" fmla="*/ 26 h 85"/>
                          <a:gd name="T24" fmla="*/ 11 w 40"/>
                          <a:gd name="T25" fmla="*/ 31 h 85"/>
                          <a:gd name="T26" fmla="*/ 8 w 40"/>
                          <a:gd name="T27" fmla="*/ 43 h 85"/>
                          <a:gd name="T28" fmla="*/ 8 w 40"/>
                          <a:gd name="T29" fmla="*/ 85 h 85"/>
                          <a:gd name="T30" fmla="*/ 0 w 40"/>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85">
                            <a:moveTo>
                              <a:pt x="0" y="85"/>
                            </a:moveTo>
                            <a:lnTo>
                              <a:pt x="0" y="85"/>
                            </a:lnTo>
                            <a:lnTo>
                              <a:pt x="0" y="0"/>
                            </a:lnTo>
                            <a:lnTo>
                              <a:pt x="8" y="0"/>
                            </a:lnTo>
                            <a:lnTo>
                              <a:pt x="8" y="31"/>
                            </a:lnTo>
                            <a:cubicBezTo>
                              <a:pt x="8" y="27"/>
                              <a:pt x="10" y="25"/>
                              <a:pt x="13" y="23"/>
                            </a:cubicBezTo>
                            <a:cubicBezTo>
                              <a:pt x="16" y="21"/>
                              <a:pt x="19" y="20"/>
                              <a:pt x="23" y="20"/>
                            </a:cubicBezTo>
                            <a:cubicBezTo>
                              <a:pt x="34" y="20"/>
                              <a:pt x="40" y="26"/>
                              <a:pt x="40" y="37"/>
                            </a:cubicBezTo>
                            <a:lnTo>
                              <a:pt x="40" y="85"/>
                            </a:lnTo>
                            <a:lnTo>
                              <a:pt x="33" y="85"/>
                            </a:lnTo>
                            <a:lnTo>
                              <a:pt x="33" y="39"/>
                            </a:lnTo>
                            <a:cubicBezTo>
                              <a:pt x="33" y="31"/>
                              <a:pt x="29" y="26"/>
                              <a:pt x="22" y="26"/>
                            </a:cubicBezTo>
                            <a:cubicBezTo>
                              <a:pt x="17" y="26"/>
                              <a:pt x="14" y="28"/>
                              <a:pt x="11" y="31"/>
                            </a:cubicBezTo>
                            <a:cubicBezTo>
                              <a:pt x="9" y="34"/>
                              <a:pt x="8" y="38"/>
                              <a:pt x="8" y="43"/>
                            </a:cubicBezTo>
                            <a:lnTo>
                              <a:pt x="8"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70" name="Freeform 335"/>
                      <p:cNvSpPr>
                        <a:spLocks/>
                      </p:cNvSpPr>
                      <p:nvPr/>
                    </p:nvSpPr>
                    <p:spPr bwMode="auto">
                      <a:xfrm>
                        <a:off x="4711701" y="4143376"/>
                        <a:ext cx="36513" cy="77788"/>
                      </a:xfrm>
                      <a:custGeom>
                        <a:avLst/>
                        <a:gdLst>
                          <a:gd name="T0" fmla="*/ 0 w 40"/>
                          <a:gd name="T1" fmla="*/ 85 h 85"/>
                          <a:gd name="T2" fmla="*/ 0 w 40"/>
                          <a:gd name="T3" fmla="*/ 85 h 85"/>
                          <a:gd name="T4" fmla="*/ 0 w 40"/>
                          <a:gd name="T5" fmla="*/ 0 h 85"/>
                          <a:gd name="T6" fmla="*/ 8 w 40"/>
                          <a:gd name="T7" fmla="*/ 0 h 85"/>
                          <a:gd name="T8" fmla="*/ 8 w 40"/>
                          <a:gd name="T9" fmla="*/ 31 h 85"/>
                          <a:gd name="T10" fmla="*/ 13 w 40"/>
                          <a:gd name="T11" fmla="*/ 23 h 85"/>
                          <a:gd name="T12" fmla="*/ 23 w 40"/>
                          <a:gd name="T13" fmla="*/ 20 h 85"/>
                          <a:gd name="T14" fmla="*/ 40 w 40"/>
                          <a:gd name="T15" fmla="*/ 37 h 85"/>
                          <a:gd name="T16" fmla="*/ 40 w 40"/>
                          <a:gd name="T17" fmla="*/ 85 h 85"/>
                          <a:gd name="T18" fmla="*/ 33 w 40"/>
                          <a:gd name="T19" fmla="*/ 85 h 85"/>
                          <a:gd name="T20" fmla="*/ 33 w 40"/>
                          <a:gd name="T21" fmla="*/ 39 h 85"/>
                          <a:gd name="T22" fmla="*/ 22 w 40"/>
                          <a:gd name="T23" fmla="*/ 26 h 85"/>
                          <a:gd name="T24" fmla="*/ 11 w 40"/>
                          <a:gd name="T25" fmla="*/ 31 h 85"/>
                          <a:gd name="T26" fmla="*/ 8 w 40"/>
                          <a:gd name="T27" fmla="*/ 43 h 85"/>
                          <a:gd name="T28" fmla="*/ 8 w 40"/>
                          <a:gd name="T29" fmla="*/ 85 h 85"/>
                          <a:gd name="T30" fmla="*/ 0 w 40"/>
                          <a:gd name="T31" fmla="*/ 85 h 85"/>
                          <a:gd name="T32" fmla="*/ 0 w 40"/>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85">
                            <a:moveTo>
                              <a:pt x="0" y="85"/>
                            </a:moveTo>
                            <a:lnTo>
                              <a:pt x="0" y="85"/>
                            </a:lnTo>
                            <a:lnTo>
                              <a:pt x="0" y="0"/>
                            </a:lnTo>
                            <a:lnTo>
                              <a:pt x="8" y="0"/>
                            </a:lnTo>
                            <a:lnTo>
                              <a:pt x="8" y="31"/>
                            </a:lnTo>
                            <a:cubicBezTo>
                              <a:pt x="8" y="27"/>
                              <a:pt x="10" y="25"/>
                              <a:pt x="13" y="23"/>
                            </a:cubicBezTo>
                            <a:cubicBezTo>
                              <a:pt x="16" y="21"/>
                              <a:pt x="19" y="20"/>
                              <a:pt x="23" y="20"/>
                            </a:cubicBezTo>
                            <a:cubicBezTo>
                              <a:pt x="34" y="20"/>
                              <a:pt x="40" y="26"/>
                              <a:pt x="40" y="37"/>
                            </a:cubicBezTo>
                            <a:lnTo>
                              <a:pt x="40" y="85"/>
                            </a:lnTo>
                            <a:lnTo>
                              <a:pt x="33" y="85"/>
                            </a:lnTo>
                            <a:lnTo>
                              <a:pt x="33" y="39"/>
                            </a:lnTo>
                            <a:cubicBezTo>
                              <a:pt x="33" y="31"/>
                              <a:pt x="29" y="26"/>
                              <a:pt x="22" y="26"/>
                            </a:cubicBezTo>
                            <a:cubicBezTo>
                              <a:pt x="17" y="26"/>
                              <a:pt x="14" y="28"/>
                              <a:pt x="11" y="31"/>
                            </a:cubicBezTo>
                            <a:cubicBezTo>
                              <a:pt x="9" y="34"/>
                              <a:pt x="8" y="38"/>
                              <a:pt x="8" y="43"/>
                            </a:cubicBezTo>
                            <a:lnTo>
                              <a:pt x="8" y="85"/>
                            </a:lnTo>
                            <a:lnTo>
                              <a:pt x="0" y="85"/>
                            </a:lnTo>
                            <a:lnTo>
                              <a:pt x="0" y="8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71" name="Freeform 336"/>
                      <p:cNvSpPr>
                        <a:spLocks noEditPoints="1"/>
                      </p:cNvSpPr>
                      <p:nvPr/>
                    </p:nvSpPr>
                    <p:spPr bwMode="auto">
                      <a:xfrm>
                        <a:off x="4760913" y="4143376"/>
                        <a:ext cx="6350" cy="77788"/>
                      </a:xfrm>
                      <a:custGeom>
                        <a:avLst/>
                        <a:gdLst>
                          <a:gd name="T0" fmla="*/ 0 w 7"/>
                          <a:gd name="T1" fmla="*/ 22 h 85"/>
                          <a:gd name="T2" fmla="*/ 0 w 7"/>
                          <a:gd name="T3" fmla="*/ 22 h 85"/>
                          <a:gd name="T4" fmla="*/ 7 w 7"/>
                          <a:gd name="T5" fmla="*/ 22 h 85"/>
                          <a:gd name="T6" fmla="*/ 7 w 7"/>
                          <a:gd name="T7" fmla="*/ 85 h 85"/>
                          <a:gd name="T8" fmla="*/ 0 w 7"/>
                          <a:gd name="T9" fmla="*/ 85 h 85"/>
                          <a:gd name="T10" fmla="*/ 0 w 7"/>
                          <a:gd name="T11" fmla="*/ 22 h 85"/>
                          <a:gd name="T12" fmla="*/ 0 w 7"/>
                          <a:gd name="T13" fmla="*/ 0 h 85"/>
                          <a:gd name="T14" fmla="*/ 0 w 7"/>
                          <a:gd name="T15" fmla="*/ 0 h 85"/>
                          <a:gd name="T16" fmla="*/ 7 w 7"/>
                          <a:gd name="T17" fmla="*/ 0 h 85"/>
                          <a:gd name="T18" fmla="*/ 7 w 7"/>
                          <a:gd name="T19" fmla="*/ 12 h 85"/>
                          <a:gd name="T20" fmla="*/ 0 w 7"/>
                          <a:gd name="T21" fmla="*/ 12 h 85"/>
                          <a:gd name="T22" fmla="*/ 0 w 7"/>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5">
                            <a:moveTo>
                              <a:pt x="0" y="22"/>
                            </a:moveTo>
                            <a:lnTo>
                              <a:pt x="0" y="22"/>
                            </a:lnTo>
                            <a:lnTo>
                              <a:pt x="7" y="22"/>
                            </a:lnTo>
                            <a:lnTo>
                              <a:pt x="7" y="85"/>
                            </a:lnTo>
                            <a:lnTo>
                              <a:pt x="0" y="85"/>
                            </a:lnTo>
                            <a:lnTo>
                              <a:pt x="0" y="22"/>
                            </a:lnTo>
                            <a:close/>
                            <a:moveTo>
                              <a:pt x="0" y="0"/>
                            </a:moveTo>
                            <a:lnTo>
                              <a:pt x="0" y="0"/>
                            </a:lnTo>
                            <a:lnTo>
                              <a:pt x="7" y="0"/>
                            </a:lnTo>
                            <a:lnTo>
                              <a:pt x="7" y="12"/>
                            </a:lnTo>
                            <a:lnTo>
                              <a:pt x="0" y="12"/>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72" name="Freeform 337"/>
                      <p:cNvSpPr>
                        <a:spLocks noEditPoints="1"/>
                      </p:cNvSpPr>
                      <p:nvPr/>
                    </p:nvSpPr>
                    <p:spPr bwMode="auto">
                      <a:xfrm>
                        <a:off x="4760913" y="4143376"/>
                        <a:ext cx="6350" cy="77788"/>
                      </a:xfrm>
                      <a:custGeom>
                        <a:avLst/>
                        <a:gdLst>
                          <a:gd name="T0" fmla="*/ 0 w 7"/>
                          <a:gd name="T1" fmla="*/ 22 h 85"/>
                          <a:gd name="T2" fmla="*/ 0 w 7"/>
                          <a:gd name="T3" fmla="*/ 22 h 85"/>
                          <a:gd name="T4" fmla="*/ 7 w 7"/>
                          <a:gd name="T5" fmla="*/ 22 h 85"/>
                          <a:gd name="T6" fmla="*/ 7 w 7"/>
                          <a:gd name="T7" fmla="*/ 85 h 85"/>
                          <a:gd name="T8" fmla="*/ 0 w 7"/>
                          <a:gd name="T9" fmla="*/ 85 h 85"/>
                          <a:gd name="T10" fmla="*/ 0 w 7"/>
                          <a:gd name="T11" fmla="*/ 22 h 85"/>
                          <a:gd name="T12" fmla="*/ 0 w 7"/>
                          <a:gd name="T13" fmla="*/ 0 h 85"/>
                          <a:gd name="T14" fmla="*/ 0 w 7"/>
                          <a:gd name="T15" fmla="*/ 0 h 85"/>
                          <a:gd name="T16" fmla="*/ 7 w 7"/>
                          <a:gd name="T17" fmla="*/ 0 h 85"/>
                          <a:gd name="T18" fmla="*/ 7 w 7"/>
                          <a:gd name="T19" fmla="*/ 12 h 85"/>
                          <a:gd name="T20" fmla="*/ 0 w 7"/>
                          <a:gd name="T21" fmla="*/ 12 h 85"/>
                          <a:gd name="T22" fmla="*/ 0 w 7"/>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5">
                            <a:moveTo>
                              <a:pt x="0" y="22"/>
                            </a:moveTo>
                            <a:lnTo>
                              <a:pt x="0" y="22"/>
                            </a:lnTo>
                            <a:lnTo>
                              <a:pt x="7" y="22"/>
                            </a:lnTo>
                            <a:lnTo>
                              <a:pt x="7" y="85"/>
                            </a:lnTo>
                            <a:lnTo>
                              <a:pt x="0" y="85"/>
                            </a:lnTo>
                            <a:lnTo>
                              <a:pt x="0" y="22"/>
                            </a:lnTo>
                            <a:close/>
                            <a:moveTo>
                              <a:pt x="0" y="0"/>
                            </a:moveTo>
                            <a:lnTo>
                              <a:pt x="0" y="0"/>
                            </a:lnTo>
                            <a:lnTo>
                              <a:pt x="7" y="0"/>
                            </a:lnTo>
                            <a:lnTo>
                              <a:pt x="7" y="12"/>
                            </a:lnTo>
                            <a:lnTo>
                              <a:pt x="0" y="12"/>
                            </a:lnTo>
                            <a:lnTo>
                              <a:pt x="0" y="0"/>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73" name="Freeform 338"/>
                      <p:cNvSpPr>
                        <a:spLocks/>
                      </p:cNvSpPr>
                      <p:nvPr/>
                    </p:nvSpPr>
                    <p:spPr bwMode="auto">
                      <a:xfrm>
                        <a:off x="4781551"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74" name="Freeform 339"/>
                      <p:cNvSpPr>
                        <a:spLocks/>
                      </p:cNvSpPr>
                      <p:nvPr/>
                    </p:nvSpPr>
                    <p:spPr bwMode="auto">
                      <a:xfrm>
                        <a:off x="4781551" y="4143376"/>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375" name="Freeform 340"/>
                      <p:cNvSpPr>
                        <a:spLocks noEditPoints="1"/>
                      </p:cNvSpPr>
                      <p:nvPr/>
                    </p:nvSpPr>
                    <p:spPr bwMode="auto">
                      <a:xfrm>
                        <a:off x="4799013" y="4162427"/>
                        <a:ext cx="39688" cy="60325"/>
                      </a:xfrm>
                      <a:custGeom>
                        <a:avLst/>
                        <a:gdLst>
                          <a:gd name="T0" fmla="*/ 8 w 43"/>
                          <a:gd name="T1" fmla="*/ 28 h 67"/>
                          <a:gd name="T2" fmla="*/ 8 w 43"/>
                          <a:gd name="T3" fmla="*/ 28 h 67"/>
                          <a:gd name="T4" fmla="*/ 35 w 43"/>
                          <a:gd name="T5" fmla="*/ 28 h 67"/>
                          <a:gd name="T6" fmla="*/ 31 w 43"/>
                          <a:gd name="T7" fmla="*/ 11 h 67"/>
                          <a:gd name="T8" fmla="*/ 21 w 43"/>
                          <a:gd name="T9" fmla="*/ 6 h 67"/>
                          <a:gd name="T10" fmla="*/ 11 w 43"/>
                          <a:gd name="T11" fmla="*/ 11 h 67"/>
                          <a:gd name="T12" fmla="*/ 8 w 43"/>
                          <a:gd name="T13" fmla="*/ 28 h 67"/>
                          <a:gd name="T14" fmla="*/ 35 w 43"/>
                          <a:gd name="T15" fmla="*/ 44 h 67"/>
                          <a:gd name="T16" fmla="*/ 35 w 43"/>
                          <a:gd name="T17" fmla="*/ 44 h 67"/>
                          <a:gd name="T18" fmla="*/ 42 w 43"/>
                          <a:gd name="T19" fmla="*/ 44 h 67"/>
                          <a:gd name="T20" fmla="*/ 36 w 43"/>
                          <a:gd name="T21" fmla="*/ 61 h 67"/>
                          <a:gd name="T22" fmla="*/ 22 w 43"/>
                          <a:gd name="T23" fmla="*/ 67 h 67"/>
                          <a:gd name="T24" fmla="*/ 0 w 43"/>
                          <a:gd name="T25" fmla="*/ 34 h 67"/>
                          <a:gd name="T26" fmla="*/ 22 w 43"/>
                          <a:gd name="T27" fmla="*/ 0 h 67"/>
                          <a:gd name="T28" fmla="*/ 38 w 43"/>
                          <a:gd name="T29" fmla="*/ 8 h 67"/>
                          <a:gd name="T30" fmla="*/ 43 w 43"/>
                          <a:gd name="T31" fmla="*/ 31 h 67"/>
                          <a:gd name="T32" fmla="*/ 43 w 43"/>
                          <a:gd name="T33" fmla="*/ 34 h 67"/>
                          <a:gd name="T34" fmla="*/ 8 w 43"/>
                          <a:gd name="T35" fmla="*/ 34 h 67"/>
                          <a:gd name="T36" fmla="*/ 8 w 43"/>
                          <a:gd name="T37" fmla="*/ 37 h 67"/>
                          <a:gd name="T38" fmla="*/ 21 w 43"/>
                          <a:gd name="T39" fmla="*/ 61 h 67"/>
                          <a:gd name="T40" fmla="*/ 35 w 43"/>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67">
                            <a:moveTo>
                              <a:pt x="8" y="28"/>
                            </a:moveTo>
                            <a:lnTo>
                              <a:pt x="8" y="28"/>
                            </a:lnTo>
                            <a:lnTo>
                              <a:pt x="35" y="28"/>
                            </a:lnTo>
                            <a:cubicBezTo>
                              <a:pt x="35" y="20"/>
                              <a:pt x="34" y="15"/>
                              <a:pt x="31" y="11"/>
                            </a:cubicBezTo>
                            <a:cubicBezTo>
                              <a:pt x="29" y="8"/>
                              <a:pt x="26" y="6"/>
                              <a:pt x="21" y="6"/>
                            </a:cubicBezTo>
                            <a:cubicBezTo>
                              <a:pt x="17" y="6"/>
                              <a:pt x="14" y="8"/>
                              <a:pt x="11" y="11"/>
                            </a:cubicBezTo>
                            <a:cubicBezTo>
                              <a:pt x="9" y="15"/>
                              <a:pt x="8" y="20"/>
                              <a:pt x="8" y="28"/>
                            </a:cubicBezTo>
                            <a:close/>
                            <a:moveTo>
                              <a:pt x="35" y="44"/>
                            </a:moveTo>
                            <a:lnTo>
                              <a:pt x="35" y="44"/>
                            </a:lnTo>
                            <a:lnTo>
                              <a:pt x="42" y="44"/>
                            </a:lnTo>
                            <a:cubicBezTo>
                              <a:pt x="42" y="51"/>
                              <a:pt x="39" y="57"/>
                              <a:pt x="36" y="61"/>
                            </a:cubicBezTo>
                            <a:cubicBezTo>
                              <a:pt x="32" y="65"/>
                              <a:pt x="27" y="67"/>
                              <a:pt x="22" y="67"/>
                            </a:cubicBezTo>
                            <a:cubicBezTo>
                              <a:pt x="7" y="67"/>
                              <a:pt x="0" y="56"/>
                              <a:pt x="0" y="34"/>
                            </a:cubicBezTo>
                            <a:cubicBezTo>
                              <a:pt x="0" y="11"/>
                              <a:pt x="7" y="0"/>
                              <a:pt x="22" y="0"/>
                            </a:cubicBezTo>
                            <a:cubicBezTo>
                              <a:pt x="29" y="0"/>
                              <a:pt x="34" y="3"/>
                              <a:pt x="38" y="8"/>
                            </a:cubicBezTo>
                            <a:cubicBezTo>
                              <a:pt x="41" y="13"/>
                              <a:pt x="43" y="21"/>
                              <a:pt x="43" y="31"/>
                            </a:cubicBezTo>
                            <a:lnTo>
                              <a:pt x="43" y="34"/>
                            </a:lnTo>
                            <a:lnTo>
                              <a:pt x="8" y="34"/>
                            </a:lnTo>
                            <a:lnTo>
                              <a:pt x="8" y="37"/>
                            </a:lnTo>
                            <a:cubicBezTo>
                              <a:pt x="8" y="53"/>
                              <a:pt x="12" y="61"/>
                              <a:pt x="21" y="61"/>
                            </a:cubicBezTo>
                            <a:cubicBezTo>
                              <a:pt x="29" y="61"/>
                              <a:pt x="34" y="55"/>
                              <a:pt x="35"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377" name="Freeform 341"/>
                      <p:cNvSpPr>
                        <a:spLocks noEditPoints="1"/>
                      </p:cNvSpPr>
                      <p:nvPr/>
                    </p:nvSpPr>
                    <p:spPr bwMode="auto">
                      <a:xfrm>
                        <a:off x="4799013" y="4162427"/>
                        <a:ext cx="39688" cy="60325"/>
                      </a:xfrm>
                      <a:custGeom>
                        <a:avLst/>
                        <a:gdLst>
                          <a:gd name="T0" fmla="*/ 8 w 43"/>
                          <a:gd name="T1" fmla="*/ 28 h 67"/>
                          <a:gd name="T2" fmla="*/ 8 w 43"/>
                          <a:gd name="T3" fmla="*/ 28 h 67"/>
                          <a:gd name="T4" fmla="*/ 35 w 43"/>
                          <a:gd name="T5" fmla="*/ 28 h 67"/>
                          <a:gd name="T6" fmla="*/ 31 w 43"/>
                          <a:gd name="T7" fmla="*/ 11 h 67"/>
                          <a:gd name="T8" fmla="*/ 21 w 43"/>
                          <a:gd name="T9" fmla="*/ 6 h 67"/>
                          <a:gd name="T10" fmla="*/ 11 w 43"/>
                          <a:gd name="T11" fmla="*/ 11 h 67"/>
                          <a:gd name="T12" fmla="*/ 8 w 43"/>
                          <a:gd name="T13" fmla="*/ 28 h 67"/>
                          <a:gd name="T14" fmla="*/ 8 w 43"/>
                          <a:gd name="T15" fmla="*/ 28 h 67"/>
                          <a:gd name="T16" fmla="*/ 35 w 43"/>
                          <a:gd name="T17" fmla="*/ 44 h 67"/>
                          <a:gd name="T18" fmla="*/ 35 w 43"/>
                          <a:gd name="T19" fmla="*/ 44 h 67"/>
                          <a:gd name="T20" fmla="*/ 42 w 43"/>
                          <a:gd name="T21" fmla="*/ 44 h 67"/>
                          <a:gd name="T22" fmla="*/ 36 w 43"/>
                          <a:gd name="T23" fmla="*/ 61 h 67"/>
                          <a:gd name="T24" fmla="*/ 22 w 43"/>
                          <a:gd name="T25" fmla="*/ 67 h 67"/>
                          <a:gd name="T26" fmla="*/ 0 w 43"/>
                          <a:gd name="T27" fmla="*/ 34 h 67"/>
                          <a:gd name="T28" fmla="*/ 22 w 43"/>
                          <a:gd name="T29" fmla="*/ 0 h 67"/>
                          <a:gd name="T30" fmla="*/ 38 w 43"/>
                          <a:gd name="T31" fmla="*/ 8 h 67"/>
                          <a:gd name="T32" fmla="*/ 43 w 43"/>
                          <a:gd name="T33" fmla="*/ 31 h 67"/>
                          <a:gd name="T34" fmla="*/ 43 w 43"/>
                          <a:gd name="T35" fmla="*/ 34 h 67"/>
                          <a:gd name="T36" fmla="*/ 8 w 43"/>
                          <a:gd name="T37" fmla="*/ 34 h 67"/>
                          <a:gd name="T38" fmla="*/ 8 w 43"/>
                          <a:gd name="T39" fmla="*/ 37 h 67"/>
                          <a:gd name="T40" fmla="*/ 21 w 43"/>
                          <a:gd name="T41" fmla="*/ 61 h 67"/>
                          <a:gd name="T42" fmla="*/ 35 w 43"/>
                          <a:gd name="T43" fmla="*/ 44 h 67"/>
                          <a:gd name="T44" fmla="*/ 35 w 43"/>
                          <a:gd name="T45"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67">
                            <a:moveTo>
                              <a:pt x="8" y="28"/>
                            </a:moveTo>
                            <a:lnTo>
                              <a:pt x="8" y="28"/>
                            </a:lnTo>
                            <a:lnTo>
                              <a:pt x="35" y="28"/>
                            </a:lnTo>
                            <a:cubicBezTo>
                              <a:pt x="35" y="20"/>
                              <a:pt x="34" y="15"/>
                              <a:pt x="31" y="11"/>
                            </a:cubicBezTo>
                            <a:cubicBezTo>
                              <a:pt x="29" y="8"/>
                              <a:pt x="26" y="6"/>
                              <a:pt x="21" y="6"/>
                            </a:cubicBezTo>
                            <a:cubicBezTo>
                              <a:pt x="17" y="6"/>
                              <a:pt x="14" y="8"/>
                              <a:pt x="11" y="11"/>
                            </a:cubicBezTo>
                            <a:cubicBezTo>
                              <a:pt x="9" y="15"/>
                              <a:pt x="8" y="20"/>
                              <a:pt x="8" y="28"/>
                            </a:cubicBezTo>
                            <a:lnTo>
                              <a:pt x="8" y="28"/>
                            </a:lnTo>
                            <a:close/>
                            <a:moveTo>
                              <a:pt x="35" y="44"/>
                            </a:moveTo>
                            <a:lnTo>
                              <a:pt x="35" y="44"/>
                            </a:lnTo>
                            <a:lnTo>
                              <a:pt x="42" y="44"/>
                            </a:lnTo>
                            <a:cubicBezTo>
                              <a:pt x="42" y="51"/>
                              <a:pt x="39" y="57"/>
                              <a:pt x="36" y="61"/>
                            </a:cubicBezTo>
                            <a:cubicBezTo>
                              <a:pt x="32" y="65"/>
                              <a:pt x="27" y="67"/>
                              <a:pt x="22" y="67"/>
                            </a:cubicBezTo>
                            <a:cubicBezTo>
                              <a:pt x="7" y="67"/>
                              <a:pt x="0" y="56"/>
                              <a:pt x="0" y="34"/>
                            </a:cubicBezTo>
                            <a:cubicBezTo>
                              <a:pt x="0" y="11"/>
                              <a:pt x="7" y="0"/>
                              <a:pt x="22" y="0"/>
                            </a:cubicBezTo>
                            <a:cubicBezTo>
                              <a:pt x="29" y="0"/>
                              <a:pt x="34" y="3"/>
                              <a:pt x="38" y="8"/>
                            </a:cubicBezTo>
                            <a:cubicBezTo>
                              <a:pt x="41" y="13"/>
                              <a:pt x="43" y="21"/>
                              <a:pt x="43" y="31"/>
                            </a:cubicBezTo>
                            <a:lnTo>
                              <a:pt x="43" y="34"/>
                            </a:lnTo>
                            <a:lnTo>
                              <a:pt x="8" y="34"/>
                            </a:lnTo>
                            <a:lnTo>
                              <a:pt x="8" y="37"/>
                            </a:lnTo>
                            <a:cubicBezTo>
                              <a:pt x="8" y="53"/>
                              <a:pt x="12" y="61"/>
                              <a:pt x="21" y="61"/>
                            </a:cubicBezTo>
                            <a:cubicBezTo>
                              <a:pt x="29" y="61"/>
                              <a:pt x="34" y="55"/>
                              <a:pt x="35" y="44"/>
                            </a:cubicBezTo>
                            <a:lnTo>
                              <a:pt x="35" y="4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405" name="Freeform 369"/>
                      <p:cNvSpPr>
                        <a:spLocks/>
                      </p:cNvSpPr>
                      <p:nvPr/>
                    </p:nvSpPr>
                    <p:spPr bwMode="auto">
                      <a:xfrm>
                        <a:off x="2614613" y="2409826"/>
                        <a:ext cx="53975" cy="90488"/>
                      </a:xfrm>
                      <a:custGeom>
                        <a:avLst/>
                        <a:gdLst>
                          <a:gd name="T0" fmla="*/ 59 w 59"/>
                          <a:gd name="T1" fmla="*/ 64 h 99"/>
                          <a:gd name="T2" fmla="*/ 59 w 59"/>
                          <a:gd name="T3" fmla="*/ 64 h 99"/>
                          <a:gd name="T4" fmla="*/ 57 w 59"/>
                          <a:gd name="T5" fmla="*/ 77 h 99"/>
                          <a:gd name="T6" fmla="*/ 52 w 59"/>
                          <a:gd name="T7" fmla="*/ 88 h 99"/>
                          <a:gd name="T8" fmla="*/ 43 w 59"/>
                          <a:gd name="T9" fmla="*/ 96 h 99"/>
                          <a:gd name="T10" fmla="*/ 30 w 59"/>
                          <a:gd name="T11" fmla="*/ 99 h 99"/>
                          <a:gd name="T12" fmla="*/ 15 w 59"/>
                          <a:gd name="T13" fmla="*/ 94 h 99"/>
                          <a:gd name="T14" fmla="*/ 5 w 59"/>
                          <a:gd name="T15" fmla="*/ 83 h 99"/>
                          <a:gd name="T16" fmla="*/ 1 w 59"/>
                          <a:gd name="T17" fmla="*/ 68 h 99"/>
                          <a:gd name="T18" fmla="*/ 0 w 59"/>
                          <a:gd name="T19" fmla="*/ 49 h 99"/>
                          <a:gd name="T20" fmla="*/ 1 w 59"/>
                          <a:gd name="T21" fmla="*/ 30 h 99"/>
                          <a:gd name="T22" fmla="*/ 5 w 59"/>
                          <a:gd name="T23" fmla="*/ 15 h 99"/>
                          <a:gd name="T24" fmla="*/ 15 w 59"/>
                          <a:gd name="T25" fmla="*/ 4 h 99"/>
                          <a:gd name="T26" fmla="*/ 30 w 59"/>
                          <a:gd name="T27" fmla="*/ 0 h 99"/>
                          <a:gd name="T28" fmla="*/ 51 w 59"/>
                          <a:gd name="T29" fmla="*/ 7 h 99"/>
                          <a:gd name="T30" fmla="*/ 59 w 59"/>
                          <a:gd name="T31" fmla="*/ 29 h 99"/>
                          <a:gd name="T32" fmla="*/ 46 w 59"/>
                          <a:gd name="T33" fmla="*/ 29 h 99"/>
                          <a:gd name="T34" fmla="*/ 42 w 59"/>
                          <a:gd name="T35" fmla="*/ 15 h 99"/>
                          <a:gd name="T36" fmla="*/ 30 w 59"/>
                          <a:gd name="T37" fmla="*/ 9 h 99"/>
                          <a:gd name="T38" fmla="*/ 21 w 59"/>
                          <a:gd name="T39" fmla="*/ 12 h 99"/>
                          <a:gd name="T40" fmla="*/ 15 w 59"/>
                          <a:gd name="T41" fmla="*/ 21 h 99"/>
                          <a:gd name="T42" fmla="*/ 13 w 59"/>
                          <a:gd name="T43" fmla="*/ 33 h 99"/>
                          <a:gd name="T44" fmla="*/ 12 w 59"/>
                          <a:gd name="T45" fmla="*/ 49 h 99"/>
                          <a:gd name="T46" fmla="*/ 13 w 59"/>
                          <a:gd name="T47" fmla="*/ 65 h 99"/>
                          <a:gd name="T48" fmla="*/ 15 w 59"/>
                          <a:gd name="T49" fmla="*/ 78 h 99"/>
                          <a:gd name="T50" fmla="*/ 21 w 59"/>
                          <a:gd name="T51" fmla="*/ 86 h 99"/>
                          <a:gd name="T52" fmla="*/ 30 w 59"/>
                          <a:gd name="T53" fmla="*/ 89 h 99"/>
                          <a:gd name="T54" fmla="*/ 39 w 59"/>
                          <a:gd name="T55" fmla="*/ 87 h 99"/>
                          <a:gd name="T56" fmla="*/ 44 w 59"/>
                          <a:gd name="T57" fmla="*/ 81 h 99"/>
                          <a:gd name="T58" fmla="*/ 46 w 59"/>
                          <a:gd name="T59" fmla="*/ 73 h 99"/>
                          <a:gd name="T60" fmla="*/ 47 w 59"/>
                          <a:gd name="T61" fmla="*/ 64 h 99"/>
                          <a:gd name="T62" fmla="*/ 59 w 59"/>
                          <a:gd name="T63" fmla="*/ 6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99">
                            <a:moveTo>
                              <a:pt x="59" y="64"/>
                            </a:moveTo>
                            <a:lnTo>
                              <a:pt x="59" y="64"/>
                            </a:lnTo>
                            <a:cubicBezTo>
                              <a:pt x="59" y="69"/>
                              <a:pt x="58" y="73"/>
                              <a:pt x="57" y="77"/>
                            </a:cubicBezTo>
                            <a:cubicBezTo>
                              <a:pt x="56" y="81"/>
                              <a:pt x="54" y="85"/>
                              <a:pt x="52" y="88"/>
                            </a:cubicBezTo>
                            <a:cubicBezTo>
                              <a:pt x="50" y="91"/>
                              <a:pt x="47" y="94"/>
                              <a:pt x="43" y="96"/>
                            </a:cubicBezTo>
                            <a:cubicBezTo>
                              <a:pt x="40" y="98"/>
                              <a:pt x="35" y="99"/>
                              <a:pt x="30" y="99"/>
                            </a:cubicBezTo>
                            <a:cubicBezTo>
                              <a:pt x="24" y="99"/>
                              <a:pt x="19" y="97"/>
                              <a:pt x="15" y="94"/>
                            </a:cubicBezTo>
                            <a:cubicBezTo>
                              <a:pt x="10" y="92"/>
                              <a:pt x="7" y="88"/>
                              <a:pt x="5" y="83"/>
                            </a:cubicBezTo>
                            <a:cubicBezTo>
                              <a:pt x="3" y="79"/>
                              <a:pt x="2" y="74"/>
                              <a:pt x="1" y="68"/>
                            </a:cubicBezTo>
                            <a:cubicBezTo>
                              <a:pt x="0" y="62"/>
                              <a:pt x="0" y="56"/>
                              <a:pt x="0" y="49"/>
                            </a:cubicBezTo>
                            <a:cubicBezTo>
                              <a:pt x="0" y="42"/>
                              <a:pt x="0" y="36"/>
                              <a:pt x="1" y="30"/>
                            </a:cubicBezTo>
                            <a:cubicBezTo>
                              <a:pt x="2" y="25"/>
                              <a:pt x="3" y="20"/>
                              <a:pt x="5" y="15"/>
                            </a:cubicBezTo>
                            <a:cubicBezTo>
                              <a:pt x="8" y="10"/>
                              <a:pt x="11" y="6"/>
                              <a:pt x="15" y="4"/>
                            </a:cubicBezTo>
                            <a:cubicBezTo>
                              <a:pt x="19" y="1"/>
                              <a:pt x="24" y="0"/>
                              <a:pt x="30" y="0"/>
                            </a:cubicBezTo>
                            <a:cubicBezTo>
                              <a:pt x="40" y="0"/>
                              <a:pt x="47" y="2"/>
                              <a:pt x="51" y="7"/>
                            </a:cubicBezTo>
                            <a:cubicBezTo>
                              <a:pt x="56" y="12"/>
                              <a:pt x="58" y="20"/>
                              <a:pt x="59" y="29"/>
                            </a:cubicBezTo>
                            <a:lnTo>
                              <a:pt x="46" y="29"/>
                            </a:lnTo>
                            <a:cubicBezTo>
                              <a:pt x="46" y="23"/>
                              <a:pt x="45" y="18"/>
                              <a:pt x="42" y="15"/>
                            </a:cubicBezTo>
                            <a:cubicBezTo>
                              <a:pt x="40" y="11"/>
                              <a:pt x="36" y="9"/>
                              <a:pt x="30" y="9"/>
                            </a:cubicBezTo>
                            <a:cubicBezTo>
                              <a:pt x="26" y="9"/>
                              <a:pt x="23" y="10"/>
                              <a:pt x="21" y="12"/>
                            </a:cubicBezTo>
                            <a:cubicBezTo>
                              <a:pt x="18" y="14"/>
                              <a:pt x="16" y="17"/>
                              <a:pt x="15" y="21"/>
                            </a:cubicBezTo>
                            <a:cubicBezTo>
                              <a:pt x="14" y="24"/>
                              <a:pt x="13" y="28"/>
                              <a:pt x="13" y="33"/>
                            </a:cubicBezTo>
                            <a:cubicBezTo>
                              <a:pt x="12" y="37"/>
                              <a:pt x="12" y="43"/>
                              <a:pt x="12" y="49"/>
                            </a:cubicBezTo>
                            <a:cubicBezTo>
                              <a:pt x="12" y="55"/>
                              <a:pt x="12" y="61"/>
                              <a:pt x="13" y="65"/>
                            </a:cubicBezTo>
                            <a:cubicBezTo>
                              <a:pt x="13" y="70"/>
                              <a:pt x="14" y="74"/>
                              <a:pt x="15" y="78"/>
                            </a:cubicBezTo>
                            <a:cubicBezTo>
                              <a:pt x="16" y="81"/>
                              <a:pt x="18" y="84"/>
                              <a:pt x="21" y="86"/>
                            </a:cubicBezTo>
                            <a:cubicBezTo>
                              <a:pt x="23" y="88"/>
                              <a:pt x="26" y="89"/>
                              <a:pt x="30" y="89"/>
                            </a:cubicBezTo>
                            <a:cubicBezTo>
                              <a:pt x="34" y="89"/>
                              <a:pt x="37" y="88"/>
                              <a:pt x="39" y="87"/>
                            </a:cubicBezTo>
                            <a:cubicBezTo>
                              <a:pt x="41" y="85"/>
                              <a:pt x="43" y="83"/>
                              <a:pt x="44" y="81"/>
                            </a:cubicBezTo>
                            <a:cubicBezTo>
                              <a:pt x="45" y="79"/>
                              <a:pt x="46" y="76"/>
                              <a:pt x="46" y="73"/>
                            </a:cubicBezTo>
                            <a:cubicBezTo>
                              <a:pt x="47" y="70"/>
                              <a:pt x="47" y="67"/>
                              <a:pt x="47" y="64"/>
                            </a:cubicBezTo>
                            <a:lnTo>
                              <a:pt x="59" y="6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06" name="Freeform 370"/>
                      <p:cNvSpPr>
                        <a:spLocks noEditPoints="1"/>
                      </p:cNvSpPr>
                      <p:nvPr/>
                    </p:nvSpPr>
                    <p:spPr bwMode="auto">
                      <a:xfrm>
                        <a:off x="2674938" y="2430464"/>
                        <a:ext cx="49213" cy="69850"/>
                      </a:xfrm>
                      <a:custGeom>
                        <a:avLst/>
                        <a:gdLst>
                          <a:gd name="T0" fmla="*/ 37 w 54"/>
                          <a:gd name="T1" fmla="*/ 35 h 76"/>
                          <a:gd name="T2" fmla="*/ 37 w 54"/>
                          <a:gd name="T3" fmla="*/ 35 h 76"/>
                          <a:gd name="T4" fmla="*/ 32 w 54"/>
                          <a:gd name="T5" fmla="*/ 38 h 76"/>
                          <a:gd name="T6" fmla="*/ 25 w 54"/>
                          <a:gd name="T7" fmla="*/ 40 h 76"/>
                          <a:gd name="T8" fmla="*/ 18 w 54"/>
                          <a:gd name="T9" fmla="*/ 43 h 76"/>
                          <a:gd name="T10" fmla="*/ 13 w 54"/>
                          <a:gd name="T11" fmla="*/ 47 h 76"/>
                          <a:gd name="T12" fmla="*/ 12 w 54"/>
                          <a:gd name="T13" fmla="*/ 54 h 76"/>
                          <a:gd name="T14" fmla="*/ 15 w 54"/>
                          <a:gd name="T15" fmla="*/ 64 h 76"/>
                          <a:gd name="T16" fmla="*/ 22 w 54"/>
                          <a:gd name="T17" fmla="*/ 67 h 76"/>
                          <a:gd name="T18" fmla="*/ 32 w 54"/>
                          <a:gd name="T19" fmla="*/ 63 h 76"/>
                          <a:gd name="T20" fmla="*/ 37 w 54"/>
                          <a:gd name="T21" fmla="*/ 53 h 76"/>
                          <a:gd name="T22" fmla="*/ 37 w 54"/>
                          <a:gd name="T23" fmla="*/ 35 h 76"/>
                          <a:gd name="T24" fmla="*/ 2 w 54"/>
                          <a:gd name="T25" fmla="*/ 24 h 76"/>
                          <a:gd name="T26" fmla="*/ 2 w 54"/>
                          <a:gd name="T27" fmla="*/ 24 h 76"/>
                          <a:gd name="T28" fmla="*/ 8 w 54"/>
                          <a:gd name="T29" fmla="*/ 6 h 76"/>
                          <a:gd name="T30" fmla="*/ 26 w 54"/>
                          <a:gd name="T31" fmla="*/ 0 h 76"/>
                          <a:gd name="T32" fmla="*/ 38 w 54"/>
                          <a:gd name="T33" fmla="*/ 2 h 76"/>
                          <a:gd name="T34" fmla="*/ 45 w 54"/>
                          <a:gd name="T35" fmla="*/ 7 h 76"/>
                          <a:gd name="T36" fmla="*/ 47 w 54"/>
                          <a:gd name="T37" fmla="*/ 14 h 76"/>
                          <a:gd name="T38" fmla="*/ 48 w 54"/>
                          <a:gd name="T39" fmla="*/ 21 h 76"/>
                          <a:gd name="T40" fmla="*/ 48 w 54"/>
                          <a:gd name="T41" fmla="*/ 61 h 76"/>
                          <a:gd name="T42" fmla="*/ 48 w 54"/>
                          <a:gd name="T43" fmla="*/ 65 h 76"/>
                          <a:gd name="T44" fmla="*/ 51 w 54"/>
                          <a:gd name="T45" fmla="*/ 66 h 76"/>
                          <a:gd name="T46" fmla="*/ 54 w 54"/>
                          <a:gd name="T47" fmla="*/ 66 h 76"/>
                          <a:gd name="T48" fmla="*/ 54 w 54"/>
                          <a:gd name="T49" fmla="*/ 74 h 76"/>
                          <a:gd name="T50" fmla="*/ 54 w 54"/>
                          <a:gd name="T51" fmla="*/ 74 h 76"/>
                          <a:gd name="T52" fmla="*/ 51 w 54"/>
                          <a:gd name="T53" fmla="*/ 74 h 76"/>
                          <a:gd name="T54" fmla="*/ 47 w 54"/>
                          <a:gd name="T55" fmla="*/ 74 h 76"/>
                          <a:gd name="T56" fmla="*/ 44 w 54"/>
                          <a:gd name="T57" fmla="*/ 74 h 76"/>
                          <a:gd name="T58" fmla="*/ 41 w 54"/>
                          <a:gd name="T59" fmla="*/ 73 h 76"/>
                          <a:gd name="T60" fmla="*/ 38 w 54"/>
                          <a:gd name="T61" fmla="*/ 70 h 76"/>
                          <a:gd name="T62" fmla="*/ 37 w 54"/>
                          <a:gd name="T63" fmla="*/ 65 h 76"/>
                          <a:gd name="T64" fmla="*/ 37 w 54"/>
                          <a:gd name="T65" fmla="*/ 65 h 76"/>
                          <a:gd name="T66" fmla="*/ 30 w 54"/>
                          <a:gd name="T67" fmla="*/ 73 h 76"/>
                          <a:gd name="T68" fmla="*/ 20 w 54"/>
                          <a:gd name="T69" fmla="*/ 76 h 76"/>
                          <a:gd name="T70" fmla="*/ 5 w 54"/>
                          <a:gd name="T71" fmla="*/ 70 h 76"/>
                          <a:gd name="T72" fmla="*/ 0 w 54"/>
                          <a:gd name="T73" fmla="*/ 55 h 76"/>
                          <a:gd name="T74" fmla="*/ 4 w 54"/>
                          <a:gd name="T75" fmla="*/ 42 h 76"/>
                          <a:gd name="T76" fmla="*/ 14 w 54"/>
                          <a:gd name="T77" fmla="*/ 35 h 76"/>
                          <a:gd name="T78" fmla="*/ 29 w 54"/>
                          <a:gd name="T79" fmla="*/ 30 h 76"/>
                          <a:gd name="T80" fmla="*/ 36 w 54"/>
                          <a:gd name="T81" fmla="*/ 27 h 76"/>
                          <a:gd name="T82" fmla="*/ 37 w 54"/>
                          <a:gd name="T83" fmla="*/ 20 h 76"/>
                          <a:gd name="T84" fmla="*/ 26 w 54"/>
                          <a:gd name="T85" fmla="*/ 9 h 76"/>
                          <a:gd name="T86" fmla="*/ 19 w 54"/>
                          <a:gd name="T87" fmla="*/ 11 h 76"/>
                          <a:gd name="T88" fmla="*/ 15 w 54"/>
                          <a:gd name="T89" fmla="*/ 15 h 76"/>
                          <a:gd name="T90" fmla="*/ 14 w 54"/>
                          <a:gd name="T91" fmla="*/ 19 h 76"/>
                          <a:gd name="T92" fmla="*/ 13 w 54"/>
                          <a:gd name="T93" fmla="*/ 23 h 76"/>
                          <a:gd name="T94" fmla="*/ 13 w 54"/>
                          <a:gd name="T95" fmla="*/ 24 h 76"/>
                          <a:gd name="T96" fmla="*/ 2 w 54"/>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6">
                            <a:moveTo>
                              <a:pt x="37" y="35"/>
                            </a:moveTo>
                            <a:lnTo>
                              <a:pt x="37" y="35"/>
                            </a:lnTo>
                            <a:cubicBezTo>
                              <a:pt x="36" y="36"/>
                              <a:pt x="34" y="37"/>
                              <a:pt x="32" y="38"/>
                            </a:cubicBezTo>
                            <a:cubicBezTo>
                              <a:pt x="31" y="38"/>
                              <a:pt x="28" y="39"/>
                              <a:pt x="25" y="40"/>
                            </a:cubicBezTo>
                            <a:cubicBezTo>
                              <a:pt x="22" y="41"/>
                              <a:pt x="19" y="42"/>
                              <a:pt x="18" y="43"/>
                            </a:cubicBezTo>
                            <a:cubicBezTo>
                              <a:pt x="16" y="44"/>
                              <a:pt x="14" y="46"/>
                              <a:pt x="13" y="47"/>
                            </a:cubicBezTo>
                            <a:cubicBezTo>
                              <a:pt x="13" y="49"/>
                              <a:pt x="12" y="51"/>
                              <a:pt x="12" y="54"/>
                            </a:cubicBezTo>
                            <a:cubicBezTo>
                              <a:pt x="12" y="58"/>
                              <a:pt x="13" y="61"/>
                              <a:pt x="15" y="64"/>
                            </a:cubicBezTo>
                            <a:cubicBezTo>
                              <a:pt x="16" y="66"/>
                              <a:pt x="19" y="67"/>
                              <a:pt x="22" y="67"/>
                            </a:cubicBezTo>
                            <a:cubicBezTo>
                              <a:pt x="26" y="67"/>
                              <a:pt x="29" y="65"/>
                              <a:pt x="32" y="63"/>
                            </a:cubicBezTo>
                            <a:cubicBezTo>
                              <a:pt x="35" y="60"/>
                              <a:pt x="37" y="57"/>
                              <a:pt x="37" y="53"/>
                            </a:cubicBezTo>
                            <a:lnTo>
                              <a:pt x="37" y="35"/>
                            </a:lnTo>
                            <a:close/>
                            <a:moveTo>
                              <a:pt x="2" y="24"/>
                            </a:moveTo>
                            <a:lnTo>
                              <a:pt x="2" y="24"/>
                            </a:lnTo>
                            <a:cubicBezTo>
                              <a:pt x="2" y="16"/>
                              <a:pt x="4" y="10"/>
                              <a:pt x="8" y="6"/>
                            </a:cubicBezTo>
                            <a:cubicBezTo>
                              <a:pt x="12" y="2"/>
                              <a:pt x="18" y="0"/>
                              <a:pt x="26" y="0"/>
                            </a:cubicBezTo>
                            <a:cubicBezTo>
                              <a:pt x="31" y="0"/>
                              <a:pt x="35" y="1"/>
                              <a:pt x="38" y="2"/>
                            </a:cubicBezTo>
                            <a:cubicBezTo>
                              <a:pt x="41" y="4"/>
                              <a:pt x="44" y="5"/>
                              <a:pt x="45" y="7"/>
                            </a:cubicBezTo>
                            <a:cubicBezTo>
                              <a:pt x="46" y="10"/>
                              <a:pt x="47" y="12"/>
                              <a:pt x="47" y="14"/>
                            </a:cubicBezTo>
                            <a:cubicBezTo>
                              <a:pt x="48" y="16"/>
                              <a:pt x="48" y="18"/>
                              <a:pt x="48" y="21"/>
                            </a:cubicBezTo>
                            <a:lnTo>
                              <a:pt x="48" y="61"/>
                            </a:lnTo>
                            <a:cubicBezTo>
                              <a:pt x="48" y="63"/>
                              <a:pt x="48" y="64"/>
                              <a:pt x="48" y="65"/>
                            </a:cubicBezTo>
                            <a:cubicBezTo>
                              <a:pt x="49" y="66"/>
                              <a:pt x="50" y="66"/>
                              <a:pt x="51" y="66"/>
                            </a:cubicBezTo>
                            <a:cubicBezTo>
                              <a:pt x="52" y="66"/>
                              <a:pt x="53" y="66"/>
                              <a:pt x="54" y="66"/>
                            </a:cubicBezTo>
                            <a:lnTo>
                              <a:pt x="54" y="74"/>
                            </a:lnTo>
                            <a:lnTo>
                              <a:pt x="54" y="74"/>
                            </a:lnTo>
                            <a:cubicBezTo>
                              <a:pt x="53" y="74"/>
                              <a:pt x="52" y="74"/>
                              <a:pt x="51" y="74"/>
                            </a:cubicBezTo>
                            <a:cubicBezTo>
                              <a:pt x="50" y="74"/>
                              <a:pt x="49" y="74"/>
                              <a:pt x="47" y="74"/>
                            </a:cubicBezTo>
                            <a:cubicBezTo>
                              <a:pt x="46" y="74"/>
                              <a:pt x="45" y="74"/>
                              <a:pt x="44" y="74"/>
                            </a:cubicBezTo>
                            <a:cubicBezTo>
                              <a:pt x="43" y="74"/>
                              <a:pt x="42" y="74"/>
                              <a:pt x="41" y="73"/>
                            </a:cubicBezTo>
                            <a:cubicBezTo>
                              <a:pt x="40" y="73"/>
                              <a:pt x="39" y="72"/>
                              <a:pt x="38" y="70"/>
                            </a:cubicBezTo>
                            <a:cubicBezTo>
                              <a:pt x="38" y="69"/>
                              <a:pt x="37" y="67"/>
                              <a:pt x="37" y="65"/>
                            </a:cubicBezTo>
                            <a:lnTo>
                              <a:pt x="37" y="65"/>
                            </a:lnTo>
                            <a:cubicBezTo>
                              <a:pt x="35" y="68"/>
                              <a:pt x="33" y="71"/>
                              <a:pt x="30" y="73"/>
                            </a:cubicBezTo>
                            <a:cubicBezTo>
                              <a:pt x="26" y="75"/>
                              <a:pt x="23" y="76"/>
                              <a:pt x="20" y="76"/>
                            </a:cubicBezTo>
                            <a:cubicBezTo>
                              <a:pt x="13" y="76"/>
                              <a:pt x="9" y="74"/>
                              <a:pt x="5" y="70"/>
                            </a:cubicBezTo>
                            <a:cubicBezTo>
                              <a:pt x="2" y="66"/>
                              <a:pt x="0" y="61"/>
                              <a:pt x="0" y="55"/>
                            </a:cubicBezTo>
                            <a:cubicBezTo>
                              <a:pt x="0" y="50"/>
                              <a:pt x="1" y="45"/>
                              <a:pt x="4" y="42"/>
                            </a:cubicBezTo>
                            <a:cubicBezTo>
                              <a:pt x="6" y="39"/>
                              <a:pt x="9" y="36"/>
                              <a:pt x="14" y="35"/>
                            </a:cubicBezTo>
                            <a:lnTo>
                              <a:pt x="29" y="30"/>
                            </a:lnTo>
                            <a:cubicBezTo>
                              <a:pt x="33" y="29"/>
                              <a:pt x="35" y="28"/>
                              <a:pt x="36" y="27"/>
                            </a:cubicBezTo>
                            <a:cubicBezTo>
                              <a:pt x="37" y="25"/>
                              <a:pt x="37" y="23"/>
                              <a:pt x="37" y="20"/>
                            </a:cubicBezTo>
                            <a:cubicBezTo>
                              <a:pt x="37" y="13"/>
                              <a:pt x="33" y="9"/>
                              <a:pt x="26" y="9"/>
                            </a:cubicBezTo>
                            <a:cubicBezTo>
                              <a:pt x="23" y="9"/>
                              <a:pt x="20" y="10"/>
                              <a:pt x="19" y="11"/>
                            </a:cubicBezTo>
                            <a:cubicBezTo>
                              <a:pt x="17" y="12"/>
                              <a:pt x="16" y="13"/>
                              <a:pt x="15" y="15"/>
                            </a:cubicBezTo>
                            <a:cubicBezTo>
                              <a:pt x="14" y="16"/>
                              <a:pt x="14" y="18"/>
                              <a:pt x="14" y="19"/>
                            </a:cubicBezTo>
                            <a:cubicBezTo>
                              <a:pt x="13" y="21"/>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07" name="Freeform 371"/>
                      <p:cNvSpPr>
                        <a:spLocks/>
                      </p:cNvSpPr>
                      <p:nvPr/>
                    </p:nvSpPr>
                    <p:spPr bwMode="auto">
                      <a:xfrm>
                        <a:off x="2727326" y="2413001"/>
                        <a:ext cx="30163" cy="85725"/>
                      </a:xfrm>
                      <a:custGeom>
                        <a:avLst/>
                        <a:gdLst>
                          <a:gd name="T0" fmla="*/ 11 w 34"/>
                          <a:gd name="T1" fmla="*/ 0 h 93"/>
                          <a:gd name="T2" fmla="*/ 11 w 34"/>
                          <a:gd name="T3" fmla="*/ 0 h 93"/>
                          <a:gd name="T4" fmla="*/ 22 w 34"/>
                          <a:gd name="T5" fmla="*/ 0 h 93"/>
                          <a:gd name="T6" fmla="*/ 22 w 34"/>
                          <a:gd name="T7" fmla="*/ 21 h 93"/>
                          <a:gd name="T8" fmla="*/ 34 w 34"/>
                          <a:gd name="T9" fmla="*/ 21 h 93"/>
                          <a:gd name="T10" fmla="*/ 34 w 34"/>
                          <a:gd name="T11" fmla="*/ 30 h 93"/>
                          <a:gd name="T12" fmla="*/ 22 w 34"/>
                          <a:gd name="T13" fmla="*/ 30 h 93"/>
                          <a:gd name="T14" fmla="*/ 22 w 34"/>
                          <a:gd name="T15" fmla="*/ 76 h 93"/>
                          <a:gd name="T16" fmla="*/ 23 w 34"/>
                          <a:gd name="T17" fmla="*/ 82 h 93"/>
                          <a:gd name="T18" fmla="*/ 29 w 34"/>
                          <a:gd name="T19" fmla="*/ 84 h 93"/>
                          <a:gd name="T20" fmla="*/ 33 w 34"/>
                          <a:gd name="T21" fmla="*/ 84 h 93"/>
                          <a:gd name="T22" fmla="*/ 34 w 34"/>
                          <a:gd name="T23" fmla="*/ 83 h 93"/>
                          <a:gd name="T24" fmla="*/ 34 w 34"/>
                          <a:gd name="T25" fmla="*/ 93 h 93"/>
                          <a:gd name="T26" fmla="*/ 25 w 34"/>
                          <a:gd name="T27" fmla="*/ 93 h 93"/>
                          <a:gd name="T28" fmla="*/ 14 w 34"/>
                          <a:gd name="T29" fmla="*/ 90 h 93"/>
                          <a:gd name="T30" fmla="*/ 11 w 34"/>
                          <a:gd name="T31" fmla="*/ 79 h 93"/>
                          <a:gd name="T32" fmla="*/ 11 w 34"/>
                          <a:gd name="T33" fmla="*/ 30 h 93"/>
                          <a:gd name="T34" fmla="*/ 0 w 34"/>
                          <a:gd name="T35" fmla="*/ 30 h 93"/>
                          <a:gd name="T36" fmla="*/ 0 w 34"/>
                          <a:gd name="T37" fmla="*/ 21 h 93"/>
                          <a:gd name="T38" fmla="*/ 11 w 34"/>
                          <a:gd name="T39" fmla="*/ 21 h 93"/>
                          <a:gd name="T40" fmla="*/ 11 w 34"/>
                          <a:gd name="T4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93">
                            <a:moveTo>
                              <a:pt x="11" y="0"/>
                            </a:moveTo>
                            <a:lnTo>
                              <a:pt x="11" y="0"/>
                            </a:lnTo>
                            <a:lnTo>
                              <a:pt x="22" y="0"/>
                            </a:lnTo>
                            <a:lnTo>
                              <a:pt x="22" y="21"/>
                            </a:lnTo>
                            <a:lnTo>
                              <a:pt x="34" y="21"/>
                            </a:lnTo>
                            <a:lnTo>
                              <a:pt x="34" y="30"/>
                            </a:lnTo>
                            <a:lnTo>
                              <a:pt x="22" y="30"/>
                            </a:lnTo>
                            <a:lnTo>
                              <a:pt x="22" y="76"/>
                            </a:lnTo>
                            <a:cubicBezTo>
                              <a:pt x="22" y="79"/>
                              <a:pt x="22" y="81"/>
                              <a:pt x="23" y="82"/>
                            </a:cubicBezTo>
                            <a:cubicBezTo>
                              <a:pt x="24" y="83"/>
                              <a:pt x="26" y="84"/>
                              <a:pt x="29" y="84"/>
                            </a:cubicBezTo>
                            <a:cubicBezTo>
                              <a:pt x="31" y="84"/>
                              <a:pt x="32" y="84"/>
                              <a:pt x="33" y="84"/>
                            </a:cubicBezTo>
                            <a:cubicBezTo>
                              <a:pt x="34" y="83"/>
                              <a:pt x="34" y="83"/>
                              <a:pt x="34" y="83"/>
                            </a:cubicBezTo>
                            <a:lnTo>
                              <a:pt x="34" y="93"/>
                            </a:lnTo>
                            <a:cubicBezTo>
                              <a:pt x="31" y="93"/>
                              <a:pt x="28" y="93"/>
                              <a:pt x="25" y="93"/>
                            </a:cubicBezTo>
                            <a:cubicBezTo>
                              <a:pt x="20" y="93"/>
                              <a:pt x="16" y="92"/>
                              <a:pt x="14" y="90"/>
                            </a:cubicBezTo>
                            <a:cubicBezTo>
                              <a:pt x="12" y="88"/>
                              <a:pt x="11" y="84"/>
                              <a:pt x="11" y="79"/>
                            </a:cubicBezTo>
                            <a:lnTo>
                              <a:pt x="11" y="30"/>
                            </a:lnTo>
                            <a:lnTo>
                              <a:pt x="0" y="30"/>
                            </a:lnTo>
                            <a:lnTo>
                              <a:pt x="0" y="21"/>
                            </a:lnTo>
                            <a:lnTo>
                              <a:pt x="11" y="21"/>
                            </a:lnTo>
                            <a:lnTo>
                              <a:pt x="11"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08" name="Freeform 372"/>
                      <p:cNvSpPr>
                        <a:spLocks noEditPoints="1"/>
                      </p:cNvSpPr>
                      <p:nvPr/>
                    </p:nvSpPr>
                    <p:spPr bwMode="auto">
                      <a:xfrm>
                        <a:off x="2763838" y="2430464"/>
                        <a:ext cx="44450" cy="69850"/>
                      </a:xfrm>
                      <a:custGeom>
                        <a:avLst/>
                        <a:gdLst>
                          <a:gd name="T0" fmla="*/ 37 w 49"/>
                          <a:gd name="T1" fmla="*/ 30 h 76"/>
                          <a:gd name="T2" fmla="*/ 37 w 49"/>
                          <a:gd name="T3" fmla="*/ 30 h 76"/>
                          <a:gd name="T4" fmla="*/ 37 w 49"/>
                          <a:gd name="T5" fmla="*/ 27 h 76"/>
                          <a:gd name="T6" fmla="*/ 37 w 49"/>
                          <a:gd name="T7" fmla="*/ 20 h 76"/>
                          <a:gd name="T8" fmla="*/ 35 w 49"/>
                          <a:gd name="T9" fmla="*/ 15 h 76"/>
                          <a:gd name="T10" fmla="*/ 31 w 49"/>
                          <a:gd name="T11" fmla="*/ 11 h 76"/>
                          <a:gd name="T12" fmla="*/ 25 w 49"/>
                          <a:gd name="T13" fmla="*/ 9 h 76"/>
                          <a:gd name="T14" fmla="*/ 18 w 49"/>
                          <a:gd name="T15" fmla="*/ 11 h 76"/>
                          <a:gd name="T16" fmla="*/ 14 w 49"/>
                          <a:gd name="T17" fmla="*/ 16 h 76"/>
                          <a:gd name="T18" fmla="*/ 12 w 49"/>
                          <a:gd name="T19" fmla="*/ 23 h 76"/>
                          <a:gd name="T20" fmla="*/ 12 w 49"/>
                          <a:gd name="T21" fmla="*/ 28 h 76"/>
                          <a:gd name="T22" fmla="*/ 12 w 49"/>
                          <a:gd name="T23" fmla="*/ 30 h 76"/>
                          <a:gd name="T24" fmla="*/ 37 w 49"/>
                          <a:gd name="T25" fmla="*/ 30 h 76"/>
                          <a:gd name="T26" fmla="*/ 11 w 49"/>
                          <a:gd name="T27" fmla="*/ 39 h 76"/>
                          <a:gd name="T28" fmla="*/ 11 w 49"/>
                          <a:gd name="T29" fmla="*/ 39 h 76"/>
                          <a:gd name="T30" fmla="*/ 12 w 49"/>
                          <a:gd name="T31" fmla="*/ 49 h 76"/>
                          <a:gd name="T32" fmla="*/ 13 w 49"/>
                          <a:gd name="T33" fmla="*/ 58 h 76"/>
                          <a:gd name="T34" fmla="*/ 17 w 49"/>
                          <a:gd name="T35" fmla="*/ 64 h 76"/>
                          <a:gd name="T36" fmla="*/ 25 w 49"/>
                          <a:gd name="T37" fmla="*/ 67 h 76"/>
                          <a:gd name="T38" fmla="*/ 31 w 49"/>
                          <a:gd name="T39" fmla="*/ 65 h 76"/>
                          <a:gd name="T40" fmla="*/ 35 w 49"/>
                          <a:gd name="T41" fmla="*/ 61 h 76"/>
                          <a:gd name="T42" fmla="*/ 37 w 49"/>
                          <a:gd name="T43" fmla="*/ 55 h 76"/>
                          <a:gd name="T44" fmla="*/ 37 w 49"/>
                          <a:gd name="T45" fmla="*/ 50 h 76"/>
                          <a:gd name="T46" fmla="*/ 48 w 49"/>
                          <a:gd name="T47" fmla="*/ 50 h 76"/>
                          <a:gd name="T48" fmla="*/ 47 w 49"/>
                          <a:gd name="T49" fmla="*/ 58 h 76"/>
                          <a:gd name="T50" fmla="*/ 43 w 49"/>
                          <a:gd name="T51" fmla="*/ 66 h 76"/>
                          <a:gd name="T52" fmla="*/ 36 w 49"/>
                          <a:gd name="T53" fmla="*/ 73 h 76"/>
                          <a:gd name="T54" fmla="*/ 24 w 49"/>
                          <a:gd name="T55" fmla="*/ 76 h 76"/>
                          <a:gd name="T56" fmla="*/ 5 w 49"/>
                          <a:gd name="T57" fmla="*/ 67 h 76"/>
                          <a:gd name="T58" fmla="*/ 0 w 49"/>
                          <a:gd name="T59" fmla="*/ 39 h 76"/>
                          <a:gd name="T60" fmla="*/ 1 w 49"/>
                          <a:gd name="T61" fmla="*/ 25 h 76"/>
                          <a:gd name="T62" fmla="*/ 4 w 49"/>
                          <a:gd name="T63" fmla="*/ 13 h 76"/>
                          <a:gd name="T64" fmla="*/ 12 w 49"/>
                          <a:gd name="T65" fmla="*/ 4 h 76"/>
                          <a:gd name="T66" fmla="*/ 25 w 49"/>
                          <a:gd name="T67" fmla="*/ 0 h 76"/>
                          <a:gd name="T68" fmla="*/ 38 w 49"/>
                          <a:gd name="T69" fmla="*/ 3 h 76"/>
                          <a:gd name="T70" fmla="*/ 45 w 49"/>
                          <a:gd name="T71" fmla="*/ 11 h 76"/>
                          <a:gd name="T72" fmla="*/ 48 w 49"/>
                          <a:gd name="T73" fmla="*/ 22 h 76"/>
                          <a:gd name="T74" fmla="*/ 49 w 49"/>
                          <a:gd name="T75" fmla="*/ 35 h 76"/>
                          <a:gd name="T76" fmla="*/ 49 w 49"/>
                          <a:gd name="T77" fmla="*/ 39 h 76"/>
                          <a:gd name="T78" fmla="*/ 11 w 49"/>
                          <a:gd name="T7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76">
                            <a:moveTo>
                              <a:pt x="37" y="30"/>
                            </a:moveTo>
                            <a:lnTo>
                              <a:pt x="37" y="30"/>
                            </a:lnTo>
                            <a:lnTo>
                              <a:pt x="37" y="27"/>
                            </a:lnTo>
                            <a:cubicBezTo>
                              <a:pt x="37" y="24"/>
                              <a:pt x="37" y="22"/>
                              <a:pt x="37" y="20"/>
                            </a:cubicBezTo>
                            <a:cubicBezTo>
                              <a:pt x="36" y="18"/>
                              <a:pt x="35" y="16"/>
                              <a:pt x="35" y="15"/>
                            </a:cubicBezTo>
                            <a:cubicBezTo>
                              <a:pt x="34" y="13"/>
                              <a:pt x="32" y="12"/>
                              <a:pt x="31" y="11"/>
                            </a:cubicBezTo>
                            <a:cubicBezTo>
                              <a:pt x="29" y="10"/>
                              <a:pt x="27" y="9"/>
                              <a:pt x="25" y="9"/>
                            </a:cubicBezTo>
                            <a:cubicBezTo>
                              <a:pt x="22" y="9"/>
                              <a:pt x="20" y="10"/>
                              <a:pt x="18" y="11"/>
                            </a:cubicBezTo>
                            <a:cubicBezTo>
                              <a:pt x="16" y="13"/>
                              <a:pt x="15" y="14"/>
                              <a:pt x="14" y="16"/>
                            </a:cubicBezTo>
                            <a:cubicBezTo>
                              <a:pt x="13" y="19"/>
                              <a:pt x="12" y="21"/>
                              <a:pt x="12" y="23"/>
                            </a:cubicBezTo>
                            <a:cubicBezTo>
                              <a:pt x="12" y="25"/>
                              <a:pt x="12" y="26"/>
                              <a:pt x="12" y="28"/>
                            </a:cubicBezTo>
                            <a:lnTo>
                              <a:pt x="12" y="30"/>
                            </a:lnTo>
                            <a:lnTo>
                              <a:pt x="37" y="30"/>
                            </a:lnTo>
                            <a:close/>
                            <a:moveTo>
                              <a:pt x="11" y="39"/>
                            </a:moveTo>
                            <a:lnTo>
                              <a:pt x="11" y="39"/>
                            </a:lnTo>
                            <a:cubicBezTo>
                              <a:pt x="11" y="43"/>
                              <a:pt x="11" y="47"/>
                              <a:pt x="12" y="49"/>
                            </a:cubicBezTo>
                            <a:cubicBezTo>
                              <a:pt x="12" y="52"/>
                              <a:pt x="12" y="55"/>
                              <a:pt x="13" y="58"/>
                            </a:cubicBezTo>
                            <a:cubicBezTo>
                              <a:pt x="14" y="60"/>
                              <a:pt x="15" y="62"/>
                              <a:pt x="17" y="64"/>
                            </a:cubicBezTo>
                            <a:cubicBezTo>
                              <a:pt x="19" y="66"/>
                              <a:pt x="22" y="67"/>
                              <a:pt x="25" y="67"/>
                            </a:cubicBezTo>
                            <a:cubicBezTo>
                              <a:pt x="27" y="67"/>
                              <a:pt x="30" y="66"/>
                              <a:pt x="31" y="65"/>
                            </a:cubicBezTo>
                            <a:cubicBezTo>
                              <a:pt x="33" y="64"/>
                              <a:pt x="34" y="62"/>
                              <a:pt x="35" y="61"/>
                            </a:cubicBezTo>
                            <a:cubicBezTo>
                              <a:pt x="36" y="59"/>
                              <a:pt x="36" y="57"/>
                              <a:pt x="37" y="55"/>
                            </a:cubicBezTo>
                            <a:cubicBezTo>
                              <a:pt x="37" y="54"/>
                              <a:pt x="37" y="52"/>
                              <a:pt x="37" y="50"/>
                            </a:cubicBezTo>
                            <a:lnTo>
                              <a:pt x="48" y="50"/>
                            </a:lnTo>
                            <a:cubicBezTo>
                              <a:pt x="48" y="52"/>
                              <a:pt x="48" y="55"/>
                              <a:pt x="47" y="58"/>
                            </a:cubicBezTo>
                            <a:cubicBezTo>
                              <a:pt x="46" y="61"/>
                              <a:pt x="45" y="63"/>
                              <a:pt x="43" y="66"/>
                            </a:cubicBezTo>
                            <a:cubicBezTo>
                              <a:pt x="42" y="69"/>
                              <a:pt x="39" y="71"/>
                              <a:pt x="36" y="73"/>
                            </a:cubicBezTo>
                            <a:cubicBezTo>
                              <a:pt x="33" y="75"/>
                              <a:pt x="29" y="76"/>
                              <a:pt x="24" y="76"/>
                            </a:cubicBezTo>
                            <a:cubicBezTo>
                              <a:pt x="16" y="76"/>
                              <a:pt x="9" y="73"/>
                              <a:pt x="5" y="67"/>
                            </a:cubicBezTo>
                            <a:cubicBezTo>
                              <a:pt x="2" y="61"/>
                              <a:pt x="0" y="51"/>
                              <a:pt x="0" y="39"/>
                            </a:cubicBezTo>
                            <a:cubicBezTo>
                              <a:pt x="0" y="34"/>
                              <a:pt x="0" y="29"/>
                              <a:pt x="1" y="25"/>
                            </a:cubicBezTo>
                            <a:cubicBezTo>
                              <a:pt x="1" y="20"/>
                              <a:pt x="2" y="16"/>
                              <a:pt x="4" y="13"/>
                            </a:cubicBezTo>
                            <a:cubicBezTo>
                              <a:pt x="6" y="9"/>
                              <a:pt x="9" y="6"/>
                              <a:pt x="12" y="4"/>
                            </a:cubicBezTo>
                            <a:cubicBezTo>
                              <a:pt x="15" y="1"/>
                              <a:pt x="20" y="0"/>
                              <a:pt x="25" y="0"/>
                            </a:cubicBezTo>
                            <a:cubicBezTo>
                              <a:pt x="30" y="0"/>
                              <a:pt x="34" y="1"/>
                              <a:pt x="38" y="3"/>
                            </a:cubicBezTo>
                            <a:cubicBezTo>
                              <a:pt x="41" y="5"/>
                              <a:pt x="43" y="8"/>
                              <a:pt x="45" y="11"/>
                            </a:cubicBezTo>
                            <a:cubicBezTo>
                              <a:pt x="47" y="15"/>
                              <a:pt x="48" y="18"/>
                              <a:pt x="48" y="22"/>
                            </a:cubicBezTo>
                            <a:cubicBezTo>
                              <a:pt x="49" y="26"/>
                              <a:pt x="49" y="30"/>
                              <a:pt x="49" y="35"/>
                            </a:cubicBezTo>
                            <a:lnTo>
                              <a:pt x="49" y="39"/>
                            </a:lnTo>
                            <a:lnTo>
                              <a:pt x="11"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09" name="Freeform 373"/>
                      <p:cNvSpPr>
                        <a:spLocks/>
                      </p:cNvSpPr>
                      <p:nvPr/>
                    </p:nvSpPr>
                    <p:spPr bwMode="auto">
                      <a:xfrm>
                        <a:off x="2819401" y="2430464"/>
                        <a:ext cx="28575" cy="68263"/>
                      </a:xfrm>
                      <a:custGeom>
                        <a:avLst/>
                        <a:gdLst>
                          <a:gd name="T0" fmla="*/ 0 w 32"/>
                          <a:gd name="T1" fmla="*/ 2 h 74"/>
                          <a:gd name="T2" fmla="*/ 0 w 32"/>
                          <a:gd name="T3" fmla="*/ 2 h 74"/>
                          <a:gd name="T4" fmla="*/ 11 w 32"/>
                          <a:gd name="T5" fmla="*/ 2 h 74"/>
                          <a:gd name="T6" fmla="*/ 11 w 32"/>
                          <a:gd name="T7" fmla="*/ 13 h 74"/>
                          <a:gd name="T8" fmla="*/ 12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2 h 74"/>
                          <a:gd name="T22" fmla="*/ 21 w 32"/>
                          <a:gd name="T23" fmla="*/ 13 h 74"/>
                          <a:gd name="T24" fmla="*/ 16 w 32"/>
                          <a:gd name="T25" fmla="*/ 16 h 74"/>
                          <a:gd name="T26" fmla="*/ 13 w 32"/>
                          <a:gd name="T27" fmla="*/ 21 h 74"/>
                          <a:gd name="T28" fmla="*/ 11 w 32"/>
                          <a:gd name="T29" fmla="*/ 28 h 74"/>
                          <a:gd name="T30" fmla="*/ 11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1" y="2"/>
                            </a:lnTo>
                            <a:lnTo>
                              <a:pt x="11" y="13"/>
                            </a:lnTo>
                            <a:lnTo>
                              <a:pt x="12" y="13"/>
                            </a:lnTo>
                            <a:cubicBezTo>
                              <a:pt x="13" y="9"/>
                              <a:pt x="16" y="6"/>
                              <a:pt x="18" y="4"/>
                            </a:cubicBezTo>
                            <a:cubicBezTo>
                              <a:pt x="20" y="1"/>
                              <a:pt x="23" y="0"/>
                              <a:pt x="27" y="0"/>
                            </a:cubicBezTo>
                            <a:cubicBezTo>
                              <a:pt x="29" y="0"/>
                              <a:pt x="31" y="1"/>
                              <a:pt x="32" y="1"/>
                            </a:cubicBezTo>
                            <a:lnTo>
                              <a:pt x="32" y="12"/>
                            </a:lnTo>
                            <a:cubicBezTo>
                              <a:pt x="32" y="12"/>
                              <a:pt x="32" y="12"/>
                              <a:pt x="31" y="12"/>
                            </a:cubicBezTo>
                            <a:cubicBezTo>
                              <a:pt x="30" y="12"/>
                              <a:pt x="28" y="12"/>
                              <a:pt x="26" y="12"/>
                            </a:cubicBezTo>
                            <a:cubicBezTo>
                              <a:pt x="24" y="12"/>
                              <a:pt x="23" y="12"/>
                              <a:pt x="21" y="13"/>
                            </a:cubicBezTo>
                            <a:cubicBezTo>
                              <a:pt x="20" y="13"/>
                              <a:pt x="18" y="14"/>
                              <a:pt x="16" y="16"/>
                            </a:cubicBezTo>
                            <a:cubicBezTo>
                              <a:pt x="15" y="17"/>
                              <a:pt x="14" y="19"/>
                              <a:pt x="13" y="21"/>
                            </a:cubicBezTo>
                            <a:cubicBezTo>
                              <a:pt x="12" y="23"/>
                              <a:pt x="11" y="26"/>
                              <a:pt x="11" y="28"/>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0" name="Freeform 374"/>
                      <p:cNvSpPr>
                        <a:spLocks noEditPoints="1"/>
                      </p:cNvSpPr>
                      <p:nvPr/>
                    </p:nvSpPr>
                    <p:spPr bwMode="auto">
                      <a:xfrm>
                        <a:off x="2855913" y="2411414"/>
                        <a:ext cx="9525" cy="87313"/>
                      </a:xfrm>
                      <a:custGeom>
                        <a:avLst/>
                        <a:gdLst>
                          <a:gd name="T0" fmla="*/ 0 w 11"/>
                          <a:gd name="T1" fmla="*/ 24 h 96"/>
                          <a:gd name="T2" fmla="*/ 0 w 11"/>
                          <a:gd name="T3" fmla="*/ 24 h 96"/>
                          <a:gd name="T4" fmla="*/ 11 w 11"/>
                          <a:gd name="T5" fmla="*/ 24 h 96"/>
                          <a:gd name="T6" fmla="*/ 11 w 11"/>
                          <a:gd name="T7" fmla="*/ 96 h 96"/>
                          <a:gd name="T8" fmla="*/ 0 w 11"/>
                          <a:gd name="T9" fmla="*/ 96 h 96"/>
                          <a:gd name="T10" fmla="*/ 0 w 11"/>
                          <a:gd name="T11" fmla="*/ 24 h 96"/>
                          <a:gd name="T12" fmla="*/ 0 w 11"/>
                          <a:gd name="T13" fmla="*/ 0 h 96"/>
                          <a:gd name="T14" fmla="*/ 0 w 11"/>
                          <a:gd name="T15" fmla="*/ 0 h 96"/>
                          <a:gd name="T16" fmla="*/ 11 w 11"/>
                          <a:gd name="T17" fmla="*/ 0 h 96"/>
                          <a:gd name="T18" fmla="*/ 11 w 11"/>
                          <a:gd name="T19" fmla="*/ 13 h 96"/>
                          <a:gd name="T20" fmla="*/ 0 w 11"/>
                          <a:gd name="T21" fmla="*/ 13 h 96"/>
                          <a:gd name="T22" fmla="*/ 0 w 11"/>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6">
                            <a:moveTo>
                              <a:pt x="0" y="24"/>
                            </a:moveTo>
                            <a:lnTo>
                              <a:pt x="0" y="24"/>
                            </a:lnTo>
                            <a:lnTo>
                              <a:pt x="11" y="24"/>
                            </a:lnTo>
                            <a:lnTo>
                              <a:pt x="11" y="96"/>
                            </a:lnTo>
                            <a:lnTo>
                              <a:pt x="0" y="96"/>
                            </a:lnTo>
                            <a:lnTo>
                              <a:pt x="0" y="24"/>
                            </a:lnTo>
                            <a:close/>
                            <a:moveTo>
                              <a:pt x="0" y="0"/>
                            </a:moveTo>
                            <a:lnTo>
                              <a:pt x="0" y="0"/>
                            </a:lnTo>
                            <a:lnTo>
                              <a:pt x="11" y="0"/>
                            </a:lnTo>
                            <a:lnTo>
                              <a:pt x="11" y="13"/>
                            </a:lnTo>
                            <a:lnTo>
                              <a:pt x="0" y="1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1" name="Freeform 375"/>
                      <p:cNvSpPr>
                        <a:spLocks/>
                      </p:cNvSpPr>
                      <p:nvPr/>
                    </p:nvSpPr>
                    <p:spPr bwMode="auto">
                      <a:xfrm>
                        <a:off x="2881313" y="2430464"/>
                        <a:ext cx="42863" cy="68263"/>
                      </a:xfrm>
                      <a:custGeom>
                        <a:avLst/>
                        <a:gdLst>
                          <a:gd name="T0" fmla="*/ 0 w 47"/>
                          <a:gd name="T1" fmla="*/ 2 h 74"/>
                          <a:gd name="T2" fmla="*/ 0 w 47"/>
                          <a:gd name="T3" fmla="*/ 2 h 74"/>
                          <a:gd name="T4" fmla="*/ 10 w 47"/>
                          <a:gd name="T5" fmla="*/ 2 h 74"/>
                          <a:gd name="T6" fmla="*/ 10 w 47"/>
                          <a:gd name="T7" fmla="*/ 11 h 74"/>
                          <a:gd name="T8" fmla="*/ 11 w 47"/>
                          <a:gd name="T9" fmla="*/ 11 h 74"/>
                          <a:gd name="T10" fmla="*/ 18 w 47"/>
                          <a:gd name="T11" fmla="*/ 3 h 74"/>
                          <a:gd name="T12" fmla="*/ 28 w 47"/>
                          <a:gd name="T13" fmla="*/ 0 h 74"/>
                          <a:gd name="T14" fmla="*/ 39 w 47"/>
                          <a:gd name="T15" fmla="*/ 3 h 74"/>
                          <a:gd name="T16" fmla="*/ 44 w 47"/>
                          <a:gd name="T17" fmla="*/ 8 h 74"/>
                          <a:gd name="T18" fmla="*/ 46 w 47"/>
                          <a:gd name="T19" fmla="*/ 15 h 74"/>
                          <a:gd name="T20" fmla="*/ 47 w 47"/>
                          <a:gd name="T21" fmla="*/ 23 h 74"/>
                          <a:gd name="T22" fmla="*/ 47 w 47"/>
                          <a:gd name="T23" fmla="*/ 74 h 74"/>
                          <a:gd name="T24" fmla="*/ 36 w 47"/>
                          <a:gd name="T25" fmla="*/ 74 h 74"/>
                          <a:gd name="T26" fmla="*/ 36 w 47"/>
                          <a:gd name="T27" fmla="*/ 24 h 74"/>
                          <a:gd name="T28" fmla="*/ 35 w 47"/>
                          <a:gd name="T29" fmla="*/ 19 h 74"/>
                          <a:gd name="T30" fmla="*/ 34 w 47"/>
                          <a:gd name="T31" fmla="*/ 15 h 74"/>
                          <a:gd name="T32" fmla="*/ 31 w 47"/>
                          <a:gd name="T33" fmla="*/ 11 h 74"/>
                          <a:gd name="T34" fmla="*/ 25 w 47"/>
                          <a:gd name="T35" fmla="*/ 10 h 74"/>
                          <a:gd name="T36" fmla="*/ 15 w 47"/>
                          <a:gd name="T37" fmla="*/ 14 h 74"/>
                          <a:gd name="T38" fmla="*/ 11 w 47"/>
                          <a:gd name="T39" fmla="*/ 24 h 74"/>
                          <a:gd name="T40" fmla="*/ 11 w 47"/>
                          <a:gd name="T41" fmla="*/ 74 h 74"/>
                          <a:gd name="T42" fmla="*/ 0 w 47"/>
                          <a:gd name="T43" fmla="*/ 74 h 74"/>
                          <a:gd name="T44" fmla="*/ 0 w 47"/>
                          <a:gd name="T4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74">
                            <a:moveTo>
                              <a:pt x="0" y="2"/>
                            </a:moveTo>
                            <a:lnTo>
                              <a:pt x="0" y="2"/>
                            </a:lnTo>
                            <a:lnTo>
                              <a:pt x="10" y="2"/>
                            </a:lnTo>
                            <a:lnTo>
                              <a:pt x="10" y="11"/>
                            </a:lnTo>
                            <a:lnTo>
                              <a:pt x="11" y="11"/>
                            </a:lnTo>
                            <a:cubicBezTo>
                              <a:pt x="12" y="7"/>
                              <a:pt x="14" y="5"/>
                              <a:pt x="18" y="3"/>
                            </a:cubicBezTo>
                            <a:cubicBezTo>
                              <a:pt x="21" y="1"/>
                              <a:pt x="24" y="0"/>
                              <a:pt x="28" y="0"/>
                            </a:cubicBezTo>
                            <a:cubicBezTo>
                              <a:pt x="33" y="0"/>
                              <a:pt x="36" y="1"/>
                              <a:pt x="39" y="3"/>
                            </a:cubicBezTo>
                            <a:cubicBezTo>
                              <a:pt x="41" y="4"/>
                              <a:pt x="43" y="6"/>
                              <a:pt x="44" y="8"/>
                            </a:cubicBezTo>
                            <a:cubicBezTo>
                              <a:pt x="45" y="10"/>
                              <a:pt x="46" y="13"/>
                              <a:pt x="46" y="15"/>
                            </a:cubicBezTo>
                            <a:cubicBezTo>
                              <a:pt x="47" y="17"/>
                              <a:pt x="47" y="20"/>
                              <a:pt x="47" y="23"/>
                            </a:cubicBezTo>
                            <a:lnTo>
                              <a:pt x="47" y="74"/>
                            </a:lnTo>
                            <a:lnTo>
                              <a:pt x="36" y="74"/>
                            </a:lnTo>
                            <a:lnTo>
                              <a:pt x="36" y="24"/>
                            </a:lnTo>
                            <a:cubicBezTo>
                              <a:pt x="36" y="22"/>
                              <a:pt x="36" y="21"/>
                              <a:pt x="35" y="19"/>
                            </a:cubicBezTo>
                            <a:cubicBezTo>
                              <a:pt x="35" y="18"/>
                              <a:pt x="35" y="16"/>
                              <a:pt x="34" y="15"/>
                            </a:cubicBezTo>
                            <a:cubicBezTo>
                              <a:pt x="33" y="13"/>
                              <a:pt x="32" y="12"/>
                              <a:pt x="31" y="11"/>
                            </a:cubicBezTo>
                            <a:cubicBezTo>
                              <a:pt x="29" y="10"/>
                              <a:pt x="28" y="10"/>
                              <a:pt x="25" y="10"/>
                            </a:cubicBezTo>
                            <a:cubicBezTo>
                              <a:pt x="22" y="10"/>
                              <a:pt x="18" y="11"/>
                              <a:pt x="15" y="14"/>
                            </a:cubicBezTo>
                            <a:cubicBezTo>
                              <a:pt x="12" y="16"/>
                              <a:pt x="11" y="20"/>
                              <a:pt x="11" y="24"/>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2" name="Freeform 376"/>
                      <p:cNvSpPr>
                        <a:spLocks noEditPoints="1"/>
                      </p:cNvSpPr>
                      <p:nvPr/>
                    </p:nvSpPr>
                    <p:spPr bwMode="auto">
                      <a:xfrm>
                        <a:off x="2935288" y="2430464"/>
                        <a:ext cx="44450" cy="69850"/>
                      </a:xfrm>
                      <a:custGeom>
                        <a:avLst/>
                        <a:gdLst>
                          <a:gd name="T0" fmla="*/ 38 w 49"/>
                          <a:gd name="T1" fmla="*/ 30 h 76"/>
                          <a:gd name="T2" fmla="*/ 38 w 49"/>
                          <a:gd name="T3" fmla="*/ 30 h 76"/>
                          <a:gd name="T4" fmla="*/ 38 w 49"/>
                          <a:gd name="T5" fmla="*/ 27 h 76"/>
                          <a:gd name="T6" fmla="*/ 37 w 49"/>
                          <a:gd name="T7" fmla="*/ 20 h 76"/>
                          <a:gd name="T8" fmla="*/ 35 w 49"/>
                          <a:gd name="T9" fmla="*/ 15 h 76"/>
                          <a:gd name="T10" fmla="*/ 31 w 49"/>
                          <a:gd name="T11" fmla="*/ 11 h 76"/>
                          <a:gd name="T12" fmla="*/ 25 w 49"/>
                          <a:gd name="T13" fmla="*/ 9 h 76"/>
                          <a:gd name="T14" fmla="*/ 19 w 49"/>
                          <a:gd name="T15" fmla="*/ 11 h 76"/>
                          <a:gd name="T16" fmla="*/ 15 w 49"/>
                          <a:gd name="T17" fmla="*/ 16 h 76"/>
                          <a:gd name="T18" fmla="*/ 13 w 49"/>
                          <a:gd name="T19" fmla="*/ 23 h 76"/>
                          <a:gd name="T20" fmla="*/ 12 w 49"/>
                          <a:gd name="T21" fmla="*/ 28 h 76"/>
                          <a:gd name="T22" fmla="*/ 12 w 49"/>
                          <a:gd name="T23" fmla="*/ 30 h 76"/>
                          <a:gd name="T24" fmla="*/ 38 w 49"/>
                          <a:gd name="T25" fmla="*/ 30 h 76"/>
                          <a:gd name="T26" fmla="*/ 12 w 49"/>
                          <a:gd name="T27" fmla="*/ 39 h 76"/>
                          <a:gd name="T28" fmla="*/ 12 w 49"/>
                          <a:gd name="T29" fmla="*/ 39 h 76"/>
                          <a:gd name="T30" fmla="*/ 12 w 49"/>
                          <a:gd name="T31" fmla="*/ 49 h 76"/>
                          <a:gd name="T32" fmla="*/ 14 w 49"/>
                          <a:gd name="T33" fmla="*/ 58 h 76"/>
                          <a:gd name="T34" fmla="*/ 18 w 49"/>
                          <a:gd name="T35" fmla="*/ 64 h 76"/>
                          <a:gd name="T36" fmla="*/ 26 w 49"/>
                          <a:gd name="T37" fmla="*/ 67 h 76"/>
                          <a:gd name="T38" fmla="*/ 32 w 49"/>
                          <a:gd name="T39" fmla="*/ 65 h 76"/>
                          <a:gd name="T40" fmla="*/ 36 w 49"/>
                          <a:gd name="T41" fmla="*/ 61 h 76"/>
                          <a:gd name="T42" fmla="*/ 37 w 49"/>
                          <a:gd name="T43" fmla="*/ 55 h 76"/>
                          <a:gd name="T44" fmla="*/ 38 w 49"/>
                          <a:gd name="T45" fmla="*/ 50 h 76"/>
                          <a:gd name="T46" fmla="*/ 49 w 49"/>
                          <a:gd name="T47" fmla="*/ 50 h 76"/>
                          <a:gd name="T48" fmla="*/ 48 w 49"/>
                          <a:gd name="T49" fmla="*/ 58 h 76"/>
                          <a:gd name="T50" fmla="*/ 44 w 49"/>
                          <a:gd name="T51" fmla="*/ 66 h 76"/>
                          <a:gd name="T52" fmla="*/ 37 w 49"/>
                          <a:gd name="T53" fmla="*/ 73 h 76"/>
                          <a:gd name="T54" fmla="*/ 25 w 49"/>
                          <a:gd name="T55" fmla="*/ 76 h 76"/>
                          <a:gd name="T56" fmla="*/ 6 w 49"/>
                          <a:gd name="T57" fmla="*/ 67 h 76"/>
                          <a:gd name="T58" fmla="*/ 0 w 49"/>
                          <a:gd name="T59" fmla="*/ 39 h 76"/>
                          <a:gd name="T60" fmla="*/ 1 w 49"/>
                          <a:gd name="T61" fmla="*/ 25 h 76"/>
                          <a:gd name="T62" fmla="*/ 5 w 49"/>
                          <a:gd name="T63" fmla="*/ 13 h 76"/>
                          <a:gd name="T64" fmla="*/ 13 w 49"/>
                          <a:gd name="T65" fmla="*/ 4 h 76"/>
                          <a:gd name="T66" fmla="*/ 26 w 49"/>
                          <a:gd name="T67" fmla="*/ 0 h 76"/>
                          <a:gd name="T68" fmla="*/ 38 w 49"/>
                          <a:gd name="T69" fmla="*/ 3 h 76"/>
                          <a:gd name="T70" fmla="*/ 46 w 49"/>
                          <a:gd name="T71" fmla="*/ 11 h 76"/>
                          <a:gd name="T72" fmla="*/ 49 w 49"/>
                          <a:gd name="T73" fmla="*/ 22 h 76"/>
                          <a:gd name="T74" fmla="*/ 49 w 49"/>
                          <a:gd name="T75" fmla="*/ 35 h 76"/>
                          <a:gd name="T76" fmla="*/ 49 w 49"/>
                          <a:gd name="T77" fmla="*/ 39 h 76"/>
                          <a:gd name="T78" fmla="*/ 12 w 49"/>
                          <a:gd name="T7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76">
                            <a:moveTo>
                              <a:pt x="38" y="30"/>
                            </a:moveTo>
                            <a:lnTo>
                              <a:pt x="38" y="30"/>
                            </a:lnTo>
                            <a:lnTo>
                              <a:pt x="38" y="27"/>
                            </a:lnTo>
                            <a:cubicBezTo>
                              <a:pt x="38" y="24"/>
                              <a:pt x="38" y="22"/>
                              <a:pt x="37" y="20"/>
                            </a:cubicBezTo>
                            <a:cubicBezTo>
                              <a:pt x="37" y="18"/>
                              <a:pt x="36" y="16"/>
                              <a:pt x="35" y="15"/>
                            </a:cubicBezTo>
                            <a:cubicBezTo>
                              <a:pt x="34" y="13"/>
                              <a:pt x="33" y="12"/>
                              <a:pt x="31" y="11"/>
                            </a:cubicBezTo>
                            <a:cubicBezTo>
                              <a:pt x="30" y="10"/>
                              <a:pt x="28" y="9"/>
                              <a:pt x="25" y="9"/>
                            </a:cubicBezTo>
                            <a:cubicBezTo>
                              <a:pt x="23" y="9"/>
                              <a:pt x="20" y="10"/>
                              <a:pt x="19" y="11"/>
                            </a:cubicBezTo>
                            <a:cubicBezTo>
                              <a:pt x="17" y="13"/>
                              <a:pt x="15" y="14"/>
                              <a:pt x="15" y="16"/>
                            </a:cubicBezTo>
                            <a:cubicBezTo>
                              <a:pt x="14" y="19"/>
                              <a:pt x="13" y="21"/>
                              <a:pt x="13" y="23"/>
                            </a:cubicBezTo>
                            <a:cubicBezTo>
                              <a:pt x="12" y="25"/>
                              <a:pt x="12" y="26"/>
                              <a:pt x="12" y="28"/>
                            </a:cubicBezTo>
                            <a:lnTo>
                              <a:pt x="12" y="30"/>
                            </a:lnTo>
                            <a:lnTo>
                              <a:pt x="38" y="30"/>
                            </a:lnTo>
                            <a:close/>
                            <a:moveTo>
                              <a:pt x="12" y="39"/>
                            </a:moveTo>
                            <a:lnTo>
                              <a:pt x="12" y="39"/>
                            </a:lnTo>
                            <a:cubicBezTo>
                              <a:pt x="12" y="43"/>
                              <a:pt x="12" y="47"/>
                              <a:pt x="12" y="49"/>
                            </a:cubicBezTo>
                            <a:cubicBezTo>
                              <a:pt x="12" y="52"/>
                              <a:pt x="13" y="55"/>
                              <a:pt x="14" y="58"/>
                            </a:cubicBezTo>
                            <a:cubicBezTo>
                              <a:pt x="15" y="60"/>
                              <a:pt x="16" y="62"/>
                              <a:pt x="18" y="64"/>
                            </a:cubicBezTo>
                            <a:cubicBezTo>
                              <a:pt x="20" y="66"/>
                              <a:pt x="22" y="67"/>
                              <a:pt x="26" y="67"/>
                            </a:cubicBezTo>
                            <a:cubicBezTo>
                              <a:pt x="28" y="67"/>
                              <a:pt x="30" y="66"/>
                              <a:pt x="32" y="65"/>
                            </a:cubicBezTo>
                            <a:cubicBezTo>
                              <a:pt x="33" y="64"/>
                              <a:pt x="35" y="62"/>
                              <a:pt x="36" y="61"/>
                            </a:cubicBezTo>
                            <a:cubicBezTo>
                              <a:pt x="36" y="59"/>
                              <a:pt x="37" y="57"/>
                              <a:pt x="37" y="55"/>
                            </a:cubicBezTo>
                            <a:cubicBezTo>
                              <a:pt x="38" y="54"/>
                              <a:pt x="38" y="52"/>
                              <a:pt x="38" y="50"/>
                            </a:cubicBezTo>
                            <a:lnTo>
                              <a:pt x="49" y="50"/>
                            </a:lnTo>
                            <a:cubicBezTo>
                              <a:pt x="49" y="52"/>
                              <a:pt x="49" y="55"/>
                              <a:pt x="48" y="58"/>
                            </a:cubicBezTo>
                            <a:cubicBezTo>
                              <a:pt x="47" y="61"/>
                              <a:pt x="46" y="63"/>
                              <a:pt x="44" y="66"/>
                            </a:cubicBezTo>
                            <a:cubicBezTo>
                              <a:pt x="42" y="69"/>
                              <a:pt x="40" y="71"/>
                              <a:pt x="37" y="73"/>
                            </a:cubicBezTo>
                            <a:cubicBezTo>
                              <a:pt x="33" y="75"/>
                              <a:pt x="30" y="76"/>
                              <a:pt x="25" y="76"/>
                            </a:cubicBezTo>
                            <a:cubicBezTo>
                              <a:pt x="16" y="76"/>
                              <a:pt x="10" y="73"/>
                              <a:pt x="6" y="67"/>
                            </a:cubicBezTo>
                            <a:cubicBezTo>
                              <a:pt x="2" y="61"/>
                              <a:pt x="0" y="51"/>
                              <a:pt x="0" y="39"/>
                            </a:cubicBezTo>
                            <a:cubicBezTo>
                              <a:pt x="0" y="34"/>
                              <a:pt x="0" y="29"/>
                              <a:pt x="1" y="25"/>
                            </a:cubicBezTo>
                            <a:cubicBezTo>
                              <a:pt x="2" y="20"/>
                              <a:pt x="3" y="16"/>
                              <a:pt x="5" y="13"/>
                            </a:cubicBezTo>
                            <a:cubicBezTo>
                              <a:pt x="7" y="9"/>
                              <a:pt x="9" y="6"/>
                              <a:pt x="13" y="4"/>
                            </a:cubicBezTo>
                            <a:cubicBezTo>
                              <a:pt x="16" y="1"/>
                              <a:pt x="20" y="0"/>
                              <a:pt x="26" y="0"/>
                            </a:cubicBezTo>
                            <a:cubicBezTo>
                              <a:pt x="31" y="0"/>
                              <a:pt x="35" y="1"/>
                              <a:pt x="38" y="3"/>
                            </a:cubicBezTo>
                            <a:cubicBezTo>
                              <a:pt x="41" y="5"/>
                              <a:pt x="44" y="8"/>
                              <a:pt x="46" y="11"/>
                            </a:cubicBezTo>
                            <a:cubicBezTo>
                              <a:pt x="47" y="15"/>
                              <a:pt x="48" y="18"/>
                              <a:pt x="49" y="22"/>
                            </a:cubicBezTo>
                            <a:cubicBezTo>
                              <a:pt x="49" y="26"/>
                              <a:pt x="49" y="30"/>
                              <a:pt x="49" y="35"/>
                            </a:cubicBezTo>
                            <a:lnTo>
                              <a:pt x="49"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3" name="Freeform 377"/>
                      <p:cNvSpPr>
                        <a:spLocks/>
                      </p:cNvSpPr>
                      <p:nvPr/>
                    </p:nvSpPr>
                    <p:spPr bwMode="auto">
                      <a:xfrm>
                        <a:off x="3021013" y="2411414"/>
                        <a:ext cx="11113" cy="87313"/>
                      </a:xfrm>
                      <a:custGeom>
                        <a:avLst/>
                        <a:gdLst>
                          <a:gd name="T0" fmla="*/ 0 w 12"/>
                          <a:gd name="T1" fmla="*/ 0 h 96"/>
                          <a:gd name="T2" fmla="*/ 0 w 12"/>
                          <a:gd name="T3" fmla="*/ 0 h 96"/>
                          <a:gd name="T4" fmla="*/ 12 w 12"/>
                          <a:gd name="T5" fmla="*/ 0 h 96"/>
                          <a:gd name="T6" fmla="*/ 12 w 12"/>
                          <a:gd name="T7" fmla="*/ 96 h 96"/>
                          <a:gd name="T8" fmla="*/ 0 w 12"/>
                          <a:gd name="T9" fmla="*/ 96 h 96"/>
                          <a:gd name="T10" fmla="*/ 0 w 12"/>
                          <a:gd name="T11" fmla="*/ 0 h 96"/>
                        </a:gdLst>
                        <a:ahLst/>
                        <a:cxnLst>
                          <a:cxn ang="0">
                            <a:pos x="T0" y="T1"/>
                          </a:cxn>
                          <a:cxn ang="0">
                            <a:pos x="T2" y="T3"/>
                          </a:cxn>
                          <a:cxn ang="0">
                            <a:pos x="T4" y="T5"/>
                          </a:cxn>
                          <a:cxn ang="0">
                            <a:pos x="T6" y="T7"/>
                          </a:cxn>
                          <a:cxn ang="0">
                            <a:pos x="T8" y="T9"/>
                          </a:cxn>
                          <a:cxn ang="0">
                            <a:pos x="T10" y="T11"/>
                          </a:cxn>
                        </a:cxnLst>
                        <a:rect l="0" t="0" r="r" b="b"/>
                        <a:pathLst>
                          <a:path w="12" h="96">
                            <a:moveTo>
                              <a:pt x="0" y="0"/>
                            </a:moveTo>
                            <a:lnTo>
                              <a:pt x="0" y="0"/>
                            </a:lnTo>
                            <a:lnTo>
                              <a:pt x="12" y="0"/>
                            </a:lnTo>
                            <a:lnTo>
                              <a:pt x="12"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4" name="Freeform 378"/>
                      <p:cNvSpPr>
                        <a:spLocks noEditPoints="1"/>
                      </p:cNvSpPr>
                      <p:nvPr/>
                    </p:nvSpPr>
                    <p:spPr bwMode="auto">
                      <a:xfrm>
                        <a:off x="3044826" y="2411414"/>
                        <a:ext cx="46038" cy="88900"/>
                      </a:xfrm>
                      <a:custGeom>
                        <a:avLst/>
                        <a:gdLst>
                          <a:gd name="T0" fmla="*/ 11 w 50"/>
                          <a:gd name="T1" fmla="*/ 71 h 98"/>
                          <a:gd name="T2" fmla="*/ 11 w 50"/>
                          <a:gd name="T3" fmla="*/ 71 h 98"/>
                          <a:gd name="T4" fmla="*/ 13 w 50"/>
                          <a:gd name="T5" fmla="*/ 80 h 98"/>
                          <a:gd name="T6" fmla="*/ 18 w 50"/>
                          <a:gd name="T7" fmla="*/ 86 h 98"/>
                          <a:gd name="T8" fmla="*/ 25 w 50"/>
                          <a:gd name="T9" fmla="*/ 88 h 98"/>
                          <a:gd name="T10" fmla="*/ 35 w 50"/>
                          <a:gd name="T11" fmla="*/ 81 h 98"/>
                          <a:gd name="T12" fmla="*/ 38 w 50"/>
                          <a:gd name="T13" fmla="*/ 60 h 98"/>
                          <a:gd name="T14" fmla="*/ 35 w 50"/>
                          <a:gd name="T15" fmla="*/ 39 h 98"/>
                          <a:gd name="T16" fmla="*/ 25 w 50"/>
                          <a:gd name="T17" fmla="*/ 32 h 98"/>
                          <a:gd name="T18" fmla="*/ 18 w 50"/>
                          <a:gd name="T19" fmla="*/ 34 h 98"/>
                          <a:gd name="T20" fmla="*/ 13 w 50"/>
                          <a:gd name="T21" fmla="*/ 40 h 98"/>
                          <a:gd name="T22" fmla="*/ 11 w 50"/>
                          <a:gd name="T23" fmla="*/ 49 h 98"/>
                          <a:gd name="T24" fmla="*/ 10 w 50"/>
                          <a:gd name="T25" fmla="*/ 60 h 98"/>
                          <a:gd name="T26" fmla="*/ 11 w 50"/>
                          <a:gd name="T27" fmla="*/ 71 h 98"/>
                          <a:gd name="T28" fmla="*/ 0 w 50"/>
                          <a:gd name="T29" fmla="*/ 0 h 98"/>
                          <a:gd name="T30" fmla="*/ 0 w 50"/>
                          <a:gd name="T31" fmla="*/ 0 h 98"/>
                          <a:gd name="T32" fmla="*/ 11 w 50"/>
                          <a:gd name="T33" fmla="*/ 0 h 98"/>
                          <a:gd name="T34" fmla="*/ 11 w 50"/>
                          <a:gd name="T35" fmla="*/ 32 h 98"/>
                          <a:gd name="T36" fmla="*/ 11 w 50"/>
                          <a:gd name="T37" fmla="*/ 32 h 98"/>
                          <a:gd name="T38" fmla="*/ 18 w 50"/>
                          <a:gd name="T39" fmla="*/ 25 h 98"/>
                          <a:gd name="T40" fmla="*/ 28 w 50"/>
                          <a:gd name="T41" fmla="*/ 22 h 98"/>
                          <a:gd name="T42" fmla="*/ 39 w 50"/>
                          <a:gd name="T43" fmla="*/ 26 h 98"/>
                          <a:gd name="T44" fmla="*/ 46 w 50"/>
                          <a:gd name="T45" fmla="*/ 35 h 98"/>
                          <a:gd name="T46" fmla="*/ 49 w 50"/>
                          <a:gd name="T47" fmla="*/ 47 h 98"/>
                          <a:gd name="T48" fmla="*/ 50 w 50"/>
                          <a:gd name="T49" fmla="*/ 60 h 98"/>
                          <a:gd name="T50" fmla="*/ 48 w 50"/>
                          <a:gd name="T51" fmla="*/ 74 h 98"/>
                          <a:gd name="T52" fmla="*/ 44 w 50"/>
                          <a:gd name="T53" fmla="*/ 86 h 98"/>
                          <a:gd name="T54" fmla="*/ 37 w 50"/>
                          <a:gd name="T55" fmla="*/ 95 h 98"/>
                          <a:gd name="T56" fmla="*/ 26 w 50"/>
                          <a:gd name="T57" fmla="*/ 98 h 98"/>
                          <a:gd name="T58" fmla="*/ 16 w 50"/>
                          <a:gd name="T59" fmla="*/ 94 h 98"/>
                          <a:gd name="T60" fmla="*/ 11 w 50"/>
                          <a:gd name="T61" fmla="*/ 87 h 98"/>
                          <a:gd name="T62" fmla="*/ 11 w 50"/>
                          <a:gd name="T63" fmla="*/ 87 h 98"/>
                          <a:gd name="T64" fmla="*/ 11 w 50"/>
                          <a:gd name="T65" fmla="*/ 96 h 98"/>
                          <a:gd name="T66" fmla="*/ 0 w 50"/>
                          <a:gd name="T67" fmla="*/ 96 h 98"/>
                          <a:gd name="T68" fmla="*/ 0 w 50"/>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98">
                            <a:moveTo>
                              <a:pt x="11" y="71"/>
                            </a:moveTo>
                            <a:lnTo>
                              <a:pt x="11" y="71"/>
                            </a:lnTo>
                            <a:cubicBezTo>
                              <a:pt x="11" y="74"/>
                              <a:pt x="12" y="77"/>
                              <a:pt x="13" y="80"/>
                            </a:cubicBezTo>
                            <a:cubicBezTo>
                              <a:pt x="14" y="82"/>
                              <a:pt x="16" y="84"/>
                              <a:pt x="18" y="86"/>
                            </a:cubicBezTo>
                            <a:cubicBezTo>
                              <a:pt x="20" y="87"/>
                              <a:pt x="22" y="88"/>
                              <a:pt x="25" y="88"/>
                            </a:cubicBezTo>
                            <a:cubicBezTo>
                              <a:pt x="30" y="88"/>
                              <a:pt x="33" y="86"/>
                              <a:pt x="35" y="81"/>
                            </a:cubicBezTo>
                            <a:cubicBezTo>
                              <a:pt x="37" y="76"/>
                              <a:pt x="38" y="69"/>
                              <a:pt x="38" y="60"/>
                            </a:cubicBezTo>
                            <a:cubicBezTo>
                              <a:pt x="38" y="51"/>
                              <a:pt x="37" y="44"/>
                              <a:pt x="35" y="39"/>
                            </a:cubicBezTo>
                            <a:cubicBezTo>
                              <a:pt x="33" y="34"/>
                              <a:pt x="30" y="32"/>
                              <a:pt x="25" y="32"/>
                            </a:cubicBezTo>
                            <a:cubicBezTo>
                              <a:pt x="22" y="32"/>
                              <a:pt x="20" y="33"/>
                              <a:pt x="18" y="34"/>
                            </a:cubicBezTo>
                            <a:cubicBezTo>
                              <a:pt x="16" y="36"/>
                              <a:pt x="14" y="38"/>
                              <a:pt x="13" y="40"/>
                            </a:cubicBezTo>
                            <a:cubicBezTo>
                              <a:pt x="12" y="43"/>
                              <a:pt x="11" y="46"/>
                              <a:pt x="11" y="49"/>
                            </a:cubicBezTo>
                            <a:cubicBezTo>
                              <a:pt x="11" y="53"/>
                              <a:pt x="10" y="56"/>
                              <a:pt x="10" y="60"/>
                            </a:cubicBezTo>
                            <a:cubicBezTo>
                              <a:pt x="10" y="64"/>
                              <a:pt x="11" y="68"/>
                              <a:pt x="11" y="71"/>
                            </a:cubicBezTo>
                            <a:close/>
                            <a:moveTo>
                              <a:pt x="0" y="0"/>
                            </a:moveTo>
                            <a:lnTo>
                              <a:pt x="0" y="0"/>
                            </a:lnTo>
                            <a:lnTo>
                              <a:pt x="11" y="0"/>
                            </a:lnTo>
                            <a:lnTo>
                              <a:pt x="11" y="32"/>
                            </a:lnTo>
                            <a:lnTo>
                              <a:pt x="11" y="32"/>
                            </a:lnTo>
                            <a:cubicBezTo>
                              <a:pt x="13" y="29"/>
                              <a:pt x="15" y="27"/>
                              <a:pt x="18" y="25"/>
                            </a:cubicBezTo>
                            <a:cubicBezTo>
                              <a:pt x="21" y="23"/>
                              <a:pt x="24" y="22"/>
                              <a:pt x="28" y="22"/>
                            </a:cubicBezTo>
                            <a:cubicBezTo>
                              <a:pt x="32" y="22"/>
                              <a:pt x="36" y="24"/>
                              <a:pt x="39" y="26"/>
                            </a:cubicBezTo>
                            <a:cubicBezTo>
                              <a:pt x="42" y="28"/>
                              <a:pt x="44" y="31"/>
                              <a:pt x="46" y="35"/>
                            </a:cubicBezTo>
                            <a:cubicBezTo>
                              <a:pt x="47" y="39"/>
                              <a:pt x="48" y="43"/>
                              <a:pt x="49" y="47"/>
                            </a:cubicBezTo>
                            <a:cubicBezTo>
                              <a:pt x="49" y="51"/>
                              <a:pt x="50" y="55"/>
                              <a:pt x="50" y="60"/>
                            </a:cubicBezTo>
                            <a:cubicBezTo>
                              <a:pt x="50" y="65"/>
                              <a:pt x="49" y="70"/>
                              <a:pt x="48" y="74"/>
                            </a:cubicBezTo>
                            <a:cubicBezTo>
                              <a:pt x="47" y="79"/>
                              <a:pt x="46" y="83"/>
                              <a:pt x="44" y="86"/>
                            </a:cubicBezTo>
                            <a:cubicBezTo>
                              <a:pt x="42" y="90"/>
                              <a:pt x="40" y="93"/>
                              <a:pt x="37" y="95"/>
                            </a:cubicBezTo>
                            <a:cubicBezTo>
                              <a:pt x="34" y="97"/>
                              <a:pt x="30" y="98"/>
                              <a:pt x="26" y="98"/>
                            </a:cubicBezTo>
                            <a:cubicBezTo>
                              <a:pt x="23" y="98"/>
                              <a:pt x="19" y="96"/>
                              <a:pt x="16" y="94"/>
                            </a:cubicBezTo>
                            <a:cubicBezTo>
                              <a:pt x="14" y="92"/>
                              <a:pt x="12" y="90"/>
                              <a:pt x="11" y="87"/>
                            </a:cubicBezTo>
                            <a:lnTo>
                              <a:pt x="11" y="87"/>
                            </a:lnTo>
                            <a:lnTo>
                              <a:pt x="11"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5" name="Freeform 379"/>
                      <p:cNvSpPr>
                        <a:spLocks noEditPoints="1"/>
                      </p:cNvSpPr>
                      <p:nvPr/>
                    </p:nvSpPr>
                    <p:spPr bwMode="auto">
                      <a:xfrm>
                        <a:off x="3098801" y="2430464"/>
                        <a:ext cx="49213" cy="69850"/>
                      </a:xfrm>
                      <a:custGeom>
                        <a:avLst/>
                        <a:gdLst>
                          <a:gd name="T0" fmla="*/ 36 w 54"/>
                          <a:gd name="T1" fmla="*/ 35 h 76"/>
                          <a:gd name="T2" fmla="*/ 36 w 54"/>
                          <a:gd name="T3" fmla="*/ 35 h 76"/>
                          <a:gd name="T4" fmla="*/ 32 w 54"/>
                          <a:gd name="T5" fmla="*/ 38 h 76"/>
                          <a:gd name="T6" fmla="*/ 25 w 54"/>
                          <a:gd name="T7" fmla="*/ 40 h 76"/>
                          <a:gd name="T8" fmla="*/ 17 w 54"/>
                          <a:gd name="T9" fmla="*/ 43 h 76"/>
                          <a:gd name="T10" fmla="*/ 13 w 54"/>
                          <a:gd name="T11" fmla="*/ 47 h 76"/>
                          <a:gd name="T12" fmla="*/ 12 w 54"/>
                          <a:gd name="T13" fmla="*/ 54 h 76"/>
                          <a:gd name="T14" fmla="*/ 14 w 54"/>
                          <a:gd name="T15" fmla="*/ 64 h 76"/>
                          <a:gd name="T16" fmla="*/ 22 w 54"/>
                          <a:gd name="T17" fmla="*/ 67 h 76"/>
                          <a:gd name="T18" fmla="*/ 32 w 54"/>
                          <a:gd name="T19" fmla="*/ 63 h 76"/>
                          <a:gd name="T20" fmla="*/ 36 w 54"/>
                          <a:gd name="T21" fmla="*/ 53 h 76"/>
                          <a:gd name="T22" fmla="*/ 36 w 54"/>
                          <a:gd name="T23" fmla="*/ 35 h 76"/>
                          <a:gd name="T24" fmla="*/ 2 w 54"/>
                          <a:gd name="T25" fmla="*/ 24 h 76"/>
                          <a:gd name="T26" fmla="*/ 2 w 54"/>
                          <a:gd name="T27" fmla="*/ 24 h 76"/>
                          <a:gd name="T28" fmla="*/ 8 w 54"/>
                          <a:gd name="T29" fmla="*/ 6 h 76"/>
                          <a:gd name="T30" fmla="*/ 26 w 54"/>
                          <a:gd name="T31" fmla="*/ 0 h 76"/>
                          <a:gd name="T32" fmla="*/ 38 w 54"/>
                          <a:gd name="T33" fmla="*/ 2 h 76"/>
                          <a:gd name="T34" fmla="*/ 45 w 54"/>
                          <a:gd name="T35" fmla="*/ 7 h 76"/>
                          <a:gd name="T36" fmla="*/ 47 w 54"/>
                          <a:gd name="T37" fmla="*/ 14 h 76"/>
                          <a:gd name="T38" fmla="*/ 48 w 54"/>
                          <a:gd name="T39" fmla="*/ 21 h 76"/>
                          <a:gd name="T40" fmla="*/ 48 w 54"/>
                          <a:gd name="T41" fmla="*/ 61 h 76"/>
                          <a:gd name="T42" fmla="*/ 48 w 54"/>
                          <a:gd name="T43" fmla="*/ 65 h 76"/>
                          <a:gd name="T44" fmla="*/ 51 w 54"/>
                          <a:gd name="T45" fmla="*/ 66 h 76"/>
                          <a:gd name="T46" fmla="*/ 54 w 54"/>
                          <a:gd name="T47" fmla="*/ 66 h 76"/>
                          <a:gd name="T48" fmla="*/ 54 w 54"/>
                          <a:gd name="T49" fmla="*/ 74 h 76"/>
                          <a:gd name="T50" fmla="*/ 54 w 54"/>
                          <a:gd name="T51" fmla="*/ 74 h 76"/>
                          <a:gd name="T52" fmla="*/ 51 w 54"/>
                          <a:gd name="T53" fmla="*/ 74 h 76"/>
                          <a:gd name="T54" fmla="*/ 47 w 54"/>
                          <a:gd name="T55" fmla="*/ 74 h 76"/>
                          <a:gd name="T56" fmla="*/ 44 w 54"/>
                          <a:gd name="T57" fmla="*/ 74 h 76"/>
                          <a:gd name="T58" fmla="*/ 41 w 54"/>
                          <a:gd name="T59" fmla="*/ 73 h 76"/>
                          <a:gd name="T60" fmla="*/ 38 w 54"/>
                          <a:gd name="T61" fmla="*/ 70 h 76"/>
                          <a:gd name="T62" fmla="*/ 37 w 54"/>
                          <a:gd name="T63" fmla="*/ 65 h 76"/>
                          <a:gd name="T64" fmla="*/ 37 w 54"/>
                          <a:gd name="T65" fmla="*/ 65 h 76"/>
                          <a:gd name="T66" fmla="*/ 29 w 54"/>
                          <a:gd name="T67" fmla="*/ 73 h 76"/>
                          <a:gd name="T68" fmla="*/ 20 w 54"/>
                          <a:gd name="T69" fmla="*/ 76 h 76"/>
                          <a:gd name="T70" fmla="*/ 5 w 54"/>
                          <a:gd name="T71" fmla="*/ 70 h 76"/>
                          <a:gd name="T72" fmla="*/ 0 w 54"/>
                          <a:gd name="T73" fmla="*/ 55 h 76"/>
                          <a:gd name="T74" fmla="*/ 4 w 54"/>
                          <a:gd name="T75" fmla="*/ 42 h 76"/>
                          <a:gd name="T76" fmla="*/ 14 w 54"/>
                          <a:gd name="T77" fmla="*/ 35 h 76"/>
                          <a:gd name="T78" fmla="*/ 29 w 54"/>
                          <a:gd name="T79" fmla="*/ 30 h 76"/>
                          <a:gd name="T80" fmla="*/ 36 w 54"/>
                          <a:gd name="T81" fmla="*/ 27 h 76"/>
                          <a:gd name="T82" fmla="*/ 37 w 54"/>
                          <a:gd name="T83" fmla="*/ 20 h 76"/>
                          <a:gd name="T84" fmla="*/ 25 w 54"/>
                          <a:gd name="T85" fmla="*/ 9 h 76"/>
                          <a:gd name="T86" fmla="*/ 19 w 54"/>
                          <a:gd name="T87" fmla="*/ 11 h 76"/>
                          <a:gd name="T88" fmla="*/ 15 w 54"/>
                          <a:gd name="T89" fmla="*/ 15 h 76"/>
                          <a:gd name="T90" fmla="*/ 13 w 54"/>
                          <a:gd name="T91" fmla="*/ 19 h 76"/>
                          <a:gd name="T92" fmla="*/ 13 w 54"/>
                          <a:gd name="T93" fmla="*/ 23 h 76"/>
                          <a:gd name="T94" fmla="*/ 13 w 54"/>
                          <a:gd name="T95" fmla="*/ 24 h 76"/>
                          <a:gd name="T96" fmla="*/ 2 w 54"/>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6">
                            <a:moveTo>
                              <a:pt x="36" y="35"/>
                            </a:moveTo>
                            <a:lnTo>
                              <a:pt x="36" y="35"/>
                            </a:lnTo>
                            <a:cubicBezTo>
                              <a:pt x="35" y="36"/>
                              <a:pt x="34" y="37"/>
                              <a:pt x="32" y="38"/>
                            </a:cubicBezTo>
                            <a:cubicBezTo>
                              <a:pt x="31" y="38"/>
                              <a:pt x="28" y="39"/>
                              <a:pt x="25" y="40"/>
                            </a:cubicBezTo>
                            <a:cubicBezTo>
                              <a:pt x="21" y="41"/>
                              <a:pt x="19" y="42"/>
                              <a:pt x="17" y="43"/>
                            </a:cubicBezTo>
                            <a:cubicBezTo>
                              <a:pt x="16" y="44"/>
                              <a:pt x="14" y="46"/>
                              <a:pt x="13" y="47"/>
                            </a:cubicBezTo>
                            <a:cubicBezTo>
                              <a:pt x="12" y="49"/>
                              <a:pt x="12" y="51"/>
                              <a:pt x="12" y="54"/>
                            </a:cubicBezTo>
                            <a:cubicBezTo>
                              <a:pt x="12" y="58"/>
                              <a:pt x="13" y="61"/>
                              <a:pt x="14" y="64"/>
                            </a:cubicBezTo>
                            <a:cubicBezTo>
                              <a:pt x="16" y="66"/>
                              <a:pt x="18" y="67"/>
                              <a:pt x="22" y="67"/>
                            </a:cubicBezTo>
                            <a:cubicBezTo>
                              <a:pt x="26" y="67"/>
                              <a:pt x="29" y="65"/>
                              <a:pt x="32" y="63"/>
                            </a:cubicBezTo>
                            <a:cubicBezTo>
                              <a:pt x="35" y="60"/>
                              <a:pt x="36" y="57"/>
                              <a:pt x="36" y="53"/>
                            </a:cubicBezTo>
                            <a:lnTo>
                              <a:pt x="36" y="35"/>
                            </a:lnTo>
                            <a:close/>
                            <a:moveTo>
                              <a:pt x="2" y="24"/>
                            </a:moveTo>
                            <a:lnTo>
                              <a:pt x="2" y="24"/>
                            </a:lnTo>
                            <a:cubicBezTo>
                              <a:pt x="2" y="16"/>
                              <a:pt x="4" y="10"/>
                              <a:pt x="8" y="6"/>
                            </a:cubicBezTo>
                            <a:cubicBezTo>
                              <a:pt x="11" y="2"/>
                              <a:pt x="17" y="0"/>
                              <a:pt x="26" y="0"/>
                            </a:cubicBezTo>
                            <a:cubicBezTo>
                              <a:pt x="31" y="0"/>
                              <a:pt x="35" y="1"/>
                              <a:pt x="38" y="2"/>
                            </a:cubicBezTo>
                            <a:cubicBezTo>
                              <a:pt x="41" y="4"/>
                              <a:pt x="43" y="5"/>
                              <a:pt x="45" y="7"/>
                            </a:cubicBezTo>
                            <a:cubicBezTo>
                              <a:pt x="46" y="10"/>
                              <a:pt x="47" y="12"/>
                              <a:pt x="47" y="14"/>
                            </a:cubicBezTo>
                            <a:cubicBezTo>
                              <a:pt x="48" y="16"/>
                              <a:pt x="48" y="18"/>
                              <a:pt x="48" y="21"/>
                            </a:cubicBezTo>
                            <a:lnTo>
                              <a:pt x="48" y="61"/>
                            </a:lnTo>
                            <a:cubicBezTo>
                              <a:pt x="48" y="63"/>
                              <a:pt x="48" y="64"/>
                              <a:pt x="48" y="65"/>
                            </a:cubicBezTo>
                            <a:cubicBezTo>
                              <a:pt x="49" y="66"/>
                              <a:pt x="50" y="66"/>
                              <a:pt x="51" y="66"/>
                            </a:cubicBezTo>
                            <a:cubicBezTo>
                              <a:pt x="52" y="66"/>
                              <a:pt x="53" y="66"/>
                              <a:pt x="54" y="66"/>
                            </a:cubicBezTo>
                            <a:lnTo>
                              <a:pt x="54" y="74"/>
                            </a:lnTo>
                            <a:lnTo>
                              <a:pt x="54" y="74"/>
                            </a:lnTo>
                            <a:cubicBezTo>
                              <a:pt x="53" y="74"/>
                              <a:pt x="52" y="74"/>
                              <a:pt x="51" y="74"/>
                            </a:cubicBezTo>
                            <a:cubicBezTo>
                              <a:pt x="49" y="74"/>
                              <a:pt x="48" y="74"/>
                              <a:pt x="47" y="74"/>
                            </a:cubicBezTo>
                            <a:cubicBezTo>
                              <a:pt x="46" y="74"/>
                              <a:pt x="45" y="74"/>
                              <a:pt x="44" y="74"/>
                            </a:cubicBezTo>
                            <a:cubicBezTo>
                              <a:pt x="43" y="74"/>
                              <a:pt x="42" y="74"/>
                              <a:pt x="41" y="73"/>
                            </a:cubicBezTo>
                            <a:cubicBezTo>
                              <a:pt x="40" y="73"/>
                              <a:pt x="39" y="72"/>
                              <a:pt x="38" y="70"/>
                            </a:cubicBezTo>
                            <a:cubicBezTo>
                              <a:pt x="38" y="69"/>
                              <a:pt x="37" y="67"/>
                              <a:pt x="37" y="65"/>
                            </a:cubicBezTo>
                            <a:lnTo>
                              <a:pt x="37" y="65"/>
                            </a:lnTo>
                            <a:cubicBezTo>
                              <a:pt x="35" y="68"/>
                              <a:pt x="33" y="71"/>
                              <a:pt x="29" y="73"/>
                            </a:cubicBezTo>
                            <a:cubicBezTo>
                              <a:pt x="26" y="75"/>
                              <a:pt x="23" y="76"/>
                              <a:pt x="20" y="76"/>
                            </a:cubicBezTo>
                            <a:cubicBezTo>
                              <a:pt x="13" y="76"/>
                              <a:pt x="8" y="74"/>
                              <a:pt x="5" y="70"/>
                            </a:cubicBezTo>
                            <a:cubicBezTo>
                              <a:pt x="2" y="66"/>
                              <a:pt x="0" y="61"/>
                              <a:pt x="0" y="55"/>
                            </a:cubicBezTo>
                            <a:cubicBezTo>
                              <a:pt x="0" y="50"/>
                              <a:pt x="1" y="45"/>
                              <a:pt x="4" y="42"/>
                            </a:cubicBezTo>
                            <a:cubicBezTo>
                              <a:pt x="6" y="39"/>
                              <a:pt x="9" y="36"/>
                              <a:pt x="14" y="35"/>
                            </a:cubicBezTo>
                            <a:lnTo>
                              <a:pt x="29" y="30"/>
                            </a:lnTo>
                            <a:cubicBezTo>
                              <a:pt x="32" y="29"/>
                              <a:pt x="35" y="28"/>
                              <a:pt x="36" y="27"/>
                            </a:cubicBezTo>
                            <a:cubicBezTo>
                              <a:pt x="36" y="25"/>
                              <a:pt x="37" y="23"/>
                              <a:pt x="37" y="20"/>
                            </a:cubicBezTo>
                            <a:cubicBezTo>
                              <a:pt x="37" y="13"/>
                              <a:pt x="33" y="9"/>
                              <a:pt x="25" y="9"/>
                            </a:cubicBezTo>
                            <a:cubicBezTo>
                              <a:pt x="23" y="9"/>
                              <a:pt x="20" y="10"/>
                              <a:pt x="19" y="11"/>
                            </a:cubicBezTo>
                            <a:cubicBezTo>
                              <a:pt x="17" y="12"/>
                              <a:pt x="16" y="13"/>
                              <a:pt x="15" y="15"/>
                            </a:cubicBezTo>
                            <a:cubicBezTo>
                              <a:pt x="14" y="16"/>
                              <a:pt x="14" y="18"/>
                              <a:pt x="13" y="19"/>
                            </a:cubicBezTo>
                            <a:cubicBezTo>
                              <a:pt x="13" y="21"/>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6" name="Freeform 380"/>
                      <p:cNvSpPr>
                        <a:spLocks/>
                      </p:cNvSpPr>
                      <p:nvPr/>
                    </p:nvSpPr>
                    <p:spPr bwMode="auto">
                      <a:xfrm>
                        <a:off x="3155951" y="2430464"/>
                        <a:ext cx="30163" cy="68263"/>
                      </a:xfrm>
                      <a:custGeom>
                        <a:avLst/>
                        <a:gdLst>
                          <a:gd name="T0" fmla="*/ 0 w 32"/>
                          <a:gd name="T1" fmla="*/ 2 h 74"/>
                          <a:gd name="T2" fmla="*/ 0 w 32"/>
                          <a:gd name="T3" fmla="*/ 2 h 74"/>
                          <a:gd name="T4" fmla="*/ 11 w 32"/>
                          <a:gd name="T5" fmla="*/ 2 h 74"/>
                          <a:gd name="T6" fmla="*/ 11 w 32"/>
                          <a:gd name="T7" fmla="*/ 13 h 74"/>
                          <a:gd name="T8" fmla="*/ 11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2 h 74"/>
                          <a:gd name="T22" fmla="*/ 21 w 32"/>
                          <a:gd name="T23" fmla="*/ 13 h 74"/>
                          <a:gd name="T24" fmla="*/ 16 w 32"/>
                          <a:gd name="T25" fmla="*/ 16 h 74"/>
                          <a:gd name="T26" fmla="*/ 12 w 32"/>
                          <a:gd name="T27" fmla="*/ 21 h 74"/>
                          <a:gd name="T28" fmla="*/ 11 w 32"/>
                          <a:gd name="T29" fmla="*/ 28 h 74"/>
                          <a:gd name="T30" fmla="*/ 11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1" y="2"/>
                            </a:lnTo>
                            <a:lnTo>
                              <a:pt x="11" y="13"/>
                            </a:lnTo>
                            <a:lnTo>
                              <a:pt x="11" y="13"/>
                            </a:lnTo>
                            <a:cubicBezTo>
                              <a:pt x="13" y="9"/>
                              <a:pt x="15" y="6"/>
                              <a:pt x="18" y="4"/>
                            </a:cubicBezTo>
                            <a:cubicBezTo>
                              <a:pt x="20" y="1"/>
                              <a:pt x="23" y="0"/>
                              <a:pt x="27" y="0"/>
                            </a:cubicBezTo>
                            <a:cubicBezTo>
                              <a:pt x="29" y="0"/>
                              <a:pt x="31" y="1"/>
                              <a:pt x="32" y="1"/>
                            </a:cubicBezTo>
                            <a:lnTo>
                              <a:pt x="32" y="12"/>
                            </a:lnTo>
                            <a:cubicBezTo>
                              <a:pt x="32" y="12"/>
                              <a:pt x="31" y="12"/>
                              <a:pt x="31" y="12"/>
                            </a:cubicBezTo>
                            <a:cubicBezTo>
                              <a:pt x="29" y="12"/>
                              <a:pt x="28" y="12"/>
                              <a:pt x="26" y="12"/>
                            </a:cubicBezTo>
                            <a:cubicBezTo>
                              <a:pt x="24" y="12"/>
                              <a:pt x="23" y="12"/>
                              <a:pt x="21" y="13"/>
                            </a:cubicBezTo>
                            <a:cubicBezTo>
                              <a:pt x="19" y="13"/>
                              <a:pt x="18" y="14"/>
                              <a:pt x="16" y="16"/>
                            </a:cubicBezTo>
                            <a:cubicBezTo>
                              <a:pt x="15" y="17"/>
                              <a:pt x="13" y="19"/>
                              <a:pt x="12" y="21"/>
                            </a:cubicBezTo>
                            <a:cubicBezTo>
                              <a:pt x="12" y="23"/>
                              <a:pt x="11" y="26"/>
                              <a:pt x="11" y="28"/>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7" name="Freeform 381"/>
                      <p:cNvSpPr>
                        <a:spLocks noEditPoints="1"/>
                      </p:cNvSpPr>
                      <p:nvPr/>
                    </p:nvSpPr>
                    <p:spPr bwMode="auto">
                      <a:xfrm>
                        <a:off x="3189288" y="2430464"/>
                        <a:ext cx="46038" cy="90488"/>
                      </a:xfrm>
                      <a:custGeom>
                        <a:avLst/>
                        <a:gdLst>
                          <a:gd name="T0" fmla="*/ 14 w 49"/>
                          <a:gd name="T1" fmla="*/ 17 h 98"/>
                          <a:gd name="T2" fmla="*/ 14 w 49"/>
                          <a:gd name="T3" fmla="*/ 17 h 98"/>
                          <a:gd name="T4" fmla="*/ 11 w 49"/>
                          <a:gd name="T5" fmla="*/ 38 h 98"/>
                          <a:gd name="T6" fmla="*/ 12 w 49"/>
                          <a:gd name="T7" fmla="*/ 47 h 98"/>
                          <a:gd name="T8" fmla="*/ 14 w 49"/>
                          <a:gd name="T9" fmla="*/ 56 h 98"/>
                          <a:gd name="T10" fmla="*/ 18 w 49"/>
                          <a:gd name="T11" fmla="*/ 62 h 98"/>
                          <a:gd name="T12" fmla="*/ 24 w 49"/>
                          <a:gd name="T13" fmla="*/ 64 h 98"/>
                          <a:gd name="T14" fmla="*/ 32 w 49"/>
                          <a:gd name="T15" fmla="*/ 62 h 98"/>
                          <a:gd name="T16" fmla="*/ 36 w 49"/>
                          <a:gd name="T17" fmla="*/ 57 h 98"/>
                          <a:gd name="T18" fmla="*/ 38 w 49"/>
                          <a:gd name="T19" fmla="*/ 49 h 98"/>
                          <a:gd name="T20" fmla="*/ 39 w 49"/>
                          <a:gd name="T21" fmla="*/ 38 h 98"/>
                          <a:gd name="T22" fmla="*/ 38 w 49"/>
                          <a:gd name="T23" fmla="*/ 27 h 98"/>
                          <a:gd name="T24" fmla="*/ 36 w 49"/>
                          <a:gd name="T25" fmla="*/ 18 h 98"/>
                          <a:gd name="T26" fmla="*/ 32 w 49"/>
                          <a:gd name="T27" fmla="*/ 12 h 98"/>
                          <a:gd name="T28" fmla="*/ 24 w 49"/>
                          <a:gd name="T29" fmla="*/ 10 h 98"/>
                          <a:gd name="T30" fmla="*/ 14 w 49"/>
                          <a:gd name="T31" fmla="*/ 17 h 98"/>
                          <a:gd name="T32" fmla="*/ 49 w 49"/>
                          <a:gd name="T33" fmla="*/ 69 h 98"/>
                          <a:gd name="T34" fmla="*/ 49 w 49"/>
                          <a:gd name="T35" fmla="*/ 69 h 98"/>
                          <a:gd name="T36" fmla="*/ 43 w 49"/>
                          <a:gd name="T37" fmla="*/ 91 h 98"/>
                          <a:gd name="T38" fmla="*/ 25 w 49"/>
                          <a:gd name="T39" fmla="*/ 98 h 98"/>
                          <a:gd name="T40" fmla="*/ 19 w 49"/>
                          <a:gd name="T41" fmla="*/ 98 h 98"/>
                          <a:gd name="T42" fmla="*/ 12 w 49"/>
                          <a:gd name="T43" fmla="*/ 96 h 98"/>
                          <a:gd name="T44" fmla="*/ 5 w 49"/>
                          <a:gd name="T45" fmla="*/ 90 h 98"/>
                          <a:gd name="T46" fmla="*/ 2 w 49"/>
                          <a:gd name="T47" fmla="*/ 80 h 98"/>
                          <a:gd name="T48" fmla="*/ 13 w 49"/>
                          <a:gd name="T49" fmla="*/ 80 h 98"/>
                          <a:gd name="T50" fmla="*/ 16 w 49"/>
                          <a:gd name="T51" fmla="*/ 87 h 98"/>
                          <a:gd name="T52" fmla="*/ 24 w 49"/>
                          <a:gd name="T53" fmla="*/ 89 h 98"/>
                          <a:gd name="T54" fmla="*/ 32 w 49"/>
                          <a:gd name="T55" fmla="*/ 88 h 98"/>
                          <a:gd name="T56" fmla="*/ 36 w 49"/>
                          <a:gd name="T57" fmla="*/ 84 h 98"/>
                          <a:gd name="T58" fmla="*/ 38 w 49"/>
                          <a:gd name="T59" fmla="*/ 79 h 98"/>
                          <a:gd name="T60" fmla="*/ 38 w 49"/>
                          <a:gd name="T61" fmla="*/ 73 h 98"/>
                          <a:gd name="T62" fmla="*/ 38 w 49"/>
                          <a:gd name="T63" fmla="*/ 64 h 98"/>
                          <a:gd name="T64" fmla="*/ 38 w 49"/>
                          <a:gd name="T65" fmla="*/ 64 h 98"/>
                          <a:gd name="T66" fmla="*/ 32 w 49"/>
                          <a:gd name="T67" fmla="*/ 71 h 98"/>
                          <a:gd name="T68" fmla="*/ 22 w 49"/>
                          <a:gd name="T69" fmla="*/ 74 h 98"/>
                          <a:gd name="T70" fmla="*/ 10 w 49"/>
                          <a:gd name="T71" fmla="*/ 70 h 98"/>
                          <a:gd name="T72" fmla="*/ 3 w 49"/>
                          <a:gd name="T73" fmla="*/ 60 h 98"/>
                          <a:gd name="T74" fmla="*/ 0 w 49"/>
                          <a:gd name="T75" fmla="*/ 49 h 98"/>
                          <a:gd name="T76" fmla="*/ 0 w 49"/>
                          <a:gd name="T77" fmla="*/ 38 h 98"/>
                          <a:gd name="T78" fmla="*/ 1 w 49"/>
                          <a:gd name="T79" fmla="*/ 24 h 98"/>
                          <a:gd name="T80" fmla="*/ 5 w 49"/>
                          <a:gd name="T81" fmla="*/ 12 h 98"/>
                          <a:gd name="T82" fmla="*/ 12 w 49"/>
                          <a:gd name="T83" fmla="*/ 3 h 98"/>
                          <a:gd name="T84" fmla="*/ 23 w 49"/>
                          <a:gd name="T85" fmla="*/ 0 h 98"/>
                          <a:gd name="T86" fmla="*/ 33 w 49"/>
                          <a:gd name="T87" fmla="*/ 4 h 98"/>
                          <a:gd name="T88" fmla="*/ 38 w 49"/>
                          <a:gd name="T89" fmla="*/ 11 h 98"/>
                          <a:gd name="T90" fmla="*/ 39 w 49"/>
                          <a:gd name="T91" fmla="*/ 11 h 98"/>
                          <a:gd name="T92" fmla="*/ 39 w 49"/>
                          <a:gd name="T93" fmla="*/ 2 h 98"/>
                          <a:gd name="T94" fmla="*/ 49 w 49"/>
                          <a:gd name="T95" fmla="*/ 2 h 98"/>
                          <a:gd name="T96" fmla="*/ 49 w 49"/>
                          <a:gd name="T97" fmla="*/ 6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98">
                            <a:moveTo>
                              <a:pt x="14" y="17"/>
                            </a:moveTo>
                            <a:lnTo>
                              <a:pt x="14" y="17"/>
                            </a:lnTo>
                            <a:cubicBezTo>
                              <a:pt x="12" y="22"/>
                              <a:pt x="11" y="29"/>
                              <a:pt x="11" y="38"/>
                            </a:cubicBezTo>
                            <a:cubicBezTo>
                              <a:pt x="11" y="41"/>
                              <a:pt x="12" y="44"/>
                              <a:pt x="12" y="47"/>
                            </a:cubicBezTo>
                            <a:cubicBezTo>
                              <a:pt x="12" y="50"/>
                              <a:pt x="13" y="53"/>
                              <a:pt x="14" y="56"/>
                            </a:cubicBezTo>
                            <a:cubicBezTo>
                              <a:pt x="15" y="58"/>
                              <a:pt x="16" y="60"/>
                              <a:pt x="18" y="62"/>
                            </a:cubicBezTo>
                            <a:cubicBezTo>
                              <a:pt x="19" y="63"/>
                              <a:pt x="22" y="64"/>
                              <a:pt x="24" y="64"/>
                            </a:cubicBezTo>
                            <a:cubicBezTo>
                              <a:pt x="27" y="64"/>
                              <a:pt x="30" y="63"/>
                              <a:pt x="32" y="62"/>
                            </a:cubicBezTo>
                            <a:cubicBezTo>
                              <a:pt x="33" y="61"/>
                              <a:pt x="35" y="59"/>
                              <a:pt x="36" y="57"/>
                            </a:cubicBezTo>
                            <a:cubicBezTo>
                              <a:pt x="37" y="54"/>
                              <a:pt x="38" y="52"/>
                              <a:pt x="38" y="49"/>
                            </a:cubicBezTo>
                            <a:cubicBezTo>
                              <a:pt x="39" y="45"/>
                              <a:pt x="39" y="42"/>
                              <a:pt x="39" y="38"/>
                            </a:cubicBezTo>
                            <a:cubicBezTo>
                              <a:pt x="39" y="34"/>
                              <a:pt x="39" y="31"/>
                              <a:pt x="38" y="27"/>
                            </a:cubicBezTo>
                            <a:cubicBezTo>
                              <a:pt x="38" y="24"/>
                              <a:pt x="37" y="21"/>
                              <a:pt x="36" y="18"/>
                            </a:cubicBezTo>
                            <a:cubicBezTo>
                              <a:pt x="35" y="16"/>
                              <a:pt x="33" y="14"/>
                              <a:pt x="32" y="12"/>
                            </a:cubicBezTo>
                            <a:cubicBezTo>
                              <a:pt x="30" y="11"/>
                              <a:pt x="27" y="10"/>
                              <a:pt x="24" y="10"/>
                            </a:cubicBezTo>
                            <a:cubicBezTo>
                              <a:pt x="20" y="10"/>
                              <a:pt x="16" y="12"/>
                              <a:pt x="14" y="17"/>
                            </a:cubicBezTo>
                            <a:close/>
                            <a:moveTo>
                              <a:pt x="49" y="69"/>
                            </a:moveTo>
                            <a:lnTo>
                              <a:pt x="49" y="69"/>
                            </a:lnTo>
                            <a:cubicBezTo>
                              <a:pt x="49" y="79"/>
                              <a:pt x="47" y="87"/>
                              <a:pt x="43" y="91"/>
                            </a:cubicBezTo>
                            <a:cubicBezTo>
                              <a:pt x="39" y="96"/>
                              <a:pt x="33" y="98"/>
                              <a:pt x="25" y="98"/>
                            </a:cubicBezTo>
                            <a:cubicBezTo>
                              <a:pt x="23" y="98"/>
                              <a:pt x="21" y="98"/>
                              <a:pt x="19" y="98"/>
                            </a:cubicBezTo>
                            <a:cubicBezTo>
                              <a:pt x="17" y="98"/>
                              <a:pt x="14" y="97"/>
                              <a:pt x="12" y="96"/>
                            </a:cubicBezTo>
                            <a:cubicBezTo>
                              <a:pt x="9" y="95"/>
                              <a:pt x="7" y="93"/>
                              <a:pt x="5" y="90"/>
                            </a:cubicBezTo>
                            <a:cubicBezTo>
                              <a:pt x="3" y="88"/>
                              <a:pt x="2" y="84"/>
                              <a:pt x="2" y="80"/>
                            </a:cubicBezTo>
                            <a:lnTo>
                              <a:pt x="13" y="80"/>
                            </a:lnTo>
                            <a:cubicBezTo>
                              <a:pt x="13" y="83"/>
                              <a:pt x="14" y="86"/>
                              <a:pt x="16" y="87"/>
                            </a:cubicBezTo>
                            <a:cubicBezTo>
                              <a:pt x="18" y="89"/>
                              <a:pt x="21" y="89"/>
                              <a:pt x="24" y="89"/>
                            </a:cubicBezTo>
                            <a:cubicBezTo>
                              <a:pt x="28" y="89"/>
                              <a:pt x="30" y="89"/>
                              <a:pt x="32" y="88"/>
                            </a:cubicBezTo>
                            <a:cubicBezTo>
                              <a:pt x="34" y="87"/>
                              <a:pt x="35" y="86"/>
                              <a:pt x="36" y="84"/>
                            </a:cubicBezTo>
                            <a:cubicBezTo>
                              <a:pt x="37" y="82"/>
                              <a:pt x="38" y="81"/>
                              <a:pt x="38" y="79"/>
                            </a:cubicBezTo>
                            <a:cubicBezTo>
                              <a:pt x="38" y="77"/>
                              <a:pt x="38" y="76"/>
                              <a:pt x="38" y="73"/>
                            </a:cubicBezTo>
                            <a:lnTo>
                              <a:pt x="38" y="64"/>
                            </a:lnTo>
                            <a:lnTo>
                              <a:pt x="38" y="64"/>
                            </a:lnTo>
                            <a:cubicBezTo>
                              <a:pt x="37" y="67"/>
                              <a:pt x="35" y="69"/>
                              <a:pt x="32" y="71"/>
                            </a:cubicBezTo>
                            <a:cubicBezTo>
                              <a:pt x="29" y="73"/>
                              <a:pt x="25" y="74"/>
                              <a:pt x="22" y="74"/>
                            </a:cubicBezTo>
                            <a:cubicBezTo>
                              <a:pt x="17" y="74"/>
                              <a:pt x="13" y="72"/>
                              <a:pt x="10" y="70"/>
                            </a:cubicBezTo>
                            <a:cubicBezTo>
                              <a:pt x="7" y="67"/>
                              <a:pt x="5" y="64"/>
                              <a:pt x="3" y="60"/>
                            </a:cubicBezTo>
                            <a:cubicBezTo>
                              <a:pt x="2" y="56"/>
                              <a:pt x="1" y="52"/>
                              <a:pt x="0" y="49"/>
                            </a:cubicBezTo>
                            <a:cubicBezTo>
                              <a:pt x="0" y="45"/>
                              <a:pt x="0" y="41"/>
                              <a:pt x="0" y="38"/>
                            </a:cubicBezTo>
                            <a:cubicBezTo>
                              <a:pt x="0" y="33"/>
                              <a:pt x="0" y="28"/>
                              <a:pt x="1" y="24"/>
                            </a:cubicBezTo>
                            <a:cubicBezTo>
                              <a:pt x="2" y="19"/>
                              <a:pt x="3" y="15"/>
                              <a:pt x="5" y="12"/>
                            </a:cubicBezTo>
                            <a:cubicBezTo>
                              <a:pt x="6" y="8"/>
                              <a:pt x="9" y="5"/>
                              <a:pt x="12" y="3"/>
                            </a:cubicBezTo>
                            <a:cubicBezTo>
                              <a:pt x="15" y="1"/>
                              <a:pt x="19" y="0"/>
                              <a:pt x="23" y="0"/>
                            </a:cubicBezTo>
                            <a:cubicBezTo>
                              <a:pt x="27" y="0"/>
                              <a:pt x="30" y="1"/>
                              <a:pt x="33" y="4"/>
                            </a:cubicBezTo>
                            <a:cubicBezTo>
                              <a:pt x="36" y="6"/>
                              <a:pt x="38" y="8"/>
                              <a:pt x="38" y="11"/>
                            </a:cubicBezTo>
                            <a:lnTo>
                              <a:pt x="39" y="11"/>
                            </a:lnTo>
                            <a:lnTo>
                              <a:pt x="39" y="2"/>
                            </a:lnTo>
                            <a:lnTo>
                              <a:pt x="49" y="2"/>
                            </a:lnTo>
                            <a:lnTo>
                              <a:pt x="49" y="6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8" name="Freeform 382"/>
                      <p:cNvSpPr>
                        <a:spLocks noEditPoints="1"/>
                      </p:cNvSpPr>
                      <p:nvPr/>
                    </p:nvSpPr>
                    <p:spPr bwMode="auto">
                      <a:xfrm>
                        <a:off x="3248026" y="2409826"/>
                        <a:ext cx="42863" cy="90488"/>
                      </a:xfrm>
                      <a:custGeom>
                        <a:avLst/>
                        <a:gdLst>
                          <a:gd name="T0" fmla="*/ 29 w 47"/>
                          <a:gd name="T1" fmla="*/ 0 h 100"/>
                          <a:gd name="T2" fmla="*/ 29 w 47"/>
                          <a:gd name="T3" fmla="*/ 0 h 100"/>
                          <a:gd name="T4" fmla="*/ 40 w 47"/>
                          <a:gd name="T5" fmla="*/ 0 h 100"/>
                          <a:gd name="T6" fmla="*/ 40 w 47"/>
                          <a:gd name="T7" fmla="*/ 13 h 100"/>
                          <a:gd name="T8" fmla="*/ 29 w 47"/>
                          <a:gd name="T9" fmla="*/ 13 h 100"/>
                          <a:gd name="T10" fmla="*/ 29 w 47"/>
                          <a:gd name="T11" fmla="*/ 0 h 100"/>
                          <a:gd name="T12" fmla="*/ 8 w 47"/>
                          <a:gd name="T13" fmla="*/ 0 h 100"/>
                          <a:gd name="T14" fmla="*/ 8 w 47"/>
                          <a:gd name="T15" fmla="*/ 0 h 100"/>
                          <a:gd name="T16" fmla="*/ 18 w 47"/>
                          <a:gd name="T17" fmla="*/ 0 h 100"/>
                          <a:gd name="T18" fmla="*/ 18 w 47"/>
                          <a:gd name="T19" fmla="*/ 13 h 100"/>
                          <a:gd name="T20" fmla="*/ 8 w 47"/>
                          <a:gd name="T21" fmla="*/ 13 h 100"/>
                          <a:gd name="T22" fmla="*/ 8 w 47"/>
                          <a:gd name="T23" fmla="*/ 0 h 100"/>
                          <a:gd name="T24" fmla="*/ 47 w 47"/>
                          <a:gd name="T25" fmla="*/ 98 h 100"/>
                          <a:gd name="T26" fmla="*/ 47 w 47"/>
                          <a:gd name="T27" fmla="*/ 98 h 100"/>
                          <a:gd name="T28" fmla="*/ 36 w 47"/>
                          <a:gd name="T29" fmla="*/ 98 h 100"/>
                          <a:gd name="T30" fmla="*/ 36 w 47"/>
                          <a:gd name="T31" fmla="*/ 89 h 100"/>
                          <a:gd name="T32" fmla="*/ 36 w 47"/>
                          <a:gd name="T33" fmla="*/ 89 h 100"/>
                          <a:gd name="T34" fmla="*/ 29 w 47"/>
                          <a:gd name="T35" fmla="*/ 97 h 100"/>
                          <a:gd name="T36" fmla="*/ 19 w 47"/>
                          <a:gd name="T37" fmla="*/ 100 h 100"/>
                          <a:gd name="T38" fmla="*/ 8 w 47"/>
                          <a:gd name="T39" fmla="*/ 97 h 100"/>
                          <a:gd name="T40" fmla="*/ 3 w 47"/>
                          <a:gd name="T41" fmla="*/ 92 h 100"/>
                          <a:gd name="T42" fmla="*/ 0 w 47"/>
                          <a:gd name="T43" fmla="*/ 85 h 100"/>
                          <a:gd name="T44" fmla="*/ 0 w 47"/>
                          <a:gd name="T45" fmla="*/ 77 h 100"/>
                          <a:gd name="T46" fmla="*/ 0 w 47"/>
                          <a:gd name="T47" fmla="*/ 26 h 100"/>
                          <a:gd name="T48" fmla="*/ 11 w 47"/>
                          <a:gd name="T49" fmla="*/ 26 h 100"/>
                          <a:gd name="T50" fmla="*/ 11 w 47"/>
                          <a:gd name="T51" fmla="*/ 76 h 100"/>
                          <a:gd name="T52" fmla="*/ 12 w 47"/>
                          <a:gd name="T53" fmla="*/ 81 h 100"/>
                          <a:gd name="T54" fmla="*/ 13 w 47"/>
                          <a:gd name="T55" fmla="*/ 85 h 100"/>
                          <a:gd name="T56" fmla="*/ 16 w 47"/>
                          <a:gd name="T57" fmla="*/ 89 h 100"/>
                          <a:gd name="T58" fmla="*/ 22 w 47"/>
                          <a:gd name="T59" fmla="*/ 90 h 100"/>
                          <a:gd name="T60" fmla="*/ 32 w 47"/>
                          <a:gd name="T61" fmla="*/ 86 h 100"/>
                          <a:gd name="T62" fmla="*/ 36 w 47"/>
                          <a:gd name="T63" fmla="*/ 76 h 100"/>
                          <a:gd name="T64" fmla="*/ 36 w 47"/>
                          <a:gd name="T65" fmla="*/ 26 h 100"/>
                          <a:gd name="T66" fmla="*/ 47 w 47"/>
                          <a:gd name="T67" fmla="*/ 26 h 100"/>
                          <a:gd name="T68" fmla="*/ 47 w 47"/>
                          <a:gd name="T69" fmla="*/ 9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100">
                            <a:moveTo>
                              <a:pt x="29" y="0"/>
                            </a:moveTo>
                            <a:lnTo>
                              <a:pt x="29" y="0"/>
                            </a:lnTo>
                            <a:lnTo>
                              <a:pt x="40" y="0"/>
                            </a:lnTo>
                            <a:lnTo>
                              <a:pt x="40" y="13"/>
                            </a:lnTo>
                            <a:lnTo>
                              <a:pt x="29" y="13"/>
                            </a:lnTo>
                            <a:lnTo>
                              <a:pt x="29" y="0"/>
                            </a:lnTo>
                            <a:close/>
                            <a:moveTo>
                              <a:pt x="8" y="0"/>
                            </a:moveTo>
                            <a:lnTo>
                              <a:pt x="8" y="0"/>
                            </a:lnTo>
                            <a:lnTo>
                              <a:pt x="18" y="0"/>
                            </a:lnTo>
                            <a:lnTo>
                              <a:pt x="18" y="13"/>
                            </a:lnTo>
                            <a:lnTo>
                              <a:pt x="8" y="13"/>
                            </a:lnTo>
                            <a:lnTo>
                              <a:pt x="8" y="0"/>
                            </a:lnTo>
                            <a:close/>
                            <a:moveTo>
                              <a:pt x="47" y="98"/>
                            </a:moveTo>
                            <a:lnTo>
                              <a:pt x="47" y="98"/>
                            </a:lnTo>
                            <a:lnTo>
                              <a:pt x="36" y="98"/>
                            </a:lnTo>
                            <a:lnTo>
                              <a:pt x="36" y="89"/>
                            </a:lnTo>
                            <a:lnTo>
                              <a:pt x="36" y="89"/>
                            </a:lnTo>
                            <a:cubicBezTo>
                              <a:pt x="35" y="92"/>
                              <a:pt x="32" y="95"/>
                              <a:pt x="29" y="97"/>
                            </a:cubicBezTo>
                            <a:cubicBezTo>
                              <a:pt x="26" y="99"/>
                              <a:pt x="23" y="100"/>
                              <a:pt x="19" y="100"/>
                            </a:cubicBezTo>
                            <a:cubicBezTo>
                              <a:pt x="14" y="100"/>
                              <a:pt x="11" y="99"/>
                              <a:pt x="8" y="97"/>
                            </a:cubicBezTo>
                            <a:cubicBezTo>
                              <a:pt x="6" y="96"/>
                              <a:pt x="4" y="94"/>
                              <a:pt x="3" y="92"/>
                            </a:cubicBezTo>
                            <a:cubicBezTo>
                              <a:pt x="1" y="89"/>
                              <a:pt x="1" y="87"/>
                              <a:pt x="0" y="85"/>
                            </a:cubicBezTo>
                            <a:cubicBezTo>
                              <a:pt x="0" y="83"/>
                              <a:pt x="0" y="80"/>
                              <a:pt x="0" y="77"/>
                            </a:cubicBezTo>
                            <a:lnTo>
                              <a:pt x="0" y="26"/>
                            </a:lnTo>
                            <a:lnTo>
                              <a:pt x="11" y="26"/>
                            </a:lnTo>
                            <a:lnTo>
                              <a:pt x="11" y="76"/>
                            </a:lnTo>
                            <a:cubicBezTo>
                              <a:pt x="11" y="77"/>
                              <a:pt x="11" y="79"/>
                              <a:pt x="12" y="81"/>
                            </a:cubicBezTo>
                            <a:cubicBezTo>
                              <a:pt x="12" y="82"/>
                              <a:pt x="12" y="84"/>
                              <a:pt x="13" y="85"/>
                            </a:cubicBezTo>
                            <a:cubicBezTo>
                              <a:pt x="13" y="86"/>
                              <a:pt x="15" y="88"/>
                              <a:pt x="16" y="89"/>
                            </a:cubicBezTo>
                            <a:cubicBezTo>
                              <a:pt x="17" y="89"/>
                              <a:pt x="19" y="90"/>
                              <a:pt x="22" y="90"/>
                            </a:cubicBezTo>
                            <a:cubicBezTo>
                              <a:pt x="25" y="90"/>
                              <a:pt x="29" y="89"/>
                              <a:pt x="32" y="86"/>
                            </a:cubicBezTo>
                            <a:cubicBezTo>
                              <a:pt x="34" y="84"/>
                              <a:pt x="36" y="80"/>
                              <a:pt x="36" y="76"/>
                            </a:cubicBezTo>
                            <a:lnTo>
                              <a:pt x="36" y="26"/>
                            </a:lnTo>
                            <a:lnTo>
                              <a:pt x="47" y="26"/>
                            </a:lnTo>
                            <a:lnTo>
                              <a:pt x="47" y="98"/>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19" name="Freeform 383"/>
                      <p:cNvSpPr>
                        <a:spLocks noEditPoints="1"/>
                      </p:cNvSpPr>
                      <p:nvPr/>
                    </p:nvSpPr>
                    <p:spPr bwMode="auto">
                      <a:xfrm>
                        <a:off x="3302001" y="2430464"/>
                        <a:ext cx="46038" cy="69850"/>
                      </a:xfrm>
                      <a:custGeom>
                        <a:avLst/>
                        <a:gdLst>
                          <a:gd name="T0" fmla="*/ 38 w 50"/>
                          <a:gd name="T1" fmla="*/ 30 h 76"/>
                          <a:gd name="T2" fmla="*/ 38 w 50"/>
                          <a:gd name="T3" fmla="*/ 30 h 76"/>
                          <a:gd name="T4" fmla="*/ 38 w 50"/>
                          <a:gd name="T5" fmla="*/ 27 h 76"/>
                          <a:gd name="T6" fmla="*/ 37 w 50"/>
                          <a:gd name="T7" fmla="*/ 20 h 76"/>
                          <a:gd name="T8" fmla="*/ 35 w 50"/>
                          <a:gd name="T9" fmla="*/ 15 h 76"/>
                          <a:gd name="T10" fmla="*/ 32 w 50"/>
                          <a:gd name="T11" fmla="*/ 11 h 76"/>
                          <a:gd name="T12" fmla="*/ 26 w 50"/>
                          <a:gd name="T13" fmla="*/ 9 h 76"/>
                          <a:gd name="T14" fmla="*/ 19 w 50"/>
                          <a:gd name="T15" fmla="*/ 11 h 76"/>
                          <a:gd name="T16" fmla="*/ 15 w 50"/>
                          <a:gd name="T17" fmla="*/ 16 h 76"/>
                          <a:gd name="T18" fmla="*/ 13 w 50"/>
                          <a:gd name="T19" fmla="*/ 23 h 76"/>
                          <a:gd name="T20" fmla="*/ 13 w 50"/>
                          <a:gd name="T21" fmla="*/ 28 h 76"/>
                          <a:gd name="T22" fmla="*/ 13 w 50"/>
                          <a:gd name="T23" fmla="*/ 30 h 76"/>
                          <a:gd name="T24" fmla="*/ 38 w 50"/>
                          <a:gd name="T25" fmla="*/ 30 h 76"/>
                          <a:gd name="T26" fmla="*/ 12 w 50"/>
                          <a:gd name="T27" fmla="*/ 39 h 76"/>
                          <a:gd name="T28" fmla="*/ 12 w 50"/>
                          <a:gd name="T29" fmla="*/ 39 h 76"/>
                          <a:gd name="T30" fmla="*/ 12 w 50"/>
                          <a:gd name="T31" fmla="*/ 49 h 76"/>
                          <a:gd name="T32" fmla="*/ 14 w 50"/>
                          <a:gd name="T33" fmla="*/ 58 h 76"/>
                          <a:gd name="T34" fmla="*/ 18 w 50"/>
                          <a:gd name="T35" fmla="*/ 64 h 76"/>
                          <a:gd name="T36" fmla="*/ 26 w 50"/>
                          <a:gd name="T37" fmla="*/ 67 h 76"/>
                          <a:gd name="T38" fmla="*/ 32 w 50"/>
                          <a:gd name="T39" fmla="*/ 65 h 76"/>
                          <a:gd name="T40" fmla="*/ 36 w 50"/>
                          <a:gd name="T41" fmla="*/ 61 h 76"/>
                          <a:gd name="T42" fmla="*/ 38 w 50"/>
                          <a:gd name="T43" fmla="*/ 55 h 76"/>
                          <a:gd name="T44" fmla="*/ 38 w 50"/>
                          <a:gd name="T45" fmla="*/ 50 h 76"/>
                          <a:gd name="T46" fmla="*/ 49 w 50"/>
                          <a:gd name="T47" fmla="*/ 50 h 76"/>
                          <a:gd name="T48" fmla="*/ 48 w 50"/>
                          <a:gd name="T49" fmla="*/ 58 h 76"/>
                          <a:gd name="T50" fmla="*/ 44 w 50"/>
                          <a:gd name="T51" fmla="*/ 66 h 76"/>
                          <a:gd name="T52" fmla="*/ 37 w 50"/>
                          <a:gd name="T53" fmla="*/ 73 h 76"/>
                          <a:gd name="T54" fmla="*/ 25 w 50"/>
                          <a:gd name="T55" fmla="*/ 76 h 76"/>
                          <a:gd name="T56" fmla="*/ 6 w 50"/>
                          <a:gd name="T57" fmla="*/ 67 h 76"/>
                          <a:gd name="T58" fmla="*/ 0 w 50"/>
                          <a:gd name="T59" fmla="*/ 39 h 76"/>
                          <a:gd name="T60" fmla="*/ 1 w 50"/>
                          <a:gd name="T61" fmla="*/ 25 h 76"/>
                          <a:gd name="T62" fmla="*/ 5 w 50"/>
                          <a:gd name="T63" fmla="*/ 13 h 76"/>
                          <a:gd name="T64" fmla="*/ 13 w 50"/>
                          <a:gd name="T65" fmla="*/ 4 h 76"/>
                          <a:gd name="T66" fmla="*/ 26 w 50"/>
                          <a:gd name="T67" fmla="*/ 0 h 76"/>
                          <a:gd name="T68" fmla="*/ 38 w 50"/>
                          <a:gd name="T69" fmla="*/ 3 h 76"/>
                          <a:gd name="T70" fmla="*/ 46 w 50"/>
                          <a:gd name="T71" fmla="*/ 11 h 76"/>
                          <a:gd name="T72" fmla="*/ 49 w 50"/>
                          <a:gd name="T73" fmla="*/ 22 h 76"/>
                          <a:gd name="T74" fmla="*/ 50 w 50"/>
                          <a:gd name="T75" fmla="*/ 35 h 76"/>
                          <a:gd name="T76" fmla="*/ 50 w 50"/>
                          <a:gd name="T77" fmla="*/ 39 h 76"/>
                          <a:gd name="T78" fmla="*/ 12 w 50"/>
                          <a:gd name="T7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76">
                            <a:moveTo>
                              <a:pt x="38" y="30"/>
                            </a:moveTo>
                            <a:lnTo>
                              <a:pt x="38" y="30"/>
                            </a:lnTo>
                            <a:lnTo>
                              <a:pt x="38" y="27"/>
                            </a:lnTo>
                            <a:cubicBezTo>
                              <a:pt x="38" y="24"/>
                              <a:pt x="38" y="22"/>
                              <a:pt x="37" y="20"/>
                            </a:cubicBezTo>
                            <a:cubicBezTo>
                              <a:pt x="37" y="18"/>
                              <a:pt x="36" y="16"/>
                              <a:pt x="35" y="15"/>
                            </a:cubicBezTo>
                            <a:cubicBezTo>
                              <a:pt x="34" y="13"/>
                              <a:pt x="33" y="12"/>
                              <a:pt x="32" y="11"/>
                            </a:cubicBezTo>
                            <a:cubicBezTo>
                              <a:pt x="30" y="10"/>
                              <a:pt x="28" y="9"/>
                              <a:pt x="26" y="9"/>
                            </a:cubicBezTo>
                            <a:cubicBezTo>
                              <a:pt x="23" y="9"/>
                              <a:pt x="21" y="10"/>
                              <a:pt x="19" y="11"/>
                            </a:cubicBezTo>
                            <a:cubicBezTo>
                              <a:pt x="17" y="13"/>
                              <a:pt x="16" y="14"/>
                              <a:pt x="15" y="16"/>
                            </a:cubicBezTo>
                            <a:cubicBezTo>
                              <a:pt x="14" y="19"/>
                              <a:pt x="13" y="21"/>
                              <a:pt x="13" y="23"/>
                            </a:cubicBezTo>
                            <a:cubicBezTo>
                              <a:pt x="13" y="25"/>
                              <a:pt x="13" y="26"/>
                              <a:pt x="13" y="28"/>
                            </a:cubicBezTo>
                            <a:lnTo>
                              <a:pt x="13" y="30"/>
                            </a:lnTo>
                            <a:lnTo>
                              <a:pt x="38" y="30"/>
                            </a:lnTo>
                            <a:close/>
                            <a:moveTo>
                              <a:pt x="12" y="39"/>
                            </a:moveTo>
                            <a:lnTo>
                              <a:pt x="12" y="39"/>
                            </a:lnTo>
                            <a:cubicBezTo>
                              <a:pt x="12" y="43"/>
                              <a:pt x="12" y="47"/>
                              <a:pt x="12" y="49"/>
                            </a:cubicBezTo>
                            <a:cubicBezTo>
                              <a:pt x="13" y="52"/>
                              <a:pt x="13" y="55"/>
                              <a:pt x="14" y="58"/>
                            </a:cubicBezTo>
                            <a:cubicBezTo>
                              <a:pt x="15" y="60"/>
                              <a:pt x="16" y="62"/>
                              <a:pt x="18" y="64"/>
                            </a:cubicBezTo>
                            <a:cubicBezTo>
                              <a:pt x="20" y="66"/>
                              <a:pt x="23" y="67"/>
                              <a:pt x="26" y="67"/>
                            </a:cubicBezTo>
                            <a:cubicBezTo>
                              <a:pt x="28" y="67"/>
                              <a:pt x="30" y="66"/>
                              <a:pt x="32" y="65"/>
                            </a:cubicBezTo>
                            <a:cubicBezTo>
                              <a:pt x="34" y="64"/>
                              <a:pt x="35" y="62"/>
                              <a:pt x="36" y="61"/>
                            </a:cubicBezTo>
                            <a:cubicBezTo>
                              <a:pt x="37" y="59"/>
                              <a:pt x="37" y="57"/>
                              <a:pt x="38" y="55"/>
                            </a:cubicBezTo>
                            <a:cubicBezTo>
                              <a:pt x="38" y="54"/>
                              <a:pt x="38" y="52"/>
                              <a:pt x="38" y="50"/>
                            </a:cubicBezTo>
                            <a:lnTo>
                              <a:pt x="49" y="50"/>
                            </a:lnTo>
                            <a:cubicBezTo>
                              <a:pt x="49" y="52"/>
                              <a:pt x="49" y="55"/>
                              <a:pt x="48" y="58"/>
                            </a:cubicBezTo>
                            <a:cubicBezTo>
                              <a:pt x="47" y="61"/>
                              <a:pt x="46" y="63"/>
                              <a:pt x="44" y="66"/>
                            </a:cubicBezTo>
                            <a:cubicBezTo>
                              <a:pt x="42" y="69"/>
                              <a:pt x="40" y="71"/>
                              <a:pt x="37" y="73"/>
                            </a:cubicBezTo>
                            <a:cubicBezTo>
                              <a:pt x="34" y="75"/>
                              <a:pt x="30" y="76"/>
                              <a:pt x="25" y="76"/>
                            </a:cubicBezTo>
                            <a:cubicBezTo>
                              <a:pt x="17" y="76"/>
                              <a:pt x="10" y="73"/>
                              <a:pt x="6" y="67"/>
                            </a:cubicBezTo>
                            <a:cubicBezTo>
                              <a:pt x="2" y="61"/>
                              <a:pt x="0" y="51"/>
                              <a:pt x="0" y="39"/>
                            </a:cubicBezTo>
                            <a:cubicBezTo>
                              <a:pt x="0" y="34"/>
                              <a:pt x="1" y="29"/>
                              <a:pt x="1" y="25"/>
                            </a:cubicBezTo>
                            <a:cubicBezTo>
                              <a:pt x="2" y="20"/>
                              <a:pt x="3" y="16"/>
                              <a:pt x="5" y="13"/>
                            </a:cubicBezTo>
                            <a:cubicBezTo>
                              <a:pt x="7" y="9"/>
                              <a:pt x="9" y="6"/>
                              <a:pt x="13" y="4"/>
                            </a:cubicBezTo>
                            <a:cubicBezTo>
                              <a:pt x="16" y="1"/>
                              <a:pt x="21" y="0"/>
                              <a:pt x="26" y="0"/>
                            </a:cubicBezTo>
                            <a:cubicBezTo>
                              <a:pt x="31" y="0"/>
                              <a:pt x="35" y="1"/>
                              <a:pt x="38" y="3"/>
                            </a:cubicBezTo>
                            <a:cubicBezTo>
                              <a:pt x="42" y="5"/>
                              <a:pt x="44" y="8"/>
                              <a:pt x="46" y="11"/>
                            </a:cubicBezTo>
                            <a:cubicBezTo>
                              <a:pt x="47" y="15"/>
                              <a:pt x="49" y="18"/>
                              <a:pt x="49" y="22"/>
                            </a:cubicBezTo>
                            <a:cubicBezTo>
                              <a:pt x="49" y="26"/>
                              <a:pt x="50" y="30"/>
                              <a:pt x="50" y="35"/>
                            </a:cubicBezTo>
                            <a:lnTo>
                              <a:pt x="50"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0" name="Freeform 384"/>
                      <p:cNvSpPr>
                        <a:spLocks/>
                      </p:cNvSpPr>
                      <p:nvPr/>
                    </p:nvSpPr>
                    <p:spPr bwMode="auto">
                      <a:xfrm>
                        <a:off x="3359151" y="2430464"/>
                        <a:ext cx="42863" cy="68263"/>
                      </a:xfrm>
                      <a:custGeom>
                        <a:avLst/>
                        <a:gdLst>
                          <a:gd name="T0" fmla="*/ 0 w 47"/>
                          <a:gd name="T1" fmla="*/ 2 h 74"/>
                          <a:gd name="T2" fmla="*/ 0 w 47"/>
                          <a:gd name="T3" fmla="*/ 2 h 74"/>
                          <a:gd name="T4" fmla="*/ 11 w 47"/>
                          <a:gd name="T5" fmla="*/ 2 h 74"/>
                          <a:gd name="T6" fmla="*/ 11 w 47"/>
                          <a:gd name="T7" fmla="*/ 11 h 74"/>
                          <a:gd name="T8" fmla="*/ 11 w 47"/>
                          <a:gd name="T9" fmla="*/ 11 h 74"/>
                          <a:gd name="T10" fmla="*/ 18 w 47"/>
                          <a:gd name="T11" fmla="*/ 3 h 74"/>
                          <a:gd name="T12" fmla="*/ 28 w 47"/>
                          <a:gd name="T13" fmla="*/ 0 h 74"/>
                          <a:gd name="T14" fmla="*/ 39 w 47"/>
                          <a:gd name="T15" fmla="*/ 3 h 74"/>
                          <a:gd name="T16" fmla="*/ 45 w 47"/>
                          <a:gd name="T17" fmla="*/ 8 h 74"/>
                          <a:gd name="T18" fmla="*/ 47 w 47"/>
                          <a:gd name="T19" fmla="*/ 15 h 74"/>
                          <a:gd name="T20" fmla="*/ 47 w 47"/>
                          <a:gd name="T21" fmla="*/ 23 h 74"/>
                          <a:gd name="T22" fmla="*/ 47 w 47"/>
                          <a:gd name="T23" fmla="*/ 74 h 74"/>
                          <a:gd name="T24" fmla="*/ 36 w 47"/>
                          <a:gd name="T25" fmla="*/ 74 h 74"/>
                          <a:gd name="T26" fmla="*/ 36 w 47"/>
                          <a:gd name="T27" fmla="*/ 24 h 74"/>
                          <a:gd name="T28" fmla="*/ 36 w 47"/>
                          <a:gd name="T29" fmla="*/ 19 h 74"/>
                          <a:gd name="T30" fmla="*/ 34 w 47"/>
                          <a:gd name="T31" fmla="*/ 15 h 74"/>
                          <a:gd name="T32" fmla="*/ 31 w 47"/>
                          <a:gd name="T33" fmla="*/ 11 h 74"/>
                          <a:gd name="T34" fmla="*/ 25 w 47"/>
                          <a:gd name="T35" fmla="*/ 10 h 74"/>
                          <a:gd name="T36" fmla="*/ 16 w 47"/>
                          <a:gd name="T37" fmla="*/ 14 h 74"/>
                          <a:gd name="T38" fmla="*/ 11 w 47"/>
                          <a:gd name="T39" fmla="*/ 24 h 74"/>
                          <a:gd name="T40" fmla="*/ 11 w 47"/>
                          <a:gd name="T41" fmla="*/ 74 h 74"/>
                          <a:gd name="T42" fmla="*/ 0 w 47"/>
                          <a:gd name="T43" fmla="*/ 74 h 74"/>
                          <a:gd name="T44" fmla="*/ 0 w 47"/>
                          <a:gd name="T4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74">
                            <a:moveTo>
                              <a:pt x="0" y="2"/>
                            </a:moveTo>
                            <a:lnTo>
                              <a:pt x="0" y="2"/>
                            </a:lnTo>
                            <a:lnTo>
                              <a:pt x="11" y="2"/>
                            </a:lnTo>
                            <a:lnTo>
                              <a:pt x="11" y="11"/>
                            </a:lnTo>
                            <a:lnTo>
                              <a:pt x="11" y="11"/>
                            </a:lnTo>
                            <a:cubicBezTo>
                              <a:pt x="12" y="7"/>
                              <a:pt x="15" y="5"/>
                              <a:pt x="18" y="3"/>
                            </a:cubicBezTo>
                            <a:cubicBezTo>
                              <a:pt x="21" y="1"/>
                              <a:pt x="25" y="0"/>
                              <a:pt x="28" y="0"/>
                            </a:cubicBezTo>
                            <a:cubicBezTo>
                              <a:pt x="33" y="0"/>
                              <a:pt x="36" y="1"/>
                              <a:pt x="39" y="3"/>
                            </a:cubicBezTo>
                            <a:cubicBezTo>
                              <a:pt x="41" y="4"/>
                              <a:pt x="43" y="6"/>
                              <a:pt x="45" y="8"/>
                            </a:cubicBezTo>
                            <a:cubicBezTo>
                              <a:pt x="46" y="10"/>
                              <a:pt x="46" y="13"/>
                              <a:pt x="47" y="15"/>
                            </a:cubicBezTo>
                            <a:cubicBezTo>
                              <a:pt x="47" y="17"/>
                              <a:pt x="47" y="20"/>
                              <a:pt x="47" y="23"/>
                            </a:cubicBezTo>
                            <a:lnTo>
                              <a:pt x="47" y="74"/>
                            </a:lnTo>
                            <a:lnTo>
                              <a:pt x="36" y="74"/>
                            </a:lnTo>
                            <a:lnTo>
                              <a:pt x="36" y="24"/>
                            </a:lnTo>
                            <a:cubicBezTo>
                              <a:pt x="36" y="22"/>
                              <a:pt x="36" y="21"/>
                              <a:pt x="36" y="19"/>
                            </a:cubicBezTo>
                            <a:cubicBezTo>
                              <a:pt x="35" y="18"/>
                              <a:pt x="35" y="16"/>
                              <a:pt x="34" y="15"/>
                            </a:cubicBezTo>
                            <a:cubicBezTo>
                              <a:pt x="34" y="13"/>
                              <a:pt x="33" y="12"/>
                              <a:pt x="31" y="11"/>
                            </a:cubicBezTo>
                            <a:cubicBezTo>
                              <a:pt x="30" y="10"/>
                              <a:pt x="28" y="10"/>
                              <a:pt x="25" y="10"/>
                            </a:cubicBezTo>
                            <a:cubicBezTo>
                              <a:pt x="22" y="10"/>
                              <a:pt x="19" y="11"/>
                              <a:pt x="16" y="14"/>
                            </a:cubicBezTo>
                            <a:cubicBezTo>
                              <a:pt x="13" y="16"/>
                              <a:pt x="11" y="20"/>
                              <a:pt x="11" y="24"/>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1" name="Freeform 385"/>
                      <p:cNvSpPr>
                        <a:spLocks noEditPoints="1"/>
                      </p:cNvSpPr>
                      <p:nvPr/>
                    </p:nvSpPr>
                    <p:spPr bwMode="auto">
                      <a:xfrm>
                        <a:off x="2506663" y="2554289"/>
                        <a:ext cx="53975" cy="77788"/>
                      </a:xfrm>
                      <a:custGeom>
                        <a:avLst/>
                        <a:gdLst>
                          <a:gd name="T0" fmla="*/ 17 w 60"/>
                          <a:gd name="T1" fmla="*/ 54 h 85"/>
                          <a:gd name="T2" fmla="*/ 17 w 60"/>
                          <a:gd name="T3" fmla="*/ 54 h 85"/>
                          <a:gd name="T4" fmla="*/ 44 w 60"/>
                          <a:gd name="T5" fmla="*/ 54 h 85"/>
                          <a:gd name="T6" fmla="*/ 30 w 60"/>
                          <a:gd name="T7" fmla="*/ 6 h 85"/>
                          <a:gd name="T8" fmla="*/ 30 w 60"/>
                          <a:gd name="T9" fmla="*/ 6 h 85"/>
                          <a:gd name="T10" fmla="*/ 17 w 60"/>
                          <a:gd name="T11" fmla="*/ 54 h 85"/>
                          <a:gd name="T12" fmla="*/ 0 w 60"/>
                          <a:gd name="T13" fmla="*/ 85 h 85"/>
                          <a:gd name="T14" fmla="*/ 0 w 60"/>
                          <a:gd name="T15" fmla="*/ 85 h 85"/>
                          <a:gd name="T16" fmla="*/ 26 w 60"/>
                          <a:gd name="T17" fmla="*/ 0 h 85"/>
                          <a:gd name="T18" fmla="*/ 35 w 60"/>
                          <a:gd name="T19" fmla="*/ 0 h 85"/>
                          <a:gd name="T20" fmla="*/ 60 w 60"/>
                          <a:gd name="T21" fmla="*/ 85 h 85"/>
                          <a:gd name="T22" fmla="*/ 52 w 60"/>
                          <a:gd name="T23" fmla="*/ 85 h 85"/>
                          <a:gd name="T24" fmla="*/ 45 w 60"/>
                          <a:gd name="T25" fmla="*/ 60 h 85"/>
                          <a:gd name="T26" fmla="*/ 15 w 60"/>
                          <a:gd name="T27" fmla="*/ 60 h 85"/>
                          <a:gd name="T28" fmla="*/ 8 w 60"/>
                          <a:gd name="T29" fmla="*/ 85 h 85"/>
                          <a:gd name="T30" fmla="*/ 0 w 60"/>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5">
                            <a:moveTo>
                              <a:pt x="17" y="54"/>
                            </a:moveTo>
                            <a:lnTo>
                              <a:pt x="17" y="54"/>
                            </a:lnTo>
                            <a:lnTo>
                              <a:pt x="44" y="54"/>
                            </a:lnTo>
                            <a:lnTo>
                              <a:pt x="30" y="6"/>
                            </a:lnTo>
                            <a:lnTo>
                              <a:pt x="30" y="6"/>
                            </a:lnTo>
                            <a:lnTo>
                              <a:pt x="17" y="54"/>
                            </a:lnTo>
                            <a:close/>
                            <a:moveTo>
                              <a:pt x="0" y="85"/>
                            </a:moveTo>
                            <a:lnTo>
                              <a:pt x="0" y="85"/>
                            </a:lnTo>
                            <a:lnTo>
                              <a:pt x="26" y="0"/>
                            </a:lnTo>
                            <a:lnTo>
                              <a:pt x="35" y="0"/>
                            </a:lnTo>
                            <a:lnTo>
                              <a:pt x="60" y="85"/>
                            </a:lnTo>
                            <a:lnTo>
                              <a:pt x="52" y="85"/>
                            </a:lnTo>
                            <a:lnTo>
                              <a:pt x="45" y="60"/>
                            </a:lnTo>
                            <a:lnTo>
                              <a:pt x="15" y="60"/>
                            </a:lnTo>
                            <a:lnTo>
                              <a:pt x="8"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2" name="Freeform 386"/>
                      <p:cNvSpPr>
                        <a:spLocks/>
                      </p:cNvSpPr>
                      <p:nvPr/>
                    </p:nvSpPr>
                    <p:spPr bwMode="auto">
                      <a:xfrm>
                        <a:off x="2562226" y="2559051"/>
                        <a:ext cx="25400" cy="74613"/>
                      </a:xfrm>
                      <a:custGeom>
                        <a:avLst/>
                        <a:gdLst>
                          <a:gd name="T0" fmla="*/ 9 w 27"/>
                          <a:gd name="T1" fmla="*/ 71 h 82"/>
                          <a:gd name="T2" fmla="*/ 9 w 27"/>
                          <a:gd name="T3" fmla="*/ 71 h 82"/>
                          <a:gd name="T4" fmla="*/ 9 w 27"/>
                          <a:gd name="T5" fmla="*/ 24 h 82"/>
                          <a:gd name="T6" fmla="*/ 0 w 27"/>
                          <a:gd name="T7" fmla="*/ 24 h 82"/>
                          <a:gd name="T8" fmla="*/ 0 w 27"/>
                          <a:gd name="T9" fmla="*/ 18 h 82"/>
                          <a:gd name="T10" fmla="*/ 9 w 27"/>
                          <a:gd name="T11" fmla="*/ 18 h 82"/>
                          <a:gd name="T12" fmla="*/ 9 w 27"/>
                          <a:gd name="T13" fmla="*/ 0 h 82"/>
                          <a:gd name="T14" fmla="*/ 16 w 27"/>
                          <a:gd name="T15" fmla="*/ 0 h 82"/>
                          <a:gd name="T16" fmla="*/ 16 w 27"/>
                          <a:gd name="T17" fmla="*/ 18 h 82"/>
                          <a:gd name="T18" fmla="*/ 27 w 27"/>
                          <a:gd name="T19" fmla="*/ 18 h 82"/>
                          <a:gd name="T20" fmla="*/ 27 w 27"/>
                          <a:gd name="T21" fmla="*/ 24 h 82"/>
                          <a:gd name="T22" fmla="*/ 16 w 27"/>
                          <a:gd name="T23" fmla="*/ 24 h 82"/>
                          <a:gd name="T24" fmla="*/ 16 w 27"/>
                          <a:gd name="T25" fmla="*/ 69 h 82"/>
                          <a:gd name="T26" fmla="*/ 23 w 27"/>
                          <a:gd name="T27" fmla="*/ 76 h 82"/>
                          <a:gd name="T28" fmla="*/ 27 w 27"/>
                          <a:gd name="T29" fmla="*/ 75 h 82"/>
                          <a:gd name="T30" fmla="*/ 27 w 27"/>
                          <a:gd name="T31" fmla="*/ 81 h 82"/>
                          <a:gd name="T32" fmla="*/ 22 w 27"/>
                          <a:gd name="T33" fmla="*/ 82 h 82"/>
                          <a:gd name="T34" fmla="*/ 12 w 27"/>
                          <a:gd name="T35" fmla="*/ 80 h 82"/>
                          <a:gd name="T36" fmla="*/ 9 w 27"/>
                          <a:gd name="T37"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82">
                            <a:moveTo>
                              <a:pt x="9" y="71"/>
                            </a:moveTo>
                            <a:lnTo>
                              <a:pt x="9" y="71"/>
                            </a:lnTo>
                            <a:lnTo>
                              <a:pt x="9" y="24"/>
                            </a:lnTo>
                            <a:lnTo>
                              <a:pt x="0" y="24"/>
                            </a:lnTo>
                            <a:lnTo>
                              <a:pt x="0" y="18"/>
                            </a:lnTo>
                            <a:lnTo>
                              <a:pt x="9" y="18"/>
                            </a:lnTo>
                            <a:lnTo>
                              <a:pt x="9" y="0"/>
                            </a:lnTo>
                            <a:lnTo>
                              <a:pt x="16" y="0"/>
                            </a:lnTo>
                            <a:lnTo>
                              <a:pt x="16" y="18"/>
                            </a:lnTo>
                            <a:lnTo>
                              <a:pt x="27" y="18"/>
                            </a:lnTo>
                            <a:lnTo>
                              <a:pt x="27" y="24"/>
                            </a:lnTo>
                            <a:lnTo>
                              <a:pt x="16" y="24"/>
                            </a:lnTo>
                            <a:lnTo>
                              <a:pt x="16" y="69"/>
                            </a:lnTo>
                            <a:cubicBezTo>
                              <a:pt x="16" y="74"/>
                              <a:pt x="18" y="76"/>
                              <a:pt x="23" y="76"/>
                            </a:cubicBezTo>
                            <a:cubicBezTo>
                              <a:pt x="24" y="76"/>
                              <a:pt x="26" y="76"/>
                              <a:pt x="27" y="75"/>
                            </a:cubicBezTo>
                            <a:lnTo>
                              <a:pt x="27" y="81"/>
                            </a:lnTo>
                            <a:cubicBezTo>
                              <a:pt x="27" y="82"/>
                              <a:pt x="25" y="82"/>
                              <a:pt x="22" y="82"/>
                            </a:cubicBezTo>
                            <a:cubicBezTo>
                              <a:pt x="17" y="82"/>
                              <a:pt x="14" y="81"/>
                              <a:pt x="12" y="80"/>
                            </a:cubicBezTo>
                            <a:cubicBezTo>
                              <a:pt x="10" y="78"/>
                              <a:pt x="9" y="75"/>
                              <a:pt x="9" y="7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3" name="Freeform 387"/>
                      <p:cNvSpPr>
                        <a:spLocks/>
                      </p:cNvSpPr>
                      <p:nvPr/>
                    </p:nvSpPr>
                    <p:spPr bwMode="auto">
                      <a:xfrm>
                        <a:off x="2595563" y="2554289"/>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4" name="Freeform 388"/>
                      <p:cNvSpPr>
                        <a:spLocks noEditPoints="1"/>
                      </p:cNvSpPr>
                      <p:nvPr/>
                    </p:nvSpPr>
                    <p:spPr bwMode="auto">
                      <a:xfrm>
                        <a:off x="2613026" y="2573339"/>
                        <a:ext cx="38100" cy="60325"/>
                      </a:xfrm>
                      <a:custGeom>
                        <a:avLst/>
                        <a:gdLst>
                          <a:gd name="T0" fmla="*/ 7 w 42"/>
                          <a:gd name="T1" fmla="*/ 28 h 67"/>
                          <a:gd name="T2" fmla="*/ 7 w 42"/>
                          <a:gd name="T3" fmla="*/ 28 h 67"/>
                          <a:gd name="T4" fmla="*/ 34 w 42"/>
                          <a:gd name="T5" fmla="*/ 28 h 67"/>
                          <a:gd name="T6" fmla="*/ 31 w 42"/>
                          <a:gd name="T7" fmla="*/ 11 h 67"/>
                          <a:gd name="T8" fmla="*/ 21 w 42"/>
                          <a:gd name="T9" fmla="*/ 6 h 67"/>
                          <a:gd name="T10" fmla="*/ 11 w 42"/>
                          <a:gd name="T11" fmla="*/ 11 h 67"/>
                          <a:gd name="T12" fmla="*/ 7 w 42"/>
                          <a:gd name="T13" fmla="*/ 28 h 67"/>
                          <a:gd name="T14" fmla="*/ 34 w 42"/>
                          <a:gd name="T15" fmla="*/ 44 h 67"/>
                          <a:gd name="T16" fmla="*/ 34 w 42"/>
                          <a:gd name="T17" fmla="*/ 44 h 67"/>
                          <a:gd name="T18" fmla="*/ 42 w 42"/>
                          <a:gd name="T19" fmla="*/ 44 h 67"/>
                          <a:gd name="T20" fmla="*/ 35 w 42"/>
                          <a:gd name="T21" fmla="*/ 61 h 67"/>
                          <a:gd name="T22" fmla="*/ 21 w 42"/>
                          <a:gd name="T23" fmla="*/ 67 h 67"/>
                          <a:gd name="T24" fmla="*/ 0 w 42"/>
                          <a:gd name="T25" fmla="*/ 33 h 67"/>
                          <a:gd name="T26" fmla="*/ 22 w 42"/>
                          <a:gd name="T27" fmla="*/ 0 h 67"/>
                          <a:gd name="T28" fmla="*/ 37 w 42"/>
                          <a:gd name="T29" fmla="*/ 8 h 67"/>
                          <a:gd name="T30" fmla="*/ 42 w 42"/>
                          <a:gd name="T31" fmla="*/ 31 h 67"/>
                          <a:gd name="T32" fmla="*/ 42 w 42"/>
                          <a:gd name="T33" fmla="*/ 34 h 67"/>
                          <a:gd name="T34" fmla="*/ 7 w 42"/>
                          <a:gd name="T35" fmla="*/ 34 h 67"/>
                          <a:gd name="T36" fmla="*/ 7 w 42"/>
                          <a:gd name="T37" fmla="*/ 37 h 67"/>
                          <a:gd name="T38" fmla="*/ 21 w 42"/>
                          <a:gd name="T39" fmla="*/ 61 h 67"/>
                          <a:gd name="T40" fmla="*/ 34 w 42"/>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67">
                            <a:moveTo>
                              <a:pt x="7" y="28"/>
                            </a:moveTo>
                            <a:lnTo>
                              <a:pt x="7" y="28"/>
                            </a:lnTo>
                            <a:lnTo>
                              <a:pt x="34" y="28"/>
                            </a:lnTo>
                            <a:cubicBezTo>
                              <a:pt x="34" y="20"/>
                              <a:pt x="33" y="14"/>
                              <a:pt x="31" y="11"/>
                            </a:cubicBezTo>
                            <a:cubicBezTo>
                              <a:pt x="29" y="8"/>
                              <a:pt x="25" y="6"/>
                              <a:pt x="21" y="6"/>
                            </a:cubicBezTo>
                            <a:cubicBezTo>
                              <a:pt x="16" y="6"/>
                              <a:pt x="13" y="8"/>
                              <a:pt x="11" y="11"/>
                            </a:cubicBezTo>
                            <a:cubicBezTo>
                              <a:pt x="9" y="14"/>
                              <a:pt x="7" y="20"/>
                              <a:pt x="7" y="28"/>
                            </a:cubicBezTo>
                            <a:close/>
                            <a:moveTo>
                              <a:pt x="34" y="44"/>
                            </a:moveTo>
                            <a:lnTo>
                              <a:pt x="34" y="44"/>
                            </a:lnTo>
                            <a:lnTo>
                              <a:pt x="42" y="44"/>
                            </a:lnTo>
                            <a:cubicBezTo>
                              <a:pt x="41" y="51"/>
                              <a:pt x="39" y="57"/>
                              <a:pt x="35" y="61"/>
                            </a:cubicBezTo>
                            <a:cubicBezTo>
                              <a:pt x="32" y="65"/>
                              <a:pt x="27" y="67"/>
                              <a:pt x="21" y="67"/>
                            </a:cubicBezTo>
                            <a:cubicBezTo>
                              <a:pt x="7" y="67"/>
                              <a:pt x="0" y="56"/>
                              <a:pt x="0" y="33"/>
                            </a:cubicBezTo>
                            <a:cubicBezTo>
                              <a:pt x="0" y="11"/>
                              <a:pt x="7" y="0"/>
                              <a:pt x="22" y="0"/>
                            </a:cubicBezTo>
                            <a:cubicBezTo>
                              <a:pt x="29" y="0"/>
                              <a:pt x="34" y="3"/>
                              <a:pt x="37" y="8"/>
                            </a:cubicBezTo>
                            <a:cubicBezTo>
                              <a:pt x="40" y="13"/>
                              <a:pt x="42" y="20"/>
                              <a:pt x="42" y="31"/>
                            </a:cubicBezTo>
                            <a:lnTo>
                              <a:pt x="42" y="34"/>
                            </a:lnTo>
                            <a:lnTo>
                              <a:pt x="7" y="34"/>
                            </a:lnTo>
                            <a:lnTo>
                              <a:pt x="7" y="37"/>
                            </a:lnTo>
                            <a:cubicBezTo>
                              <a:pt x="7" y="53"/>
                              <a:pt x="12" y="61"/>
                              <a:pt x="21" y="61"/>
                            </a:cubicBezTo>
                            <a:cubicBezTo>
                              <a:pt x="29" y="61"/>
                              <a:pt x="33" y="55"/>
                              <a:pt x="34"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5" name="Freeform 389"/>
                      <p:cNvSpPr>
                        <a:spLocks/>
                      </p:cNvSpPr>
                      <p:nvPr/>
                    </p:nvSpPr>
                    <p:spPr bwMode="auto">
                      <a:xfrm>
                        <a:off x="2655888" y="2559051"/>
                        <a:ext cx="25400" cy="74613"/>
                      </a:xfrm>
                      <a:custGeom>
                        <a:avLst/>
                        <a:gdLst>
                          <a:gd name="T0" fmla="*/ 9 w 28"/>
                          <a:gd name="T1" fmla="*/ 71 h 82"/>
                          <a:gd name="T2" fmla="*/ 9 w 28"/>
                          <a:gd name="T3" fmla="*/ 71 h 82"/>
                          <a:gd name="T4" fmla="*/ 9 w 28"/>
                          <a:gd name="T5" fmla="*/ 24 h 82"/>
                          <a:gd name="T6" fmla="*/ 0 w 28"/>
                          <a:gd name="T7" fmla="*/ 24 h 82"/>
                          <a:gd name="T8" fmla="*/ 0 w 28"/>
                          <a:gd name="T9" fmla="*/ 18 h 82"/>
                          <a:gd name="T10" fmla="*/ 9 w 28"/>
                          <a:gd name="T11" fmla="*/ 18 h 82"/>
                          <a:gd name="T12" fmla="*/ 9 w 28"/>
                          <a:gd name="T13" fmla="*/ 0 h 82"/>
                          <a:gd name="T14" fmla="*/ 16 w 28"/>
                          <a:gd name="T15" fmla="*/ 0 h 82"/>
                          <a:gd name="T16" fmla="*/ 16 w 28"/>
                          <a:gd name="T17" fmla="*/ 18 h 82"/>
                          <a:gd name="T18" fmla="*/ 28 w 28"/>
                          <a:gd name="T19" fmla="*/ 18 h 82"/>
                          <a:gd name="T20" fmla="*/ 28 w 28"/>
                          <a:gd name="T21" fmla="*/ 24 h 82"/>
                          <a:gd name="T22" fmla="*/ 16 w 28"/>
                          <a:gd name="T23" fmla="*/ 24 h 82"/>
                          <a:gd name="T24" fmla="*/ 16 w 28"/>
                          <a:gd name="T25" fmla="*/ 69 h 82"/>
                          <a:gd name="T26" fmla="*/ 23 w 28"/>
                          <a:gd name="T27" fmla="*/ 76 h 82"/>
                          <a:gd name="T28" fmla="*/ 28 w 28"/>
                          <a:gd name="T29" fmla="*/ 75 h 82"/>
                          <a:gd name="T30" fmla="*/ 28 w 28"/>
                          <a:gd name="T31" fmla="*/ 81 h 82"/>
                          <a:gd name="T32" fmla="*/ 23 w 28"/>
                          <a:gd name="T33" fmla="*/ 82 h 82"/>
                          <a:gd name="T34" fmla="*/ 12 w 28"/>
                          <a:gd name="T35" fmla="*/ 80 h 82"/>
                          <a:gd name="T36" fmla="*/ 9 w 28"/>
                          <a:gd name="T37"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82">
                            <a:moveTo>
                              <a:pt x="9" y="71"/>
                            </a:moveTo>
                            <a:lnTo>
                              <a:pt x="9" y="71"/>
                            </a:lnTo>
                            <a:lnTo>
                              <a:pt x="9" y="24"/>
                            </a:lnTo>
                            <a:lnTo>
                              <a:pt x="0" y="24"/>
                            </a:lnTo>
                            <a:lnTo>
                              <a:pt x="0" y="18"/>
                            </a:lnTo>
                            <a:lnTo>
                              <a:pt x="9" y="18"/>
                            </a:lnTo>
                            <a:lnTo>
                              <a:pt x="9" y="0"/>
                            </a:lnTo>
                            <a:lnTo>
                              <a:pt x="16" y="0"/>
                            </a:lnTo>
                            <a:lnTo>
                              <a:pt x="16" y="18"/>
                            </a:lnTo>
                            <a:lnTo>
                              <a:pt x="28" y="18"/>
                            </a:lnTo>
                            <a:lnTo>
                              <a:pt x="28" y="24"/>
                            </a:lnTo>
                            <a:lnTo>
                              <a:pt x="16" y="24"/>
                            </a:lnTo>
                            <a:lnTo>
                              <a:pt x="16" y="69"/>
                            </a:lnTo>
                            <a:cubicBezTo>
                              <a:pt x="16" y="74"/>
                              <a:pt x="19" y="76"/>
                              <a:pt x="23" y="76"/>
                            </a:cubicBezTo>
                            <a:cubicBezTo>
                              <a:pt x="25" y="76"/>
                              <a:pt x="26" y="76"/>
                              <a:pt x="28" y="75"/>
                            </a:cubicBezTo>
                            <a:lnTo>
                              <a:pt x="28" y="81"/>
                            </a:lnTo>
                            <a:cubicBezTo>
                              <a:pt x="27" y="82"/>
                              <a:pt x="25" y="82"/>
                              <a:pt x="23" y="82"/>
                            </a:cubicBezTo>
                            <a:cubicBezTo>
                              <a:pt x="18" y="82"/>
                              <a:pt x="14" y="81"/>
                              <a:pt x="12" y="80"/>
                            </a:cubicBezTo>
                            <a:cubicBezTo>
                              <a:pt x="10" y="78"/>
                              <a:pt x="9" y="75"/>
                              <a:pt x="9" y="7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6" name="Freeform 390"/>
                      <p:cNvSpPr>
                        <a:spLocks noEditPoints="1"/>
                      </p:cNvSpPr>
                      <p:nvPr/>
                    </p:nvSpPr>
                    <p:spPr bwMode="auto">
                      <a:xfrm>
                        <a:off x="2684463" y="2573339"/>
                        <a:ext cx="41275" cy="60325"/>
                      </a:xfrm>
                      <a:custGeom>
                        <a:avLst/>
                        <a:gdLst>
                          <a:gd name="T0" fmla="*/ 33 w 45"/>
                          <a:gd name="T1" fmla="*/ 43 h 67"/>
                          <a:gd name="T2" fmla="*/ 33 w 45"/>
                          <a:gd name="T3" fmla="*/ 43 h 67"/>
                          <a:gd name="T4" fmla="*/ 33 w 45"/>
                          <a:gd name="T5" fmla="*/ 29 h 67"/>
                          <a:gd name="T6" fmla="*/ 32 w 45"/>
                          <a:gd name="T7" fmla="*/ 29 h 67"/>
                          <a:gd name="T8" fmla="*/ 25 w 45"/>
                          <a:gd name="T9" fmla="*/ 34 h 67"/>
                          <a:gd name="T10" fmla="*/ 19 w 45"/>
                          <a:gd name="T11" fmla="*/ 35 h 67"/>
                          <a:gd name="T12" fmla="*/ 8 w 45"/>
                          <a:gd name="T13" fmla="*/ 48 h 67"/>
                          <a:gd name="T14" fmla="*/ 10 w 45"/>
                          <a:gd name="T15" fmla="*/ 57 h 67"/>
                          <a:gd name="T16" fmla="*/ 18 w 45"/>
                          <a:gd name="T17" fmla="*/ 61 h 67"/>
                          <a:gd name="T18" fmla="*/ 28 w 45"/>
                          <a:gd name="T19" fmla="*/ 56 h 67"/>
                          <a:gd name="T20" fmla="*/ 33 w 45"/>
                          <a:gd name="T21" fmla="*/ 43 h 67"/>
                          <a:gd name="T22" fmla="*/ 9 w 45"/>
                          <a:gd name="T23" fmla="*/ 21 h 67"/>
                          <a:gd name="T24" fmla="*/ 9 w 45"/>
                          <a:gd name="T25" fmla="*/ 21 h 67"/>
                          <a:gd name="T26" fmla="*/ 2 w 45"/>
                          <a:gd name="T27" fmla="*/ 21 h 67"/>
                          <a:gd name="T28" fmla="*/ 22 w 45"/>
                          <a:gd name="T29" fmla="*/ 0 h 67"/>
                          <a:gd name="T30" fmla="*/ 40 w 45"/>
                          <a:gd name="T31" fmla="*/ 17 h 67"/>
                          <a:gd name="T32" fmla="*/ 40 w 45"/>
                          <a:gd name="T33" fmla="*/ 55 h 67"/>
                          <a:gd name="T34" fmla="*/ 43 w 45"/>
                          <a:gd name="T35" fmla="*/ 60 h 67"/>
                          <a:gd name="T36" fmla="*/ 45 w 45"/>
                          <a:gd name="T37" fmla="*/ 60 h 67"/>
                          <a:gd name="T38" fmla="*/ 45 w 45"/>
                          <a:gd name="T39" fmla="*/ 65 h 67"/>
                          <a:gd name="T40" fmla="*/ 42 w 45"/>
                          <a:gd name="T41" fmla="*/ 66 h 67"/>
                          <a:gd name="T42" fmla="*/ 35 w 45"/>
                          <a:gd name="T43" fmla="*/ 65 h 67"/>
                          <a:gd name="T44" fmla="*/ 33 w 45"/>
                          <a:gd name="T45" fmla="*/ 58 h 67"/>
                          <a:gd name="T46" fmla="*/ 33 w 45"/>
                          <a:gd name="T47" fmla="*/ 56 h 67"/>
                          <a:gd name="T48" fmla="*/ 33 w 45"/>
                          <a:gd name="T49" fmla="*/ 56 h 67"/>
                          <a:gd name="T50" fmla="*/ 16 w 45"/>
                          <a:gd name="T51" fmla="*/ 67 h 67"/>
                          <a:gd name="T52" fmla="*/ 0 w 45"/>
                          <a:gd name="T53" fmla="*/ 49 h 67"/>
                          <a:gd name="T54" fmla="*/ 13 w 45"/>
                          <a:gd name="T55" fmla="*/ 31 h 67"/>
                          <a:gd name="T56" fmla="*/ 26 w 45"/>
                          <a:gd name="T57" fmla="*/ 27 h 67"/>
                          <a:gd name="T58" fmla="*/ 32 w 45"/>
                          <a:gd name="T59" fmla="*/ 24 h 67"/>
                          <a:gd name="T60" fmla="*/ 33 w 45"/>
                          <a:gd name="T61" fmla="*/ 17 h 67"/>
                          <a:gd name="T62" fmla="*/ 21 w 45"/>
                          <a:gd name="T63" fmla="*/ 6 h 67"/>
                          <a:gd name="T64" fmla="*/ 9 w 45"/>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3" y="43"/>
                            </a:moveTo>
                            <a:lnTo>
                              <a:pt x="33" y="43"/>
                            </a:lnTo>
                            <a:lnTo>
                              <a:pt x="33" y="29"/>
                            </a:lnTo>
                            <a:lnTo>
                              <a:pt x="32" y="29"/>
                            </a:lnTo>
                            <a:cubicBezTo>
                              <a:pt x="32" y="31"/>
                              <a:pt x="29" y="32"/>
                              <a:pt x="25" y="34"/>
                            </a:cubicBezTo>
                            <a:lnTo>
                              <a:pt x="19" y="35"/>
                            </a:lnTo>
                            <a:cubicBezTo>
                              <a:pt x="11" y="37"/>
                              <a:pt x="8" y="41"/>
                              <a:pt x="8" y="48"/>
                            </a:cubicBezTo>
                            <a:cubicBezTo>
                              <a:pt x="8" y="52"/>
                              <a:pt x="9" y="55"/>
                              <a:pt x="10" y="57"/>
                            </a:cubicBezTo>
                            <a:cubicBezTo>
                              <a:pt x="12" y="60"/>
                              <a:pt x="15" y="61"/>
                              <a:pt x="18" y="61"/>
                            </a:cubicBezTo>
                            <a:cubicBezTo>
                              <a:pt x="22" y="61"/>
                              <a:pt x="26" y="59"/>
                              <a:pt x="28" y="56"/>
                            </a:cubicBezTo>
                            <a:cubicBezTo>
                              <a:pt x="31" y="53"/>
                              <a:pt x="33" y="48"/>
                              <a:pt x="33" y="43"/>
                            </a:cubicBezTo>
                            <a:close/>
                            <a:moveTo>
                              <a:pt x="9" y="21"/>
                            </a:moveTo>
                            <a:lnTo>
                              <a:pt x="9" y="21"/>
                            </a:lnTo>
                            <a:lnTo>
                              <a:pt x="2" y="21"/>
                            </a:lnTo>
                            <a:cubicBezTo>
                              <a:pt x="2" y="7"/>
                              <a:pt x="9" y="0"/>
                              <a:pt x="22" y="0"/>
                            </a:cubicBezTo>
                            <a:cubicBezTo>
                              <a:pt x="34" y="0"/>
                              <a:pt x="40" y="6"/>
                              <a:pt x="40" y="17"/>
                            </a:cubicBezTo>
                            <a:lnTo>
                              <a:pt x="40" y="55"/>
                            </a:lnTo>
                            <a:cubicBezTo>
                              <a:pt x="40" y="58"/>
                              <a:pt x="41" y="60"/>
                              <a:pt x="43" y="60"/>
                            </a:cubicBezTo>
                            <a:lnTo>
                              <a:pt x="45" y="60"/>
                            </a:lnTo>
                            <a:lnTo>
                              <a:pt x="45" y="65"/>
                            </a:lnTo>
                            <a:cubicBezTo>
                              <a:pt x="44" y="66"/>
                              <a:pt x="43" y="66"/>
                              <a:pt x="42" y="66"/>
                            </a:cubicBezTo>
                            <a:cubicBezTo>
                              <a:pt x="39" y="66"/>
                              <a:pt x="37" y="66"/>
                              <a:pt x="35" y="65"/>
                            </a:cubicBezTo>
                            <a:cubicBezTo>
                              <a:pt x="34" y="63"/>
                              <a:pt x="33" y="61"/>
                              <a:pt x="33" y="58"/>
                            </a:cubicBezTo>
                            <a:lnTo>
                              <a:pt x="33" y="56"/>
                            </a:lnTo>
                            <a:lnTo>
                              <a:pt x="33" y="56"/>
                            </a:lnTo>
                            <a:cubicBezTo>
                              <a:pt x="30" y="63"/>
                              <a:pt x="25" y="67"/>
                              <a:pt x="16" y="67"/>
                            </a:cubicBezTo>
                            <a:cubicBezTo>
                              <a:pt x="5" y="67"/>
                              <a:pt x="0" y="61"/>
                              <a:pt x="0" y="49"/>
                            </a:cubicBezTo>
                            <a:cubicBezTo>
                              <a:pt x="0" y="39"/>
                              <a:pt x="4" y="34"/>
                              <a:pt x="13" y="31"/>
                            </a:cubicBezTo>
                            <a:lnTo>
                              <a:pt x="26" y="27"/>
                            </a:lnTo>
                            <a:cubicBezTo>
                              <a:pt x="29" y="26"/>
                              <a:pt x="31" y="25"/>
                              <a:pt x="32" y="24"/>
                            </a:cubicBezTo>
                            <a:cubicBezTo>
                              <a:pt x="32" y="23"/>
                              <a:pt x="33" y="20"/>
                              <a:pt x="33" y="17"/>
                            </a:cubicBezTo>
                            <a:cubicBezTo>
                              <a:pt x="33" y="10"/>
                              <a:pt x="29"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7" name="Freeform 391"/>
                      <p:cNvSpPr>
                        <a:spLocks noEditPoints="1"/>
                      </p:cNvSpPr>
                      <p:nvPr/>
                    </p:nvSpPr>
                    <p:spPr bwMode="auto">
                      <a:xfrm>
                        <a:off x="2759076" y="2554289"/>
                        <a:ext cx="38100" cy="79375"/>
                      </a:xfrm>
                      <a:custGeom>
                        <a:avLst/>
                        <a:gdLst>
                          <a:gd name="T0" fmla="*/ 7 w 42"/>
                          <a:gd name="T1" fmla="*/ 53 h 87"/>
                          <a:gd name="T2" fmla="*/ 7 w 42"/>
                          <a:gd name="T3" fmla="*/ 53 h 87"/>
                          <a:gd name="T4" fmla="*/ 12 w 42"/>
                          <a:gd name="T5" fmla="*/ 76 h 87"/>
                          <a:gd name="T6" fmla="*/ 21 w 42"/>
                          <a:gd name="T7" fmla="*/ 81 h 87"/>
                          <a:gd name="T8" fmla="*/ 31 w 42"/>
                          <a:gd name="T9" fmla="*/ 76 h 87"/>
                          <a:gd name="T10" fmla="*/ 35 w 42"/>
                          <a:gd name="T11" fmla="*/ 53 h 87"/>
                          <a:gd name="T12" fmla="*/ 31 w 42"/>
                          <a:gd name="T13" fmla="*/ 31 h 87"/>
                          <a:gd name="T14" fmla="*/ 21 w 42"/>
                          <a:gd name="T15" fmla="*/ 26 h 87"/>
                          <a:gd name="T16" fmla="*/ 12 w 42"/>
                          <a:gd name="T17" fmla="*/ 31 h 87"/>
                          <a:gd name="T18" fmla="*/ 7 w 42"/>
                          <a:gd name="T19" fmla="*/ 53 h 87"/>
                          <a:gd name="T20" fmla="*/ 36 w 42"/>
                          <a:gd name="T21" fmla="*/ 85 h 87"/>
                          <a:gd name="T22" fmla="*/ 36 w 42"/>
                          <a:gd name="T23" fmla="*/ 85 h 87"/>
                          <a:gd name="T24" fmla="*/ 36 w 42"/>
                          <a:gd name="T25" fmla="*/ 75 h 87"/>
                          <a:gd name="T26" fmla="*/ 36 w 42"/>
                          <a:gd name="T27" fmla="*/ 75 h 87"/>
                          <a:gd name="T28" fmla="*/ 30 w 42"/>
                          <a:gd name="T29" fmla="*/ 84 h 87"/>
                          <a:gd name="T30" fmla="*/ 20 w 42"/>
                          <a:gd name="T31" fmla="*/ 87 h 87"/>
                          <a:gd name="T32" fmla="*/ 0 w 42"/>
                          <a:gd name="T33" fmla="*/ 53 h 87"/>
                          <a:gd name="T34" fmla="*/ 20 w 42"/>
                          <a:gd name="T35" fmla="*/ 20 h 87"/>
                          <a:gd name="T36" fmla="*/ 35 w 42"/>
                          <a:gd name="T37" fmla="*/ 31 h 87"/>
                          <a:gd name="T38" fmla="*/ 35 w 42"/>
                          <a:gd name="T39" fmla="*/ 0 h 87"/>
                          <a:gd name="T40" fmla="*/ 42 w 42"/>
                          <a:gd name="T41" fmla="*/ 0 h 87"/>
                          <a:gd name="T42" fmla="*/ 42 w 42"/>
                          <a:gd name="T43" fmla="*/ 85 h 87"/>
                          <a:gd name="T44" fmla="*/ 36 w 42"/>
                          <a:gd name="T4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87">
                            <a:moveTo>
                              <a:pt x="7" y="53"/>
                            </a:moveTo>
                            <a:lnTo>
                              <a:pt x="7" y="53"/>
                            </a:lnTo>
                            <a:cubicBezTo>
                              <a:pt x="7" y="64"/>
                              <a:pt x="9" y="72"/>
                              <a:pt x="12" y="76"/>
                            </a:cubicBezTo>
                            <a:cubicBezTo>
                              <a:pt x="14" y="79"/>
                              <a:pt x="17" y="81"/>
                              <a:pt x="21" y="81"/>
                            </a:cubicBezTo>
                            <a:cubicBezTo>
                              <a:pt x="26" y="81"/>
                              <a:pt x="29" y="79"/>
                              <a:pt x="31" y="76"/>
                            </a:cubicBezTo>
                            <a:cubicBezTo>
                              <a:pt x="34" y="72"/>
                              <a:pt x="35" y="64"/>
                              <a:pt x="35" y="53"/>
                            </a:cubicBezTo>
                            <a:cubicBezTo>
                              <a:pt x="35" y="43"/>
                              <a:pt x="34" y="35"/>
                              <a:pt x="31" y="31"/>
                            </a:cubicBezTo>
                            <a:cubicBezTo>
                              <a:pt x="29" y="28"/>
                              <a:pt x="26" y="26"/>
                              <a:pt x="21" y="26"/>
                            </a:cubicBezTo>
                            <a:cubicBezTo>
                              <a:pt x="17" y="26"/>
                              <a:pt x="14" y="28"/>
                              <a:pt x="12" y="31"/>
                            </a:cubicBezTo>
                            <a:cubicBezTo>
                              <a:pt x="9" y="35"/>
                              <a:pt x="7" y="43"/>
                              <a:pt x="7" y="53"/>
                            </a:cubicBezTo>
                            <a:close/>
                            <a:moveTo>
                              <a:pt x="36" y="85"/>
                            </a:moveTo>
                            <a:lnTo>
                              <a:pt x="36" y="85"/>
                            </a:lnTo>
                            <a:lnTo>
                              <a:pt x="36" y="75"/>
                            </a:lnTo>
                            <a:lnTo>
                              <a:pt x="36" y="75"/>
                            </a:lnTo>
                            <a:cubicBezTo>
                              <a:pt x="35" y="78"/>
                              <a:pt x="33" y="81"/>
                              <a:pt x="30" y="84"/>
                            </a:cubicBezTo>
                            <a:cubicBezTo>
                              <a:pt x="27" y="86"/>
                              <a:pt x="24" y="87"/>
                              <a:pt x="20" y="87"/>
                            </a:cubicBezTo>
                            <a:cubicBezTo>
                              <a:pt x="7" y="87"/>
                              <a:pt x="0" y="76"/>
                              <a:pt x="0" y="53"/>
                            </a:cubicBezTo>
                            <a:cubicBezTo>
                              <a:pt x="0" y="31"/>
                              <a:pt x="7" y="20"/>
                              <a:pt x="20" y="20"/>
                            </a:cubicBezTo>
                            <a:cubicBezTo>
                              <a:pt x="29" y="20"/>
                              <a:pt x="34" y="24"/>
                              <a:pt x="35" y="31"/>
                            </a:cubicBezTo>
                            <a:lnTo>
                              <a:pt x="35" y="0"/>
                            </a:lnTo>
                            <a:lnTo>
                              <a:pt x="42" y="0"/>
                            </a:lnTo>
                            <a:lnTo>
                              <a:pt x="42" y="85"/>
                            </a:lnTo>
                            <a:lnTo>
                              <a:pt x="36"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8" name="Freeform 392"/>
                      <p:cNvSpPr>
                        <a:spLocks noEditPoints="1"/>
                      </p:cNvSpPr>
                      <p:nvPr/>
                    </p:nvSpPr>
                    <p:spPr bwMode="auto">
                      <a:xfrm>
                        <a:off x="2808288" y="2573339"/>
                        <a:ext cx="38100" cy="60325"/>
                      </a:xfrm>
                      <a:custGeom>
                        <a:avLst/>
                        <a:gdLst>
                          <a:gd name="T0" fmla="*/ 8 w 42"/>
                          <a:gd name="T1" fmla="*/ 28 h 67"/>
                          <a:gd name="T2" fmla="*/ 8 w 42"/>
                          <a:gd name="T3" fmla="*/ 28 h 67"/>
                          <a:gd name="T4" fmla="*/ 35 w 42"/>
                          <a:gd name="T5" fmla="*/ 28 h 67"/>
                          <a:gd name="T6" fmla="*/ 31 w 42"/>
                          <a:gd name="T7" fmla="*/ 11 h 67"/>
                          <a:gd name="T8" fmla="*/ 21 w 42"/>
                          <a:gd name="T9" fmla="*/ 6 h 67"/>
                          <a:gd name="T10" fmla="*/ 11 w 42"/>
                          <a:gd name="T11" fmla="*/ 11 h 67"/>
                          <a:gd name="T12" fmla="*/ 8 w 42"/>
                          <a:gd name="T13" fmla="*/ 28 h 67"/>
                          <a:gd name="T14" fmla="*/ 35 w 42"/>
                          <a:gd name="T15" fmla="*/ 44 h 67"/>
                          <a:gd name="T16" fmla="*/ 35 w 42"/>
                          <a:gd name="T17" fmla="*/ 44 h 67"/>
                          <a:gd name="T18" fmla="*/ 42 w 42"/>
                          <a:gd name="T19" fmla="*/ 44 h 67"/>
                          <a:gd name="T20" fmla="*/ 36 w 42"/>
                          <a:gd name="T21" fmla="*/ 61 h 67"/>
                          <a:gd name="T22" fmla="*/ 21 w 42"/>
                          <a:gd name="T23" fmla="*/ 67 h 67"/>
                          <a:gd name="T24" fmla="*/ 0 w 42"/>
                          <a:gd name="T25" fmla="*/ 33 h 67"/>
                          <a:gd name="T26" fmla="*/ 22 w 42"/>
                          <a:gd name="T27" fmla="*/ 0 h 67"/>
                          <a:gd name="T28" fmla="*/ 37 w 42"/>
                          <a:gd name="T29" fmla="*/ 8 h 67"/>
                          <a:gd name="T30" fmla="*/ 42 w 42"/>
                          <a:gd name="T31" fmla="*/ 31 h 67"/>
                          <a:gd name="T32" fmla="*/ 42 w 42"/>
                          <a:gd name="T33" fmla="*/ 34 h 67"/>
                          <a:gd name="T34" fmla="*/ 8 w 42"/>
                          <a:gd name="T35" fmla="*/ 34 h 67"/>
                          <a:gd name="T36" fmla="*/ 8 w 42"/>
                          <a:gd name="T37" fmla="*/ 37 h 67"/>
                          <a:gd name="T38" fmla="*/ 21 w 42"/>
                          <a:gd name="T39" fmla="*/ 61 h 67"/>
                          <a:gd name="T40" fmla="*/ 35 w 42"/>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67">
                            <a:moveTo>
                              <a:pt x="8" y="28"/>
                            </a:moveTo>
                            <a:lnTo>
                              <a:pt x="8" y="28"/>
                            </a:lnTo>
                            <a:lnTo>
                              <a:pt x="35" y="28"/>
                            </a:lnTo>
                            <a:cubicBezTo>
                              <a:pt x="35" y="20"/>
                              <a:pt x="33" y="14"/>
                              <a:pt x="31" y="11"/>
                            </a:cubicBezTo>
                            <a:cubicBezTo>
                              <a:pt x="29" y="8"/>
                              <a:pt x="26" y="6"/>
                              <a:pt x="21" y="6"/>
                            </a:cubicBezTo>
                            <a:cubicBezTo>
                              <a:pt x="17" y="6"/>
                              <a:pt x="13" y="8"/>
                              <a:pt x="11" y="11"/>
                            </a:cubicBezTo>
                            <a:cubicBezTo>
                              <a:pt x="9" y="14"/>
                              <a:pt x="8" y="20"/>
                              <a:pt x="8" y="28"/>
                            </a:cubicBezTo>
                            <a:close/>
                            <a:moveTo>
                              <a:pt x="35" y="44"/>
                            </a:moveTo>
                            <a:lnTo>
                              <a:pt x="35" y="44"/>
                            </a:lnTo>
                            <a:lnTo>
                              <a:pt x="42" y="44"/>
                            </a:lnTo>
                            <a:cubicBezTo>
                              <a:pt x="41" y="51"/>
                              <a:pt x="39" y="57"/>
                              <a:pt x="36" y="61"/>
                            </a:cubicBezTo>
                            <a:cubicBezTo>
                              <a:pt x="32" y="65"/>
                              <a:pt x="27" y="67"/>
                              <a:pt x="21" y="67"/>
                            </a:cubicBezTo>
                            <a:cubicBezTo>
                              <a:pt x="7" y="67"/>
                              <a:pt x="0" y="56"/>
                              <a:pt x="0" y="33"/>
                            </a:cubicBezTo>
                            <a:cubicBezTo>
                              <a:pt x="0" y="11"/>
                              <a:pt x="7" y="0"/>
                              <a:pt x="22" y="0"/>
                            </a:cubicBezTo>
                            <a:cubicBezTo>
                              <a:pt x="29" y="0"/>
                              <a:pt x="34" y="3"/>
                              <a:pt x="37" y="8"/>
                            </a:cubicBezTo>
                            <a:cubicBezTo>
                              <a:pt x="41" y="13"/>
                              <a:pt x="42" y="20"/>
                              <a:pt x="42" y="31"/>
                            </a:cubicBezTo>
                            <a:lnTo>
                              <a:pt x="42" y="34"/>
                            </a:lnTo>
                            <a:lnTo>
                              <a:pt x="8" y="34"/>
                            </a:lnTo>
                            <a:lnTo>
                              <a:pt x="8" y="37"/>
                            </a:lnTo>
                            <a:cubicBezTo>
                              <a:pt x="8" y="53"/>
                              <a:pt x="12" y="61"/>
                              <a:pt x="21" y="61"/>
                            </a:cubicBezTo>
                            <a:cubicBezTo>
                              <a:pt x="29" y="61"/>
                              <a:pt x="33" y="55"/>
                              <a:pt x="35"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29" name="Freeform 393"/>
                      <p:cNvSpPr>
                        <a:spLocks/>
                      </p:cNvSpPr>
                      <p:nvPr/>
                    </p:nvSpPr>
                    <p:spPr bwMode="auto">
                      <a:xfrm>
                        <a:off x="2879726" y="2573339"/>
                        <a:ext cx="36513" cy="60325"/>
                      </a:xfrm>
                      <a:custGeom>
                        <a:avLst/>
                        <a:gdLst>
                          <a:gd name="T0" fmla="*/ 24 w 39"/>
                          <a:gd name="T1" fmla="*/ 38 h 67"/>
                          <a:gd name="T2" fmla="*/ 24 w 39"/>
                          <a:gd name="T3" fmla="*/ 38 h 67"/>
                          <a:gd name="T4" fmla="*/ 14 w 39"/>
                          <a:gd name="T5" fmla="*/ 34 h 67"/>
                          <a:gd name="T6" fmla="*/ 1 w 39"/>
                          <a:gd name="T7" fmla="*/ 19 h 67"/>
                          <a:gd name="T8" fmla="*/ 20 w 39"/>
                          <a:gd name="T9" fmla="*/ 0 h 67"/>
                          <a:gd name="T10" fmla="*/ 38 w 39"/>
                          <a:gd name="T11" fmla="*/ 18 h 67"/>
                          <a:gd name="T12" fmla="*/ 38 w 39"/>
                          <a:gd name="T13" fmla="*/ 20 h 67"/>
                          <a:gd name="T14" fmla="*/ 31 w 39"/>
                          <a:gd name="T15" fmla="*/ 20 h 67"/>
                          <a:gd name="T16" fmla="*/ 31 w 39"/>
                          <a:gd name="T17" fmla="*/ 18 h 67"/>
                          <a:gd name="T18" fmla="*/ 20 w 39"/>
                          <a:gd name="T19" fmla="*/ 6 h 67"/>
                          <a:gd name="T20" fmla="*/ 9 w 39"/>
                          <a:gd name="T21" fmla="*/ 17 h 67"/>
                          <a:gd name="T22" fmla="*/ 17 w 39"/>
                          <a:gd name="T23" fmla="*/ 28 h 67"/>
                          <a:gd name="T24" fmla="*/ 28 w 39"/>
                          <a:gd name="T25" fmla="*/ 32 h 67"/>
                          <a:gd name="T26" fmla="*/ 39 w 39"/>
                          <a:gd name="T27" fmla="*/ 48 h 67"/>
                          <a:gd name="T28" fmla="*/ 35 w 39"/>
                          <a:gd name="T29" fmla="*/ 61 h 67"/>
                          <a:gd name="T30" fmla="*/ 20 w 39"/>
                          <a:gd name="T31" fmla="*/ 67 h 67"/>
                          <a:gd name="T32" fmla="*/ 5 w 39"/>
                          <a:gd name="T33" fmla="*/ 62 h 67"/>
                          <a:gd name="T34" fmla="*/ 0 w 39"/>
                          <a:gd name="T35" fmla="*/ 47 h 67"/>
                          <a:gd name="T36" fmla="*/ 0 w 39"/>
                          <a:gd name="T37" fmla="*/ 45 h 67"/>
                          <a:gd name="T38" fmla="*/ 7 w 39"/>
                          <a:gd name="T39" fmla="*/ 45 h 67"/>
                          <a:gd name="T40" fmla="*/ 7 w 39"/>
                          <a:gd name="T41" fmla="*/ 47 h 67"/>
                          <a:gd name="T42" fmla="*/ 20 w 39"/>
                          <a:gd name="T43" fmla="*/ 61 h 67"/>
                          <a:gd name="T44" fmla="*/ 29 w 39"/>
                          <a:gd name="T45" fmla="*/ 58 h 67"/>
                          <a:gd name="T46" fmla="*/ 32 w 39"/>
                          <a:gd name="T47" fmla="*/ 49 h 67"/>
                          <a:gd name="T48" fmla="*/ 24 w 39"/>
                          <a:gd name="T49"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7">
                            <a:moveTo>
                              <a:pt x="24" y="38"/>
                            </a:moveTo>
                            <a:lnTo>
                              <a:pt x="24" y="38"/>
                            </a:lnTo>
                            <a:lnTo>
                              <a:pt x="14" y="34"/>
                            </a:lnTo>
                            <a:cubicBezTo>
                              <a:pt x="5" y="30"/>
                              <a:pt x="1" y="25"/>
                              <a:pt x="1" y="19"/>
                            </a:cubicBezTo>
                            <a:cubicBezTo>
                              <a:pt x="1" y="6"/>
                              <a:pt x="8" y="0"/>
                              <a:pt x="20" y="0"/>
                            </a:cubicBezTo>
                            <a:cubicBezTo>
                              <a:pt x="32" y="0"/>
                              <a:pt x="38" y="6"/>
                              <a:pt x="38" y="18"/>
                            </a:cubicBezTo>
                            <a:lnTo>
                              <a:pt x="38" y="20"/>
                            </a:lnTo>
                            <a:lnTo>
                              <a:pt x="31" y="20"/>
                            </a:lnTo>
                            <a:lnTo>
                              <a:pt x="31" y="18"/>
                            </a:lnTo>
                            <a:cubicBezTo>
                              <a:pt x="31" y="10"/>
                              <a:pt x="27" y="6"/>
                              <a:pt x="20" y="6"/>
                            </a:cubicBezTo>
                            <a:cubicBezTo>
                              <a:pt x="12" y="6"/>
                              <a:pt x="9" y="10"/>
                              <a:pt x="9" y="17"/>
                            </a:cubicBezTo>
                            <a:cubicBezTo>
                              <a:pt x="9" y="22"/>
                              <a:pt x="11" y="25"/>
                              <a:pt x="17" y="28"/>
                            </a:cubicBezTo>
                            <a:lnTo>
                              <a:pt x="28" y="32"/>
                            </a:lnTo>
                            <a:cubicBezTo>
                              <a:pt x="36" y="35"/>
                              <a:pt x="39" y="40"/>
                              <a:pt x="39" y="48"/>
                            </a:cubicBezTo>
                            <a:cubicBezTo>
                              <a:pt x="39" y="53"/>
                              <a:pt x="38" y="58"/>
                              <a:pt x="35" y="61"/>
                            </a:cubicBezTo>
                            <a:cubicBezTo>
                              <a:pt x="31" y="65"/>
                              <a:pt x="26" y="67"/>
                              <a:pt x="20" y="67"/>
                            </a:cubicBezTo>
                            <a:cubicBezTo>
                              <a:pt x="13" y="67"/>
                              <a:pt x="8" y="65"/>
                              <a:pt x="5" y="62"/>
                            </a:cubicBezTo>
                            <a:cubicBezTo>
                              <a:pt x="2" y="59"/>
                              <a:pt x="0" y="54"/>
                              <a:pt x="0" y="47"/>
                            </a:cubicBezTo>
                            <a:lnTo>
                              <a:pt x="0" y="45"/>
                            </a:lnTo>
                            <a:lnTo>
                              <a:pt x="7" y="45"/>
                            </a:lnTo>
                            <a:lnTo>
                              <a:pt x="7" y="47"/>
                            </a:lnTo>
                            <a:cubicBezTo>
                              <a:pt x="7" y="56"/>
                              <a:pt x="12" y="61"/>
                              <a:pt x="20" y="61"/>
                            </a:cubicBezTo>
                            <a:cubicBezTo>
                              <a:pt x="24" y="61"/>
                              <a:pt x="27" y="60"/>
                              <a:pt x="29" y="58"/>
                            </a:cubicBezTo>
                            <a:cubicBezTo>
                              <a:pt x="31" y="56"/>
                              <a:pt x="32" y="53"/>
                              <a:pt x="32" y="49"/>
                            </a:cubicBezTo>
                            <a:cubicBezTo>
                              <a:pt x="32" y="44"/>
                              <a:pt x="29" y="40"/>
                              <a:pt x="24" y="3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0" name="Freeform 394"/>
                      <p:cNvSpPr>
                        <a:spLocks noEditPoints="1"/>
                      </p:cNvSpPr>
                      <p:nvPr/>
                    </p:nvSpPr>
                    <p:spPr bwMode="auto">
                      <a:xfrm>
                        <a:off x="2922588" y="2573339"/>
                        <a:ext cx="41275" cy="60325"/>
                      </a:xfrm>
                      <a:custGeom>
                        <a:avLst/>
                        <a:gdLst>
                          <a:gd name="T0" fmla="*/ 32 w 45"/>
                          <a:gd name="T1" fmla="*/ 43 h 67"/>
                          <a:gd name="T2" fmla="*/ 32 w 45"/>
                          <a:gd name="T3" fmla="*/ 43 h 67"/>
                          <a:gd name="T4" fmla="*/ 32 w 45"/>
                          <a:gd name="T5" fmla="*/ 29 h 67"/>
                          <a:gd name="T6" fmla="*/ 32 w 45"/>
                          <a:gd name="T7" fmla="*/ 29 h 67"/>
                          <a:gd name="T8" fmla="*/ 24 w 45"/>
                          <a:gd name="T9" fmla="*/ 34 h 67"/>
                          <a:gd name="T10" fmla="*/ 18 w 45"/>
                          <a:gd name="T11" fmla="*/ 35 h 67"/>
                          <a:gd name="T12" fmla="*/ 7 w 45"/>
                          <a:gd name="T13" fmla="*/ 48 h 67"/>
                          <a:gd name="T14" fmla="*/ 10 w 45"/>
                          <a:gd name="T15" fmla="*/ 57 h 67"/>
                          <a:gd name="T16" fmla="*/ 18 w 45"/>
                          <a:gd name="T17" fmla="*/ 61 h 67"/>
                          <a:gd name="T18" fmla="*/ 28 w 45"/>
                          <a:gd name="T19" fmla="*/ 56 h 67"/>
                          <a:gd name="T20" fmla="*/ 32 w 45"/>
                          <a:gd name="T21" fmla="*/ 43 h 67"/>
                          <a:gd name="T22" fmla="*/ 9 w 45"/>
                          <a:gd name="T23" fmla="*/ 21 h 67"/>
                          <a:gd name="T24" fmla="*/ 9 w 45"/>
                          <a:gd name="T25" fmla="*/ 21 h 67"/>
                          <a:gd name="T26" fmla="*/ 2 w 45"/>
                          <a:gd name="T27" fmla="*/ 21 h 67"/>
                          <a:gd name="T28" fmla="*/ 22 w 45"/>
                          <a:gd name="T29" fmla="*/ 0 h 67"/>
                          <a:gd name="T30" fmla="*/ 40 w 45"/>
                          <a:gd name="T31" fmla="*/ 17 h 67"/>
                          <a:gd name="T32" fmla="*/ 40 w 45"/>
                          <a:gd name="T33" fmla="*/ 55 h 67"/>
                          <a:gd name="T34" fmla="*/ 43 w 45"/>
                          <a:gd name="T35" fmla="*/ 60 h 67"/>
                          <a:gd name="T36" fmla="*/ 45 w 45"/>
                          <a:gd name="T37" fmla="*/ 60 h 67"/>
                          <a:gd name="T38" fmla="*/ 45 w 45"/>
                          <a:gd name="T39" fmla="*/ 65 h 67"/>
                          <a:gd name="T40" fmla="*/ 42 w 45"/>
                          <a:gd name="T41" fmla="*/ 66 h 67"/>
                          <a:gd name="T42" fmla="*/ 35 w 45"/>
                          <a:gd name="T43" fmla="*/ 65 h 67"/>
                          <a:gd name="T44" fmla="*/ 33 w 45"/>
                          <a:gd name="T45" fmla="*/ 58 h 67"/>
                          <a:gd name="T46" fmla="*/ 33 w 45"/>
                          <a:gd name="T47" fmla="*/ 56 h 67"/>
                          <a:gd name="T48" fmla="*/ 32 w 45"/>
                          <a:gd name="T49" fmla="*/ 56 h 67"/>
                          <a:gd name="T50" fmla="*/ 16 w 45"/>
                          <a:gd name="T51" fmla="*/ 67 h 67"/>
                          <a:gd name="T52" fmla="*/ 0 w 45"/>
                          <a:gd name="T53" fmla="*/ 49 h 67"/>
                          <a:gd name="T54" fmla="*/ 13 w 45"/>
                          <a:gd name="T55" fmla="*/ 31 h 67"/>
                          <a:gd name="T56" fmla="*/ 26 w 45"/>
                          <a:gd name="T57" fmla="*/ 27 h 67"/>
                          <a:gd name="T58" fmla="*/ 32 w 45"/>
                          <a:gd name="T59" fmla="*/ 24 h 67"/>
                          <a:gd name="T60" fmla="*/ 32 w 45"/>
                          <a:gd name="T61" fmla="*/ 17 h 67"/>
                          <a:gd name="T62" fmla="*/ 21 w 45"/>
                          <a:gd name="T63" fmla="*/ 6 h 67"/>
                          <a:gd name="T64" fmla="*/ 9 w 45"/>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2" y="31"/>
                              <a:pt x="29" y="32"/>
                              <a:pt x="24" y="34"/>
                            </a:cubicBezTo>
                            <a:lnTo>
                              <a:pt x="18" y="35"/>
                            </a:lnTo>
                            <a:cubicBezTo>
                              <a:pt x="11" y="37"/>
                              <a:pt x="7" y="41"/>
                              <a:pt x="7" y="48"/>
                            </a:cubicBezTo>
                            <a:cubicBezTo>
                              <a:pt x="7" y="52"/>
                              <a:pt x="8" y="55"/>
                              <a:pt x="10" y="57"/>
                            </a:cubicBezTo>
                            <a:cubicBezTo>
                              <a:pt x="12" y="60"/>
                              <a:pt x="14" y="61"/>
                              <a:pt x="18" y="61"/>
                            </a:cubicBezTo>
                            <a:cubicBezTo>
                              <a:pt x="22" y="61"/>
                              <a:pt x="26" y="59"/>
                              <a:pt x="28" y="56"/>
                            </a:cubicBezTo>
                            <a:cubicBezTo>
                              <a:pt x="31" y="53"/>
                              <a:pt x="32" y="48"/>
                              <a:pt x="32" y="43"/>
                            </a:cubicBezTo>
                            <a:close/>
                            <a:moveTo>
                              <a:pt x="9" y="21"/>
                            </a:moveTo>
                            <a:lnTo>
                              <a:pt x="9" y="21"/>
                            </a:lnTo>
                            <a:lnTo>
                              <a:pt x="2" y="21"/>
                            </a:lnTo>
                            <a:cubicBezTo>
                              <a:pt x="2" y="7"/>
                              <a:pt x="8" y="0"/>
                              <a:pt x="22" y="0"/>
                            </a:cubicBezTo>
                            <a:cubicBezTo>
                              <a:pt x="33" y="0"/>
                              <a:pt x="40" y="6"/>
                              <a:pt x="40" y="17"/>
                            </a:cubicBezTo>
                            <a:lnTo>
                              <a:pt x="40" y="55"/>
                            </a:lnTo>
                            <a:cubicBezTo>
                              <a:pt x="40" y="58"/>
                              <a:pt x="41" y="60"/>
                              <a:pt x="43" y="60"/>
                            </a:cubicBezTo>
                            <a:lnTo>
                              <a:pt x="45" y="60"/>
                            </a:lnTo>
                            <a:lnTo>
                              <a:pt x="45" y="65"/>
                            </a:lnTo>
                            <a:cubicBezTo>
                              <a:pt x="44" y="66"/>
                              <a:pt x="43" y="66"/>
                              <a:pt x="42" y="66"/>
                            </a:cubicBezTo>
                            <a:cubicBezTo>
                              <a:pt x="39" y="66"/>
                              <a:pt x="37" y="66"/>
                              <a:pt x="35" y="65"/>
                            </a:cubicBezTo>
                            <a:cubicBezTo>
                              <a:pt x="33" y="63"/>
                              <a:pt x="33" y="61"/>
                              <a:pt x="33" y="58"/>
                            </a:cubicBezTo>
                            <a:lnTo>
                              <a:pt x="33" y="56"/>
                            </a:lnTo>
                            <a:lnTo>
                              <a:pt x="32" y="56"/>
                            </a:lnTo>
                            <a:cubicBezTo>
                              <a:pt x="30" y="63"/>
                              <a:pt x="24" y="67"/>
                              <a:pt x="16" y="67"/>
                            </a:cubicBezTo>
                            <a:cubicBezTo>
                              <a:pt x="5" y="67"/>
                              <a:pt x="0" y="61"/>
                              <a:pt x="0" y="49"/>
                            </a:cubicBezTo>
                            <a:cubicBezTo>
                              <a:pt x="0" y="39"/>
                              <a:pt x="4" y="34"/>
                              <a:pt x="13" y="31"/>
                            </a:cubicBezTo>
                            <a:lnTo>
                              <a:pt x="26" y="27"/>
                            </a:lnTo>
                            <a:cubicBezTo>
                              <a:pt x="29" y="26"/>
                              <a:pt x="31" y="25"/>
                              <a:pt x="32" y="24"/>
                            </a:cubicBezTo>
                            <a:cubicBezTo>
                              <a:pt x="32" y="23"/>
                              <a:pt x="32" y="20"/>
                              <a:pt x="32" y="17"/>
                            </a:cubicBezTo>
                            <a:cubicBezTo>
                              <a:pt x="32" y="10"/>
                              <a:pt x="29"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1" name="Freeform 395"/>
                      <p:cNvSpPr>
                        <a:spLocks/>
                      </p:cNvSpPr>
                      <p:nvPr/>
                    </p:nvSpPr>
                    <p:spPr bwMode="auto">
                      <a:xfrm>
                        <a:off x="2973388" y="2554289"/>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2" name="Freeform 396"/>
                      <p:cNvSpPr>
                        <a:spLocks/>
                      </p:cNvSpPr>
                      <p:nvPr/>
                    </p:nvSpPr>
                    <p:spPr bwMode="auto">
                      <a:xfrm>
                        <a:off x="2987676" y="2559051"/>
                        <a:ext cx="23813" cy="74613"/>
                      </a:xfrm>
                      <a:custGeom>
                        <a:avLst/>
                        <a:gdLst>
                          <a:gd name="T0" fmla="*/ 9 w 27"/>
                          <a:gd name="T1" fmla="*/ 71 h 82"/>
                          <a:gd name="T2" fmla="*/ 9 w 27"/>
                          <a:gd name="T3" fmla="*/ 71 h 82"/>
                          <a:gd name="T4" fmla="*/ 9 w 27"/>
                          <a:gd name="T5" fmla="*/ 24 h 82"/>
                          <a:gd name="T6" fmla="*/ 0 w 27"/>
                          <a:gd name="T7" fmla="*/ 24 h 82"/>
                          <a:gd name="T8" fmla="*/ 0 w 27"/>
                          <a:gd name="T9" fmla="*/ 18 h 82"/>
                          <a:gd name="T10" fmla="*/ 9 w 27"/>
                          <a:gd name="T11" fmla="*/ 18 h 82"/>
                          <a:gd name="T12" fmla="*/ 9 w 27"/>
                          <a:gd name="T13" fmla="*/ 0 h 82"/>
                          <a:gd name="T14" fmla="*/ 16 w 27"/>
                          <a:gd name="T15" fmla="*/ 0 h 82"/>
                          <a:gd name="T16" fmla="*/ 16 w 27"/>
                          <a:gd name="T17" fmla="*/ 18 h 82"/>
                          <a:gd name="T18" fmla="*/ 27 w 27"/>
                          <a:gd name="T19" fmla="*/ 18 h 82"/>
                          <a:gd name="T20" fmla="*/ 27 w 27"/>
                          <a:gd name="T21" fmla="*/ 24 h 82"/>
                          <a:gd name="T22" fmla="*/ 16 w 27"/>
                          <a:gd name="T23" fmla="*/ 24 h 82"/>
                          <a:gd name="T24" fmla="*/ 16 w 27"/>
                          <a:gd name="T25" fmla="*/ 69 h 82"/>
                          <a:gd name="T26" fmla="*/ 23 w 27"/>
                          <a:gd name="T27" fmla="*/ 76 h 82"/>
                          <a:gd name="T28" fmla="*/ 27 w 27"/>
                          <a:gd name="T29" fmla="*/ 75 h 82"/>
                          <a:gd name="T30" fmla="*/ 27 w 27"/>
                          <a:gd name="T31" fmla="*/ 81 h 82"/>
                          <a:gd name="T32" fmla="*/ 22 w 27"/>
                          <a:gd name="T33" fmla="*/ 82 h 82"/>
                          <a:gd name="T34" fmla="*/ 12 w 27"/>
                          <a:gd name="T35" fmla="*/ 80 h 82"/>
                          <a:gd name="T36" fmla="*/ 9 w 27"/>
                          <a:gd name="T37"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82">
                            <a:moveTo>
                              <a:pt x="9" y="71"/>
                            </a:moveTo>
                            <a:lnTo>
                              <a:pt x="9" y="71"/>
                            </a:lnTo>
                            <a:lnTo>
                              <a:pt x="9" y="24"/>
                            </a:lnTo>
                            <a:lnTo>
                              <a:pt x="0" y="24"/>
                            </a:lnTo>
                            <a:lnTo>
                              <a:pt x="0" y="18"/>
                            </a:lnTo>
                            <a:lnTo>
                              <a:pt x="9" y="18"/>
                            </a:lnTo>
                            <a:lnTo>
                              <a:pt x="9" y="0"/>
                            </a:lnTo>
                            <a:lnTo>
                              <a:pt x="16" y="0"/>
                            </a:lnTo>
                            <a:lnTo>
                              <a:pt x="16" y="18"/>
                            </a:lnTo>
                            <a:lnTo>
                              <a:pt x="27" y="18"/>
                            </a:lnTo>
                            <a:lnTo>
                              <a:pt x="27" y="24"/>
                            </a:lnTo>
                            <a:lnTo>
                              <a:pt x="16" y="24"/>
                            </a:lnTo>
                            <a:lnTo>
                              <a:pt x="16" y="69"/>
                            </a:lnTo>
                            <a:cubicBezTo>
                              <a:pt x="16" y="74"/>
                              <a:pt x="18" y="76"/>
                              <a:pt x="23" y="76"/>
                            </a:cubicBezTo>
                            <a:cubicBezTo>
                              <a:pt x="24" y="76"/>
                              <a:pt x="26" y="76"/>
                              <a:pt x="27" y="75"/>
                            </a:cubicBezTo>
                            <a:lnTo>
                              <a:pt x="27" y="81"/>
                            </a:lnTo>
                            <a:cubicBezTo>
                              <a:pt x="27" y="82"/>
                              <a:pt x="25" y="82"/>
                              <a:pt x="22" y="82"/>
                            </a:cubicBezTo>
                            <a:cubicBezTo>
                              <a:pt x="17" y="82"/>
                              <a:pt x="14" y="81"/>
                              <a:pt x="12" y="80"/>
                            </a:cubicBezTo>
                            <a:cubicBezTo>
                              <a:pt x="10" y="78"/>
                              <a:pt x="9" y="75"/>
                              <a:pt x="9" y="7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3" name="Freeform 397"/>
                      <p:cNvSpPr>
                        <a:spLocks noEditPoints="1"/>
                      </p:cNvSpPr>
                      <p:nvPr/>
                    </p:nvSpPr>
                    <p:spPr bwMode="auto">
                      <a:xfrm>
                        <a:off x="3016251" y="2573339"/>
                        <a:ext cx="39688" cy="60325"/>
                      </a:xfrm>
                      <a:custGeom>
                        <a:avLst/>
                        <a:gdLst>
                          <a:gd name="T0" fmla="*/ 8 w 44"/>
                          <a:gd name="T1" fmla="*/ 33 h 67"/>
                          <a:gd name="T2" fmla="*/ 8 w 44"/>
                          <a:gd name="T3" fmla="*/ 33 h 67"/>
                          <a:gd name="T4" fmla="*/ 22 w 44"/>
                          <a:gd name="T5" fmla="*/ 61 h 67"/>
                          <a:gd name="T6" fmla="*/ 36 w 44"/>
                          <a:gd name="T7" fmla="*/ 33 h 67"/>
                          <a:gd name="T8" fmla="*/ 22 w 44"/>
                          <a:gd name="T9" fmla="*/ 6 h 67"/>
                          <a:gd name="T10" fmla="*/ 8 w 44"/>
                          <a:gd name="T11" fmla="*/ 33 h 67"/>
                          <a:gd name="T12" fmla="*/ 0 w 44"/>
                          <a:gd name="T13" fmla="*/ 33 h 67"/>
                          <a:gd name="T14" fmla="*/ 0 w 44"/>
                          <a:gd name="T15" fmla="*/ 33 h 67"/>
                          <a:gd name="T16" fmla="*/ 22 w 44"/>
                          <a:gd name="T17" fmla="*/ 0 h 67"/>
                          <a:gd name="T18" fmla="*/ 44 w 44"/>
                          <a:gd name="T19" fmla="*/ 33 h 67"/>
                          <a:gd name="T20" fmla="*/ 22 w 44"/>
                          <a:gd name="T21" fmla="*/ 67 h 67"/>
                          <a:gd name="T22" fmla="*/ 0 w 44"/>
                          <a:gd name="T2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7">
                            <a:moveTo>
                              <a:pt x="8" y="33"/>
                            </a:moveTo>
                            <a:lnTo>
                              <a:pt x="8" y="33"/>
                            </a:lnTo>
                            <a:cubicBezTo>
                              <a:pt x="8" y="52"/>
                              <a:pt x="12" y="61"/>
                              <a:pt x="22" y="61"/>
                            </a:cubicBezTo>
                            <a:cubicBezTo>
                              <a:pt x="31" y="61"/>
                              <a:pt x="36" y="52"/>
                              <a:pt x="36" y="33"/>
                            </a:cubicBezTo>
                            <a:cubicBezTo>
                              <a:pt x="36" y="15"/>
                              <a:pt x="31" y="6"/>
                              <a:pt x="22" y="6"/>
                            </a:cubicBezTo>
                            <a:cubicBezTo>
                              <a:pt x="12" y="6"/>
                              <a:pt x="8" y="15"/>
                              <a:pt x="8" y="33"/>
                            </a:cubicBezTo>
                            <a:close/>
                            <a:moveTo>
                              <a:pt x="0" y="33"/>
                            </a:moveTo>
                            <a:lnTo>
                              <a:pt x="0" y="33"/>
                            </a:lnTo>
                            <a:cubicBezTo>
                              <a:pt x="0" y="11"/>
                              <a:pt x="7" y="0"/>
                              <a:pt x="22" y="0"/>
                            </a:cubicBezTo>
                            <a:cubicBezTo>
                              <a:pt x="36" y="0"/>
                              <a:pt x="44" y="11"/>
                              <a:pt x="44" y="33"/>
                            </a:cubicBezTo>
                            <a:cubicBezTo>
                              <a:pt x="44" y="56"/>
                              <a:pt x="36" y="67"/>
                              <a:pt x="22" y="67"/>
                            </a:cubicBezTo>
                            <a:cubicBezTo>
                              <a:pt x="7" y="67"/>
                              <a:pt x="0" y="56"/>
                              <a:pt x="0" y="3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4" name="Freeform 398"/>
                      <p:cNvSpPr>
                        <a:spLocks/>
                      </p:cNvSpPr>
                      <p:nvPr/>
                    </p:nvSpPr>
                    <p:spPr bwMode="auto">
                      <a:xfrm>
                        <a:off x="3092451" y="2598739"/>
                        <a:ext cx="23813" cy="4763"/>
                      </a:xfrm>
                      <a:custGeom>
                        <a:avLst/>
                        <a:gdLst>
                          <a:gd name="T0" fmla="*/ 0 w 26"/>
                          <a:gd name="T1" fmla="*/ 0 h 6"/>
                          <a:gd name="T2" fmla="*/ 0 w 26"/>
                          <a:gd name="T3" fmla="*/ 0 h 6"/>
                          <a:gd name="T4" fmla="*/ 26 w 26"/>
                          <a:gd name="T5" fmla="*/ 0 h 6"/>
                          <a:gd name="T6" fmla="*/ 26 w 26"/>
                          <a:gd name="T7" fmla="*/ 6 h 6"/>
                          <a:gd name="T8" fmla="*/ 0 w 26"/>
                          <a:gd name="T9" fmla="*/ 6 h 6"/>
                          <a:gd name="T10" fmla="*/ 0 w 26"/>
                          <a:gd name="T11" fmla="*/ 0 h 6"/>
                        </a:gdLst>
                        <a:ahLst/>
                        <a:cxnLst>
                          <a:cxn ang="0">
                            <a:pos x="T0" y="T1"/>
                          </a:cxn>
                          <a:cxn ang="0">
                            <a:pos x="T2" y="T3"/>
                          </a:cxn>
                          <a:cxn ang="0">
                            <a:pos x="T4" y="T5"/>
                          </a:cxn>
                          <a:cxn ang="0">
                            <a:pos x="T6" y="T7"/>
                          </a:cxn>
                          <a:cxn ang="0">
                            <a:pos x="T8" y="T9"/>
                          </a:cxn>
                          <a:cxn ang="0">
                            <a:pos x="T10" y="T11"/>
                          </a:cxn>
                        </a:cxnLst>
                        <a:rect l="0" t="0" r="r" b="b"/>
                        <a:pathLst>
                          <a:path w="26" h="6">
                            <a:moveTo>
                              <a:pt x="0" y="0"/>
                            </a:moveTo>
                            <a:lnTo>
                              <a:pt x="0" y="0"/>
                            </a:lnTo>
                            <a:lnTo>
                              <a:pt x="26" y="0"/>
                            </a:lnTo>
                            <a:lnTo>
                              <a:pt x="26" y="6"/>
                            </a:lnTo>
                            <a:lnTo>
                              <a:pt x="0" y="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5" name="Freeform 399"/>
                      <p:cNvSpPr>
                        <a:spLocks/>
                      </p:cNvSpPr>
                      <p:nvPr/>
                    </p:nvSpPr>
                    <p:spPr bwMode="auto">
                      <a:xfrm>
                        <a:off x="3154363" y="2552701"/>
                        <a:ext cx="49213" cy="80963"/>
                      </a:xfrm>
                      <a:custGeom>
                        <a:avLst/>
                        <a:gdLst>
                          <a:gd name="T0" fmla="*/ 45 w 53"/>
                          <a:gd name="T1" fmla="*/ 58 h 89"/>
                          <a:gd name="T2" fmla="*/ 45 w 53"/>
                          <a:gd name="T3" fmla="*/ 58 h 89"/>
                          <a:gd name="T4" fmla="*/ 53 w 53"/>
                          <a:gd name="T5" fmla="*/ 58 h 89"/>
                          <a:gd name="T6" fmla="*/ 45 w 53"/>
                          <a:gd name="T7" fmla="*/ 81 h 89"/>
                          <a:gd name="T8" fmla="*/ 27 w 53"/>
                          <a:gd name="T9" fmla="*/ 89 h 89"/>
                          <a:gd name="T10" fmla="*/ 0 w 53"/>
                          <a:gd name="T11" fmla="*/ 44 h 89"/>
                          <a:gd name="T12" fmla="*/ 27 w 53"/>
                          <a:gd name="T13" fmla="*/ 0 h 89"/>
                          <a:gd name="T14" fmla="*/ 46 w 53"/>
                          <a:gd name="T15" fmla="*/ 8 h 89"/>
                          <a:gd name="T16" fmla="*/ 52 w 53"/>
                          <a:gd name="T17" fmla="*/ 27 h 89"/>
                          <a:gd name="T18" fmla="*/ 44 w 53"/>
                          <a:gd name="T19" fmla="*/ 27 h 89"/>
                          <a:gd name="T20" fmla="*/ 40 w 53"/>
                          <a:gd name="T21" fmla="*/ 12 h 89"/>
                          <a:gd name="T22" fmla="*/ 27 w 53"/>
                          <a:gd name="T23" fmla="*/ 7 h 89"/>
                          <a:gd name="T24" fmla="*/ 8 w 53"/>
                          <a:gd name="T25" fmla="*/ 44 h 89"/>
                          <a:gd name="T26" fmla="*/ 27 w 53"/>
                          <a:gd name="T27" fmla="*/ 82 h 89"/>
                          <a:gd name="T28" fmla="*/ 40 w 53"/>
                          <a:gd name="T29" fmla="*/ 76 h 89"/>
                          <a:gd name="T30" fmla="*/ 45 w 53"/>
                          <a:gd name="T31"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89">
                            <a:moveTo>
                              <a:pt x="45" y="58"/>
                            </a:moveTo>
                            <a:lnTo>
                              <a:pt x="45" y="58"/>
                            </a:lnTo>
                            <a:lnTo>
                              <a:pt x="53" y="58"/>
                            </a:lnTo>
                            <a:cubicBezTo>
                              <a:pt x="52" y="68"/>
                              <a:pt x="50" y="76"/>
                              <a:pt x="45" y="81"/>
                            </a:cubicBezTo>
                            <a:cubicBezTo>
                              <a:pt x="41" y="86"/>
                              <a:pt x="35" y="89"/>
                              <a:pt x="27" y="89"/>
                            </a:cubicBezTo>
                            <a:cubicBezTo>
                              <a:pt x="9" y="89"/>
                              <a:pt x="0" y="74"/>
                              <a:pt x="0" y="44"/>
                            </a:cubicBezTo>
                            <a:cubicBezTo>
                              <a:pt x="0" y="15"/>
                              <a:pt x="9" y="0"/>
                              <a:pt x="27" y="0"/>
                            </a:cubicBezTo>
                            <a:cubicBezTo>
                              <a:pt x="36" y="0"/>
                              <a:pt x="42" y="3"/>
                              <a:pt x="46" y="8"/>
                            </a:cubicBezTo>
                            <a:cubicBezTo>
                              <a:pt x="50" y="13"/>
                              <a:pt x="52" y="19"/>
                              <a:pt x="52" y="27"/>
                            </a:cubicBezTo>
                            <a:lnTo>
                              <a:pt x="44" y="27"/>
                            </a:lnTo>
                            <a:cubicBezTo>
                              <a:pt x="44" y="21"/>
                              <a:pt x="43" y="16"/>
                              <a:pt x="40" y="12"/>
                            </a:cubicBezTo>
                            <a:cubicBezTo>
                              <a:pt x="37" y="9"/>
                              <a:pt x="33" y="7"/>
                              <a:pt x="27" y="7"/>
                            </a:cubicBezTo>
                            <a:cubicBezTo>
                              <a:pt x="14" y="7"/>
                              <a:pt x="8" y="19"/>
                              <a:pt x="8" y="44"/>
                            </a:cubicBezTo>
                            <a:cubicBezTo>
                              <a:pt x="8" y="70"/>
                              <a:pt x="14" y="82"/>
                              <a:pt x="27" y="82"/>
                            </a:cubicBezTo>
                            <a:cubicBezTo>
                              <a:pt x="33" y="82"/>
                              <a:pt x="37" y="80"/>
                              <a:pt x="40" y="76"/>
                            </a:cubicBezTo>
                            <a:cubicBezTo>
                              <a:pt x="43" y="72"/>
                              <a:pt x="45" y="66"/>
                              <a:pt x="45" y="5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6" name="Freeform 400"/>
                      <p:cNvSpPr>
                        <a:spLocks noEditPoints="1"/>
                      </p:cNvSpPr>
                      <p:nvPr/>
                    </p:nvSpPr>
                    <p:spPr bwMode="auto">
                      <a:xfrm>
                        <a:off x="3209926" y="2573339"/>
                        <a:ext cx="39688" cy="60325"/>
                      </a:xfrm>
                      <a:custGeom>
                        <a:avLst/>
                        <a:gdLst>
                          <a:gd name="T0" fmla="*/ 8 w 44"/>
                          <a:gd name="T1" fmla="*/ 33 h 67"/>
                          <a:gd name="T2" fmla="*/ 8 w 44"/>
                          <a:gd name="T3" fmla="*/ 33 h 67"/>
                          <a:gd name="T4" fmla="*/ 22 w 44"/>
                          <a:gd name="T5" fmla="*/ 61 h 67"/>
                          <a:gd name="T6" fmla="*/ 36 w 44"/>
                          <a:gd name="T7" fmla="*/ 33 h 67"/>
                          <a:gd name="T8" fmla="*/ 22 w 44"/>
                          <a:gd name="T9" fmla="*/ 6 h 67"/>
                          <a:gd name="T10" fmla="*/ 8 w 44"/>
                          <a:gd name="T11" fmla="*/ 33 h 67"/>
                          <a:gd name="T12" fmla="*/ 0 w 44"/>
                          <a:gd name="T13" fmla="*/ 33 h 67"/>
                          <a:gd name="T14" fmla="*/ 0 w 44"/>
                          <a:gd name="T15" fmla="*/ 33 h 67"/>
                          <a:gd name="T16" fmla="*/ 22 w 44"/>
                          <a:gd name="T17" fmla="*/ 0 h 67"/>
                          <a:gd name="T18" fmla="*/ 44 w 44"/>
                          <a:gd name="T19" fmla="*/ 33 h 67"/>
                          <a:gd name="T20" fmla="*/ 22 w 44"/>
                          <a:gd name="T21" fmla="*/ 67 h 67"/>
                          <a:gd name="T22" fmla="*/ 0 w 44"/>
                          <a:gd name="T2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7">
                            <a:moveTo>
                              <a:pt x="8" y="33"/>
                            </a:moveTo>
                            <a:lnTo>
                              <a:pt x="8" y="33"/>
                            </a:lnTo>
                            <a:cubicBezTo>
                              <a:pt x="8" y="52"/>
                              <a:pt x="12" y="61"/>
                              <a:pt x="22" y="61"/>
                            </a:cubicBezTo>
                            <a:cubicBezTo>
                              <a:pt x="31" y="61"/>
                              <a:pt x="36" y="52"/>
                              <a:pt x="36" y="33"/>
                            </a:cubicBezTo>
                            <a:cubicBezTo>
                              <a:pt x="36" y="15"/>
                              <a:pt x="31" y="6"/>
                              <a:pt x="22" y="6"/>
                            </a:cubicBezTo>
                            <a:cubicBezTo>
                              <a:pt x="12" y="6"/>
                              <a:pt x="8" y="15"/>
                              <a:pt x="8" y="33"/>
                            </a:cubicBezTo>
                            <a:close/>
                            <a:moveTo>
                              <a:pt x="0" y="33"/>
                            </a:moveTo>
                            <a:lnTo>
                              <a:pt x="0" y="33"/>
                            </a:lnTo>
                            <a:cubicBezTo>
                              <a:pt x="0" y="11"/>
                              <a:pt x="7" y="0"/>
                              <a:pt x="22" y="0"/>
                            </a:cubicBezTo>
                            <a:cubicBezTo>
                              <a:pt x="36" y="0"/>
                              <a:pt x="44" y="11"/>
                              <a:pt x="44" y="33"/>
                            </a:cubicBezTo>
                            <a:cubicBezTo>
                              <a:pt x="44" y="56"/>
                              <a:pt x="36" y="67"/>
                              <a:pt x="22" y="67"/>
                            </a:cubicBezTo>
                            <a:cubicBezTo>
                              <a:pt x="7" y="67"/>
                              <a:pt x="0" y="56"/>
                              <a:pt x="0" y="3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7" name="Freeform 401"/>
                      <p:cNvSpPr>
                        <a:spLocks/>
                      </p:cNvSpPr>
                      <p:nvPr/>
                    </p:nvSpPr>
                    <p:spPr bwMode="auto">
                      <a:xfrm>
                        <a:off x="3259138" y="2554289"/>
                        <a:ext cx="6350" cy="77788"/>
                      </a:xfrm>
                      <a:custGeom>
                        <a:avLst/>
                        <a:gdLst>
                          <a:gd name="T0" fmla="*/ 0 w 7"/>
                          <a:gd name="T1" fmla="*/ 0 h 85"/>
                          <a:gd name="T2" fmla="*/ 0 w 7"/>
                          <a:gd name="T3" fmla="*/ 0 h 85"/>
                          <a:gd name="T4" fmla="*/ 7 w 7"/>
                          <a:gd name="T5" fmla="*/ 0 h 85"/>
                          <a:gd name="T6" fmla="*/ 7 w 7"/>
                          <a:gd name="T7" fmla="*/ 85 h 85"/>
                          <a:gd name="T8" fmla="*/ 0 w 7"/>
                          <a:gd name="T9" fmla="*/ 85 h 85"/>
                          <a:gd name="T10" fmla="*/ 0 w 7"/>
                          <a:gd name="T11" fmla="*/ 0 h 85"/>
                        </a:gdLst>
                        <a:ahLst/>
                        <a:cxnLst>
                          <a:cxn ang="0">
                            <a:pos x="T0" y="T1"/>
                          </a:cxn>
                          <a:cxn ang="0">
                            <a:pos x="T2" y="T3"/>
                          </a:cxn>
                          <a:cxn ang="0">
                            <a:pos x="T4" y="T5"/>
                          </a:cxn>
                          <a:cxn ang="0">
                            <a:pos x="T6" y="T7"/>
                          </a:cxn>
                          <a:cxn ang="0">
                            <a:pos x="T8" y="T9"/>
                          </a:cxn>
                          <a:cxn ang="0">
                            <a:pos x="T10" y="T11"/>
                          </a:cxn>
                        </a:cxnLst>
                        <a:rect l="0" t="0" r="r" b="b"/>
                        <a:pathLst>
                          <a:path w="7" h="85">
                            <a:moveTo>
                              <a:pt x="0" y="0"/>
                            </a:moveTo>
                            <a:lnTo>
                              <a:pt x="0" y="0"/>
                            </a:lnTo>
                            <a:lnTo>
                              <a:pt x="7" y="0"/>
                            </a:lnTo>
                            <a:lnTo>
                              <a:pt x="7"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8" name="Freeform 402"/>
                      <p:cNvSpPr>
                        <a:spLocks noEditPoints="1"/>
                      </p:cNvSpPr>
                      <p:nvPr/>
                    </p:nvSpPr>
                    <p:spPr bwMode="auto">
                      <a:xfrm>
                        <a:off x="3276601" y="2573339"/>
                        <a:ext cx="39688" cy="60325"/>
                      </a:xfrm>
                      <a:custGeom>
                        <a:avLst/>
                        <a:gdLst>
                          <a:gd name="T0" fmla="*/ 8 w 44"/>
                          <a:gd name="T1" fmla="*/ 33 h 67"/>
                          <a:gd name="T2" fmla="*/ 8 w 44"/>
                          <a:gd name="T3" fmla="*/ 33 h 67"/>
                          <a:gd name="T4" fmla="*/ 22 w 44"/>
                          <a:gd name="T5" fmla="*/ 61 h 67"/>
                          <a:gd name="T6" fmla="*/ 36 w 44"/>
                          <a:gd name="T7" fmla="*/ 33 h 67"/>
                          <a:gd name="T8" fmla="*/ 22 w 44"/>
                          <a:gd name="T9" fmla="*/ 6 h 67"/>
                          <a:gd name="T10" fmla="*/ 8 w 44"/>
                          <a:gd name="T11" fmla="*/ 33 h 67"/>
                          <a:gd name="T12" fmla="*/ 0 w 44"/>
                          <a:gd name="T13" fmla="*/ 33 h 67"/>
                          <a:gd name="T14" fmla="*/ 0 w 44"/>
                          <a:gd name="T15" fmla="*/ 33 h 67"/>
                          <a:gd name="T16" fmla="*/ 22 w 44"/>
                          <a:gd name="T17" fmla="*/ 0 h 67"/>
                          <a:gd name="T18" fmla="*/ 44 w 44"/>
                          <a:gd name="T19" fmla="*/ 33 h 67"/>
                          <a:gd name="T20" fmla="*/ 22 w 44"/>
                          <a:gd name="T21" fmla="*/ 67 h 67"/>
                          <a:gd name="T22" fmla="*/ 0 w 44"/>
                          <a:gd name="T2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7">
                            <a:moveTo>
                              <a:pt x="8" y="33"/>
                            </a:moveTo>
                            <a:lnTo>
                              <a:pt x="8" y="33"/>
                            </a:lnTo>
                            <a:cubicBezTo>
                              <a:pt x="8" y="52"/>
                              <a:pt x="12" y="61"/>
                              <a:pt x="22" y="61"/>
                            </a:cubicBezTo>
                            <a:cubicBezTo>
                              <a:pt x="32" y="61"/>
                              <a:pt x="36" y="52"/>
                              <a:pt x="36" y="33"/>
                            </a:cubicBezTo>
                            <a:cubicBezTo>
                              <a:pt x="36" y="15"/>
                              <a:pt x="32" y="6"/>
                              <a:pt x="22" y="6"/>
                            </a:cubicBezTo>
                            <a:cubicBezTo>
                              <a:pt x="12" y="6"/>
                              <a:pt x="8" y="15"/>
                              <a:pt x="8" y="33"/>
                            </a:cubicBezTo>
                            <a:close/>
                            <a:moveTo>
                              <a:pt x="0" y="33"/>
                            </a:moveTo>
                            <a:lnTo>
                              <a:pt x="0" y="33"/>
                            </a:lnTo>
                            <a:cubicBezTo>
                              <a:pt x="0" y="11"/>
                              <a:pt x="7" y="0"/>
                              <a:pt x="22" y="0"/>
                            </a:cubicBezTo>
                            <a:cubicBezTo>
                              <a:pt x="37" y="0"/>
                              <a:pt x="44" y="11"/>
                              <a:pt x="44" y="33"/>
                            </a:cubicBezTo>
                            <a:cubicBezTo>
                              <a:pt x="44" y="56"/>
                              <a:pt x="37" y="67"/>
                              <a:pt x="22" y="67"/>
                            </a:cubicBezTo>
                            <a:cubicBezTo>
                              <a:pt x="7" y="67"/>
                              <a:pt x="0" y="56"/>
                              <a:pt x="0" y="3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39" name="Freeform 403"/>
                      <p:cNvSpPr>
                        <a:spLocks/>
                      </p:cNvSpPr>
                      <p:nvPr/>
                    </p:nvSpPr>
                    <p:spPr bwMode="auto">
                      <a:xfrm>
                        <a:off x="3325813" y="2573339"/>
                        <a:ext cx="61913" cy="58738"/>
                      </a:xfrm>
                      <a:custGeom>
                        <a:avLst/>
                        <a:gdLst>
                          <a:gd name="T0" fmla="*/ 0 w 67"/>
                          <a:gd name="T1" fmla="*/ 65 h 65"/>
                          <a:gd name="T2" fmla="*/ 0 w 67"/>
                          <a:gd name="T3" fmla="*/ 65 h 65"/>
                          <a:gd name="T4" fmla="*/ 0 w 67"/>
                          <a:gd name="T5" fmla="*/ 2 h 65"/>
                          <a:gd name="T6" fmla="*/ 7 w 67"/>
                          <a:gd name="T7" fmla="*/ 2 h 65"/>
                          <a:gd name="T8" fmla="*/ 7 w 67"/>
                          <a:gd name="T9" fmla="*/ 10 h 65"/>
                          <a:gd name="T10" fmla="*/ 7 w 67"/>
                          <a:gd name="T11" fmla="*/ 10 h 65"/>
                          <a:gd name="T12" fmla="*/ 23 w 67"/>
                          <a:gd name="T13" fmla="*/ 0 h 65"/>
                          <a:gd name="T14" fmla="*/ 32 w 67"/>
                          <a:gd name="T15" fmla="*/ 3 h 65"/>
                          <a:gd name="T16" fmla="*/ 36 w 67"/>
                          <a:gd name="T17" fmla="*/ 11 h 65"/>
                          <a:gd name="T18" fmla="*/ 37 w 67"/>
                          <a:gd name="T19" fmla="*/ 11 h 65"/>
                          <a:gd name="T20" fmla="*/ 53 w 67"/>
                          <a:gd name="T21" fmla="*/ 0 h 65"/>
                          <a:gd name="T22" fmla="*/ 67 w 67"/>
                          <a:gd name="T23" fmla="*/ 17 h 65"/>
                          <a:gd name="T24" fmla="*/ 67 w 67"/>
                          <a:gd name="T25" fmla="*/ 65 h 65"/>
                          <a:gd name="T26" fmla="*/ 60 w 67"/>
                          <a:gd name="T27" fmla="*/ 65 h 65"/>
                          <a:gd name="T28" fmla="*/ 60 w 67"/>
                          <a:gd name="T29" fmla="*/ 18 h 65"/>
                          <a:gd name="T30" fmla="*/ 50 w 67"/>
                          <a:gd name="T31" fmla="*/ 6 h 65"/>
                          <a:gd name="T32" fmla="*/ 41 w 67"/>
                          <a:gd name="T33" fmla="*/ 11 h 65"/>
                          <a:gd name="T34" fmla="*/ 37 w 67"/>
                          <a:gd name="T35" fmla="*/ 22 h 65"/>
                          <a:gd name="T36" fmla="*/ 37 w 67"/>
                          <a:gd name="T37" fmla="*/ 65 h 65"/>
                          <a:gd name="T38" fmla="*/ 30 w 67"/>
                          <a:gd name="T39" fmla="*/ 65 h 65"/>
                          <a:gd name="T40" fmla="*/ 30 w 67"/>
                          <a:gd name="T41" fmla="*/ 18 h 65"/>
                          <a:gd name="T42" fmla="*/ 20 w 67"/>
                          <a:gd name="T43" fmla="*/ 6 h 65"/>
                          <a:gd name="T44" fmla="*/ 11 w 67"/>
                          <a:gd name="T45" fmla="*/ 11 h 65"/>
                          <a:gd name="T46" fmla="*/ 7 w 67"/>
                          <a:gd name="T47" fmla="*/ 22 h 65"/>
                          <a:gd name="T48" fmla="*/ 7 w 67"/>
                          <a:gd name="T49" fmla="*/ 65 h 65"/>
                          <a:gd name="T50" fmla="*/ 0 w 67"/>
                          <a:gd name="T5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65">
                            <a:moveTo>
                              <a:pt x="0" y="65"/>
                            </a:moveTo>
                            <a:lnTo>
                              <a:pt x="0" y="65"/>
                            </a:lnTo>
                            <a:lnTo>
                              <a:pt x="0" y="2"/>
                            </a:lnTo>
                            <a:lnTo>
                              <a:pt x="7" y="2"/>
                            </a:lnTo>
                            <a:lnTo>
                              <a:pt x="7" y="10"/>
                            </a:lnTo>
                            <a:lnTo>
                              <a:pt x="7" y="10"/>
                            </a:lnTo>
                            <a:cubicBezTo>
                              <a:pt x="10" y="4"/>
                              <a:pt x="15" y="0"/>
                              <a:pt x="23" y="0"/>
                            </a:cubicBezTo>
                            <a:cubicBezTo>
                              <a:pt x="27" y="0"/>
                              <a:pt x="30" y="1"/>
                              <a:pt x="32" y="3"/>
                            </a:cubicBezTo>
                            <a:cubicBezTo>
                              <a:pt x="34" y="5"/>
                              <a:pt x="36" y="8"/>
                              <a:pt x="36" y="11"/>
                            </a:cubicBezTo>
                            <a:lnTo>
                              <a:pt x="37" y="11"/>
                            </a:lnTo>
                            <a:cubicBezTo>
                              <a:pt x="40" y="4"/>
                              <a:pt x="45" y="0"/>
                              <a:pt x="53" y="0"/>
                            </a:cubicBezTo>
                            <a:cubicBezTo>
                              <a:pt x="63" y="0"/>
                              <a:pt x="67" y="6"/>
                              <a:pt x="67" y="17"/>
                            </a:cubicBezTo>
                            <a:lnTo>
                              <a:pt x="67" y="65"/>
                            </a:lnTo>
                            <a:lnTo>
                              <a:pt x="60" y="65"/>
                            </a:lnTo>
                            <a:lnTo>
                              <a:pt x="60" y="18"/>
                            </a:lnTo>
                            <a:cubicBezTo>
                              <a:pt x="60" y="10"/>
                              <a:pt x="57" y="6"/>
                              <a:pt x="50" y="6"/>
                            </a:cubicBezTo>
                            <a:cubicBezTo>
                              <a:pt x="47" y="6"/>
                              <a:pt x="44" y="8"/>
                              <a:pt x="41" y="11"/>
                            </a:cubicBezTo>
                            <a:cubicBezTo>
                              <a:pt x="39" y="14"/>
                              <a:pt x="37" y="18"/>
                              <a:pt x="37" y="22"/>
                            </a:cubicBezTo>
                            <a:lnTo>
                              <a:pt x="37" y="65"/>
                            </a:lnTo>
                            <a:lnTo>
                              <a:pt x="30" y="65"/>
                            </a:lnTo>
                            <a:lnTo>
                              <a:pt x="30" y="18"/>
                            </a:lnTo>
                            <a:cubicBezTo>
                              <a:pt x="30" y="10"/>
                              <a:pt x="27" y="6"/>
                              <a:pt x="20" y="6"/>
                            </a:cubicBezTo>
                            <a:cubicBezTo>
                              <a:pt x="17" y="6"/>
                              <a:pt x="13" y="8"/>
                              <a:pt x="11" y="11"/>
                            </a:cubicBezTo>
                            <a:cubicBezTo>
                              <a:pt x="8" y="14"/>
                              <a:pt x="7" y="18"/>
                              <a:pt x="7" y="22"/>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40" name="Freeform 404"/>
                      <p:cNvSpPr>
                        <a:spLocks noEditPoints="1"/>
                      </p:cNvSpPr>
                      <p:nvPr/>
                    </p:nvSpPr>
                    <p:spPr bwMode="auto">
                      <a:xfrm>
                        <a:off x="3400426" y="2554289"/>
                        <a:ext cx="39688" cy="79375"/>
                      </a:xfrm>
                      <a:custGeom>
                        <a:avLst/>
                        <a:gdLst>
                          <a:gd name="T0" fmla="*/ 7 w 43"/>
                          <a:gd name="T1" fmla="*/ 53 h 87"/>
                          <a:gd name="T2" fmla="*/ 7 w 43"/>
                          <a:gd name="T3" fmla="*/ 53 h 87"/>
                          <a:gd name="T4" fmla="*/ 12 w 43"/>
                          <a:gd name="T5" fmla="*/ 76 h 87"/>
                          <a:gd name="T6" fmla="*/ 21 w 43"/>
                          <a:gd name="T7" fmla="*/ 81 h 87"/>
                          <a:gd name="T8" fmla="*/ 31 w 43"/>
                          <a:gd name="T9" fmla="*/ 76 h 87"/>
                          <a:gd name="T10" fmla="*/ 35 w 43"/>
                          <a:gd name="T11" fmla="*/ 53 h 87"/>
                          <a:gd name="T12" fmla="*/ 31 w 43"/>
                          <a:gd name="T13" fmla="*/ 31 h 87"/>
                          <a:gd name="T14" fmla="*/ 21 w 43"/>
                          <a:gd name="T15" fmla="*/ 26 h 87"/>
                          <a:gd name="T16" fmla="*/ 12 w 43"/>
                          <a:gd name="T17" fmla="*/ 31 h 87"/>
                          <a:gd name="T18" fmla="*/ 7 w 43"/>
                          <a:gd name="T19" fmla="*/ 53 h 87"/>
                          <a:gd name="T20" fmla="*/ 0 w 43"/>
                          <a:gd name="T21" fmla="*/ 85 h 87"/>
                          <a:gd name="T22" fmla="*/ 0 w 43"/>
                          <a:gd name="T23" fmla="*/ 85 h 87"/>
                          <a:gd name="T24" fmla="*/ 0 w 43"/>
                          <a:gd name="T25" fmla="*/ 0 h 87"/>
                          <a:gd name="T26" fmla="*/ 7 w 43"/>
                          <a:gd name="T27" fmla="*/ 0 h 87"/>
                          <a:gd name="T28" fmla="*/ 7 w 43"/>
                          <a:gd name="T29" fmla="*/ 31 h 87"/>
                          <a:gd name="T30" fmla="*/ 22 w 43"/>
                          <a:gd name="T31" fmla="*/ 20 h 87"/>
                          <a:gd name="T32" fmla="*/ 43 w 43"/>
                          <a:gd name="T33" fmla="*/ 53 h 87"/>
                          <a:gd name="T34" fmla="*/ 22 w 43"/>
                          <a:gd name="T35" fmla="*/ 87 h 87"/>
                          <a:gd name="T36" fmla="*/ 13 w 43"/>
                          <a:gd name="T37" fmla="*/ 84 h 87"/>
                          <a:gd name="T38" fmla="*/ 7 w 43"/>
                          <a:gd name="T39" fmla="*/ 75 h 87"/>
                          <a:gd name="T40" fmla="*/ 7 w 43"/>
                          <a:gd name="T41" fmla="*/ 75 h 87"/>
                          <a:gd name="T42" fmla="*/ 7 w 43"/>
                          <a:gd name="T43" fmla="*/ 85 h 87"/>
                          <a:gd name="T44" fmla="*/ 0 w 43"/>
                          <a:gd name="T4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87">
                            <a:moveTo>
                              <a:pt x="7" y="53"/>
                            </a:moveTo>
                            <a:lnTo>
                              <a:pt x="7" y="53"/>
                            </a:lnTo>
                            <a:cubicBezTo>
                              <a:pt x="7" y="64"/>
                              <a:pt x="9" y="72"/>
                              <a:pt x="12" y="76"/>
                            </a:cubicBezTo>
                            <a:cubicBezTo>
                              <a:pt x="14" y="79"/>
                              <a:pt x="17" y="81"/>
                              <a:pt x="21" y="81"/>
                            </a:cubicBezTo>
                            <a:cubicBezTo>
                              <a:pt x="26" y="81"/>
                              <a:pt x="29" y="79"/>
                              <a:pt x="31" y="76"/>
                            </a:cubicBezTo>
                            <a:cubicBezTo>
                              <a:pt x="34" y="72"/>
                              <a:pt x="35" y="64"/>
                              <a:pt x="35" y="53"/>
                            </a:cubicBezTo>
                            <a:cubicBezTo>
                              <a:pt x="35" y="43"/>
                              <a:pt x="34" y="35"/>
                              <a:pt x="31" y="31"/>
                            </a:cubicBezTo>
                            <a:cubicBezTo>
                              <a:pt x="29" y="28"/>
                              <a:pt x="26" y="26"/>
                              <a:pt x="21" y="26"/>
                            </a:cubicBezTo>
                            <a:cubicBezTo>
                              <a:pt x="17" y="26"/>
                              <a:pt x="14" y="28"/>
                              <a:pt x="12" y="31"/>
                            </a:cubicBezTo>
                            <a:cubicBezTo>
                              <a:pt x="9" y="35"/>
                              <a:pt x="7" y="43"/>
                              <a:pt x="7" y="53"/>
                            </a:cubicBezTo>
                            <a:close/>
                            <a:moveTo>
                              <a:pt x="0" y="85"/>
                            </a:moveTo>
                            <a:lnTo>
                              <a:pt x="0" y="85"/>
                            </a:lnTo>
                            <a:lnTo>
                              <a:pt x="0" y="0"/>
                            </a:lnTo>
                            <a:lnTo>
                              <a:pt x="7" y="0"/>
                            </a:lnTo>
                            <a:lnTo>
                              <a:pt x="7" y="31"/>
                            </a:lnTo>
                            <a:cubicBezTo>
                              <a:pt x="9" y="24"/>
                              <a:pt x="14" y="20"/>
                              <a:pt x="22" y="20"/>
                            </a:cubicBezTo>
                            <a:cubicBezTo>
                              <a:pt x="36" y="20"/>
                              <a:pt x="43" y="31"/>
                              <a:pt x="43" y="53"/>
                            </a:cubicBezTo>
                            <a:cubicBezTo>
                              <a:pt x="43" y="76"/>
                              <a:pt x="36" y="87"/>
                              <a:pt x="22" y="87"/>
                            </a:cubicBezTo>
                            <a:cubicBezTo>
                              <a:pt x="19" y="87"/>
                              <a:pt x="15" y="86"/>
                              <a:pt x="13" y="84"/>
                            </a:cubicBezTo>
                            <a:cubicBezTo>
                              <a:pt x="10" y="81"/>
                              <a:pt x="8" y="78"/>
                              <a:pt x="7" y="75"/>
                            </a:cubicBezTo>
                            <a:lnTo>
                              <a:pt x="7" y="75"/>
                            </a:lnTo>
                            <a:lnTo>
                              <a:pt x="7"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41" name="Freeform 405"/>
                      <p:cNvSpPr>
                        <a:spLocks noEditPoints="1"/>
                      </p:cNvSpPr>
                      <p:nvPr/>
                    </p:nvSpPr>
                    <p:spPr bwMode="auto">
                      <a:xfrm>
                        <a:off x="3451226" y="2554289"/>
                        <a:ext cx="6350" cy="77788"/>
                      </a:xfrm>
                      <a:custGeom>
                        <a:avLst/>
                        <a:gdLst>
                          <a:gd name="T0" fmla="*/ 0 w 7"/>
                          <a:gd name="T1" fmla="*/ 22 h 85"/>
                          <a:gd name="T2" fmla="*/ 0 w 7"/>
                          <a:gd name="T3" fmla="*/ 22 h 85"/>
                          <a:gd name="T4" fmla="*/ 7 w 7"/>
                          <a:gd name="T5" fmla="*/ 22 h 85"/>
                          <a:gd name="T6" fmla="*/ 7 w 7"/>
                          <a:gd name="T7" fmla="*/ 85 h 85"/>
                          <a:gd name="T8" fmla="*/ 0 w 7"/>
                          <a:gd name="T9" fmla="*/ 85 h 85"/>
                          <a:gd name="T10" fmla="*/ 0 w 7"/>
                          <a:gd name="T11" fmla="*/ 22 h 85"/>
                          <a:gd name="T12" fmla="*/ 0 w 7"/>
                          <a:gd name="T13" fmla="*/ 0 h 85"/>
                          <a:gd name="T14" fmla="*/ 0 w 7"/>
                          <a:gd name="T15" fmla="*/ 0 h 85"/>
                          <a:gd name="T16" fmla="*/ 7 w 7"/>
                          <a:gd name="T17" fmla="*/ 0 h 85"/>
                          <a:gd name="T18" fmla="*/ 7 w 7"/>
                          <a:gd name="T19" fmla="*/ 12 h 85"/>
                          <a:gd name="T20" fmla="*/ 0 w 7"/>
                          <a:gd name="T21" fmla="*/ 12 h 85"/>
                          <a:gd name="T22" fmla="*/ 0 w 7"/>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5">
                            <a:moveTo>
                              <a:pt x="0" y="22"/>
                            </a:moveTo>
                            <a:lnTo>
                              <a:pt x="0" y="22"/>
                            </a:lnTo>
                            <a:lnTo>
                              <a:pt x="7" y="22"/>
                            </a:lnTo>
                            <a:lnTo>
                              <a:pt x="7" y="85"/>
                            </a:lnTo>
                            <a:lnTo>
                              <a:pt x="0" y="85"/>
                            </a:lnTo>
                            <a:lnTo>
                              <a:pt x="0" y="22"/>
                            </a:lnTo>
                            <a:close/>
                            <a:moveTo>
                              <a:pt x="0" y="0"/>
                            </a:moveTo>
                            <a:lnTo>
                              <a:pt x="0" y="0"/>
                            </a:lnTo>
                            <a:lnTo>
                              <a:pt x="7" y="0"/>
                            </a:lnTo>
                            <a:lnTo>
                              <a:pt x="7" y="12"/>
                            </a:lnTo>
                            <a:lnTo>
                              <a:pt x="0" y="12"/>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42" name="Freeform 406"/>
                      <p:cNvSpPr>
                        <a:spLocks noEditPoints="1"/>
                      </p:cNvSpPr>
                      <p:nvPr/>
                    </p:nvSpPr>
                    <p:spPr bwMode="auto">
                      <a:xfrm>
                        <a:off x="3467101" y="2573339"/>
                        <a:ext cx="41275" cy="60325"/>
                      </a:xfrm>
                      <a:custGeom>
                        <a:avLst/>
                        <a:gdLst>
                          <a:gd name="T0" fmla="*/ 32 w 45"/>
                          <a:gd name="T1" fmla="*/ 43 h 67"/>
                          <a:gd name="T2" fmla="*/ 32 w 45"/>
                          <a:gd name="T3" fmla="*/ 43 h 67"/>
                          <a:gd name="T4" fmla="*/ 32 w 45"/>
                          <a:gd name="T5" fmla="*/ 29 h 67"/>
                          <a:gd name="T6" fmla="*/ 32 w 45"/>
                          <a:gd name="T7" fmla="*/ 29 h 67"/>
                          <a:gd name="T8" fmla="*/ 24 w 45"/>
                          <a:gd name="T9" fmla="*/ 34 h 67"/>
                          <a:gd name="T10" fmla="*/ 18 w 45"/>
                          <a:gd name="T11" fmla="*/ 35 h 67"/>
                          <a:gd name="T12" fmla="*/ 8 w 45"/>
                          <a:gd name="T13" fmla="*/ 48 h 67"/>
                          <a:gd name="T14" fmla="*/ 10 w 45"/>
                          <a:gd name="T15" fmla="*/ 57 h 67"/>
                          <a:gd name="T16" fmla="*/ 18 w 45"/>
                          <a:gd name="T17" fmla="*/ 61 h 67"/>
                          <a:gd name="T18" fmla="*/ 28 w 45"/>
                          <a:gd name="T19" fmla="*/ 56 h 67"/>
                          <a:gd name="T20" fmla="*/ 32 w 45"/>
                          <a:gd name="T21" fmla="*/ 43 h 67"/>
                          <a:gd name="T22" fmla="*/ 9 w 45"/>
                          <a:gd name="T23" fmla="*/ 21 h 67"/>
                          <a:gd name="T24" fmla="*/ 9 w 45"/>
                          <a:gd name="T25" fmla="*/ 21 h 67"/>
                          <a:gd name="T26" fmla="*/ 2 w 45"/>
                          <a:gd name="T27" fmla="*/ 21 h 67"/>
                          <a:gd name="T28" fmla="*/ 22 w 45"/>
                          <a:gd name="T29" fmla="*/ 0 h 67"/>
                          <a:gd name="T30" fmla="*/ 40 w 45"/>
                          <a:gd name="T31" fmla="*/ 17 h 67"/>
                          <a:gd name="T32" fmla="*/ 40 w 45"/>
                          <a:gd name="T33" fmla="*/ 55 h 67"/>
                          <a:gd name="T34" fmla="*/ 43 w 45"/>
                          <a:gd name="T35" fmla="*/ 60 h 67"/>
                          <a:gd name="T36" fmla="*/ 45 w 45"/>
                          <a:gd name="T37" fmla="*/ 60 h 67"/>
                          <a:gd name="T38" fmla="*/ 45 w 45"/>
                          <a:gd name="T39" fmla="*/ 65 h 67"/>
                          <a:gd name="T40" fmla="*/ 42 w 45"/>
                          <a:gd name="T41" fmla="*/ 66 h 67"/>
                          <a:gd name="T42" fmla="*/ 35 w 45"/>
                          <a:gd name="T43" fmla="*/ 65 h 67"/>
                          <a:gd name="T44" fmla="*/ 33 w 45"/>
                          <a:gd name="T45" fmla="*/ 58 h 67"/>
                          <a:gd name="T46" fmla="*/ 33 w 45"/>
                          <a:gd name="T47" fmla="*/ 56 h 67"/>
                          <a:gd name="T48" fmla="*/ 32 w 45"/>
                          <a:gd name="T49" fmla="*/ 56 h 67"/>
                          <a:gd name="T50" fmla="*/ 16 w 45"/>
                          <a:gd name="T51" fmla="*/ 67 h 67"/>
                          <a:gd name="T52" fmla="*/ 0 w 45"/>
                          <a:gd name="T53" fmla="*/ 49 h 67"/>
                          <a:gd name="T54" fmla="*/ 13 w 45"/>
                          <a:gd name="T55" fmla="*/ 31 h 67"/>
                          <a:gd name="T56" fmla="*/ 26 w 45"/>
                          <a:gd name="T57" fmla="*/ 27 h 67"/>
                          <a:gd name="T58" fmla="*/ 32 w 45"/>
                          <a:gd name="T59" fmla="*/ 24 h 67"/>
                          <a:gd name="T60" fmla="*/ 32 w 45"/>
                          <a:gd name="T61" fmla="*/ 17 h 67"/>
                          <a:gd name="T62" fmla="*/ 21 w 45"/>
                          <a:gd name="T63" fmla="*/ 6 h 67"/>
                          <a:gd name="T64" fmla="*/ 9 w 45"/>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2" y="31"/>
                              <a:pt x="29" y="32"/>
                              <a:pt x="24" y="34"/>
                            </a:cubicBezTo>
                            <a:lnTo>
                              <a:pt x="18" y="35"/>
                            </a:lnTo>
                            <a:cubicBezTo>
                              <a:pt x="11" y="37"/>
                              <a:pt x="8" y="41"/>
                              <a:pt x="8" y="48"/>
                            </a:cubicBezTo>
                            <a:cubicBezTo>
                              <a:pt x="8" y="52"/>
                              <a:pt x="8" y="55"/>
                              <a:pt x="10" y="57"/>
                            </a:cubicBezTo>
                            <a:cubicBezTo>
                              <a:pt x="12" y="60"/>
                              <a:pt x="14" y="61"/>
                              <a:pt x="18" y="61"/>
                            </a:cubicBezTo>
                            <a:cubicBezTo>
                              <a:pt x="22" y="61"/>
                              <a:pt x="26" y="59"/>
                              <a:pt x="28" y="56"/>
                            </a:cubicBezTo>
                            <a:cubicBezTo>
                              <a:pt x="31" y="53"/>
                              <a:pt x="32" y="48"/>
                              <a:pt x="32" y="43"/>
                            </a:cubicBezTo>
                            <a:close/>
                            <a:moveTo>
                              <a:pt x="9" y="21"/>
                            </a:moveTo>
                            <a:lnTo>
                              <a:pt x="9" y="21"/>
                            </a:lnTo>
                            <a:lnTo>
                              <a:pt x="2" y="21"/>
                            </a:lnTo>
                            <a:cubicBezTo>
                              <a:pt x="2" y="7"/>
                              <a:pt x="8" y="0"/>
                              <a:pt x="22" y="0"/>
                            </a:cubicBezTo>
                            <a:cubicBezTo>
                              <a:pt x="34" y="0"/>
                              <a:pt x="40" y="6"/>
                              <a:pt x="40" y="17"/>
                            </a:cubicBezTo>
                            <a:lnTo>
                              <a:pt x="40" y="55"/>
                            </a:lnTo>
                            <a:cubicBezTo>
                              <a:pt x="40" y="58"/>
                              <a:pt x="41" y="60"/>
                              <a:pt x="43" y="60"/>
                            </a:cubicBezTo>
                            <a:lnTo>
                              <a:pt x="45" y="60"/>
                            </a:lnTo>
                            <a:lnTo>
                              <a:pt x="45" y="65"/>
                            </a:lnTo>
                            <a:cubicBezTo>
                              <a:pt x="44" y="66"/>
                              <a:pt x="43" y="66"/>
                              <a:pt x="42" y="66"/>
                            </a:cubicBezTo>
                            <a:cubicBezTo>
                              <a:pt x="39" y="66"/>
                              <a:pt x="37" y="66"/>
                              <a:pt x="35" y="65"/>
                            </a:cubicBezTo>
                            <a:cubicBezTo>
                              <a:pt x="34" y="63"/>
                              <a:pt x="33" y="61"/>
                              <a:pt x="33" y="58"/>
                            </a:cubicBezTo>
                            <a:lnTo>
                              <a:pt x="33" y="56"/>
                            </a:lnTo>
                            <a:lnTo>
                              <a:pt x="32" y="56"/>
                            </a:lnTo>
                            <a:cubicBezTo>
                              <a:pt x="30" y="63"/>
                              <a:pt x="25" y="67"/>
                              <a:pt x="16" y="67"/>
                            </a:cubicBezTo>
                            <a:cubicBezTo>
                              <a:pt x="5" y="67"/>
                              <a:pt x="0" y="61"/>
                              <a:pt x="0" y="49"/>
                            </a:cubicBezTo>
                            <a:cubicBezTo>
                              <a:pt x="0" y="39"/>
                              <a:pt x="4" y="34"/>
                              <a:pt x="13" y="31"/>
                            </a:cubicBezTo>
                            <a:lnTo>
                              <a:pt x="26" y="27"/>
                            </a:lnTo>
                            <a:cubicBezTo>
                              <a:pt x="29" y="26"/>
                              <a:pt x="31" y="25"/>
                              <a:pt x="32" y="24"/>
                            </a:cubicBezTo>
                            <a:cubicBezTo>
                              <a:pt x="32" y="23"/>
                              <a:pt x="32" y="20"/>
                              <a:pt x="32" y="17"/>
                            </a:cubicBezTo>
                            <a:cubicBezTo>
                              <a:pt x="32" y="10"/>
                              <a:pt x="29"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7" name="Freeform 408"/>
                      <p:cNvSpPr>
                        <a:spLocks/>
                      </p:cNvSpPr>
                      <p:nvPr/>
                    </p:nvSpPr>
                    <p:spPr bwMode="auto">
                      <a:xfrm>
                        <a:off x="4275138" y="2411413"/>
                        <a:ext cx="57150" cy="87313"/>
                      </a:xfrm>
                      <a:custGeom>
                        <a:avLst/>
                        <a:gdLst>
                          <a:gd name="T0" fmla="*/ 0 w 63"/>
                          <a:gd name="T1" fmla="*/ 0 h 96"/>
                          <a:gd name="T2" fmla="*/ 0 w 63"/>
                          <a:gd name="T3" fmla="*/ 0 h 96"/>
                          <a:gd name="T4" fmla="*/ 13 w 63"/>
                          <a:gd name="T5" fmla="*/ 0 h 96"/>
                          <a:gd name="T6" fmla="*/ 31 w 63"/>
                          <a:gd name="T7" fmla="*/ 45 h 96"/>
                          <a:gd name="T8" fmla="*/ 50 w 63"/>
                          <a:gd name="T9" fmla="*/ 0 h 96"/>
                          <a:gd name="T10" fmla="*/ 63 w 63"/>
                          <a:gd name="T11" fmla="*/ 0 h 96"/>
                          <a:gd name="T12" fmla="*/ 37 w 63"/>
                          <a:gd name="T13" fmla="*/ 58 h 96"/>
                          <a:gd name="T14" fmla="*/ 37 w 63"/>
                          <a:gd name="T15" fmla="*/ 96 h 96"/>
                          <a:gd name="T16" fmla="*/ 26 w 63"/>
                          <a:gd name="T17" fmla="*/ 96 h 96"/>
                          <a:gd name="T18" fmla="*/ 26 w 63"/>
                          <a:gd name="T19" fmla="*/ 58 h 96"/>
                          <a:gd name="T20" fmla="*/ 0 w 63"/>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96">
                            <a:moveTo>
                              <a:pt x="0" y="0"/>
                            </a:moveTo>
                            <a:lnTo>
                              <a:pt x="0" y="0"/>
                            </a:lnTo>
                            <a:lnTo>
                              <a:pt x="13" y="0"/>
                            </a:lnTo>
                            <a:lnTo>
                              <a:pt x="31" y="45"/>
                            </a:lnTo>
                            <a:lnTo>
                              <a:pt x="50" y="0"/>
                            </a:lnTo>
                            <a:lnTo>
                              <a:pt x="63" y="0"/>
                            </a:lnTo>
                            <a:lnTo>
                              <a:pt x="37" y="58"/>
                            </a:lnTo>
                            <a:lnTo>
                              <a:pt x="37" y="96"/>
                            </a:lnTo>
                            <a:lnTo>
                              <a:pt x="26" y="96"/>
                            </a:lnTo>
                            <a:lnTo>
                              <a:pt x="26" y="58"/>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 name="Freeform 409"/>
                      <p:cNvSpPr>
                        <a:spLocks noEditPoints="1"/>
                      </p:cNvSpPr>
                      <p:nvPr/>
                    </p:nvSpPr>
                    <p:spPr bwMode="auto">
                      <a:xfrm>
                        <a:off x="4325938" y="2430463"/>
                        <a:ext cx="47625" cy="69850"/>
                      </a:xfrm>
                      <a:custGeom>
                        <a:avLst/>
                        <a:gdLst>
                          <a:gd name="T0" fmla="*/ 33 w 52"/>
                          <a:gd name="T1" fmla="*/ 65 h 76"/>
                          <a:gd name="T2" fmla="*/ 33 w 52"/>
                          <a:gd name="T3" fmla="*/ 65 h 76"/>
                          <a:gd name="T4" fmla="*/ 37 w 52"/>
                          <a:gd name="T5" fmla="*/ 58 h 76"/>
                          <a:gd name="T6" fmla="*/ 39 w 52"/>
                          <a:gd name="T7" fmla="*/ 49 h 76"/>
                          <a:gd name="T8" fmla="*/ 40 w 52"/>
                          <a:gd name="T9" fmla="*/ 38 h 76"/>
                          <a:gd name="T10" fmla="*/ 39 w 52"/>
                          <a:gd name="T11" fmla="*/ 26 h 76"/>
                          <a:gd name="T12" fmla="*/ 37 w 52"/>
                          <a:gd name="T13" fmla="*/ 17 h 76"/>
                          <a:gd name="T14" fmla="*/ 33 w 52"/>
                          <a:gd name="T15" fmla="*/ 11 h 76"/>
                          <a:gd name="T16" fmla="*/ 26 w 52"/>
                          <a:gd name="T17" fmla="*/ 9 h 76"/>
                          <a:gd name="T18" fmla="*/ 19 w 52"/>
                          <a:gd name="T19" fmla="*/ 11 h 76"/>
                          <a:gd name="T20" fmla="*/ 15 w 52"/>
                          <a:gd name="T21" fmla="*/ 18 h 76"/>
                          <a:gd name="T22" fmla="*/ 13 w 52"/>
                          <a:gd name="T23" fmla="*/ 26 h 76"/>
                          <a:gd name="T24" fmla="*/ 12 w 52"/>
                          <a:gd name="T25" fmla="*/ 38 h 76"/>
                          <a:gd name="T26" fmla="*/ 13 w 52"/>
                          <a:gd name="T27" fmla="*/ 49 h 76"/>
                          <a:gd name="T28" fmla="*/ 15 w 52"/>
                          <a:gd name="T29" fmla="*/ 58 h 76"/>
                          <a:gd name="T30" fmla="*/ 19 w 52"/>
                          <a:gd name="T31" fmla="*/ 64 h 76"/>
                          <a:gd name="T32" fmla="*/ 26 w 52"/>
                          <a:gd name="T33" fmla="*/ 67 h 76"/>
                          <a:gd name="T34" fmla="*/ 33 w 52"/>
                          <a:gd name="T35" fmla="*/ 65 h 76"/>
                          <a:gd name="T36" fmla="*/ 1 w 52"/>
                          <a:gd name="T37" fmla="*/ 23 h 76"/>
                          <a:gd name="T38" fmla="*/ 1 w 52"/>
                          <a:gd name="T39" fmla="*/ 23 h 76"/>
                          <a:gd name="T40" fmla="*/ 6 w 52"/>
                          <a:gd name="T41" fmla="*/ 11 h 76"/>
                          <a:gd name="T42" fmla="*/ 14 w 52"/>
                          <a:gd name="T43" fmla="*/ 3 h 76"/>
                          <a:gd name="T44" fmla="*/ 26 w 52"/>
                          <a:gd name="T45" fmla="*/ 0 h 76"/>
                          <a:gd name="T46" fmla="*/ 39 w 52"/>
                          <a:gd name="T47" fmla="*/ 3 h 76"/>
                          <a:gd name="T48" fmla="*/ 46 w 52"/>
                          <a:gd name="T49" fmla="*/ 11 h 76"/>
                          <a:gd name="T50" fmla="*/ 51 w 52"/>
                          <a:gd name="T51" fmla="*/ 23 h 76"/>
                          <a:gd name="T52" fmla="*/ 52 w 52"/>
                          <a:gd name="T53" fmla="*/ 38 h 76"/>
                          <a:gd name="T54" fmla="*/ 51 w 52"/>
                          <a:gd name="T55" fmla="*/ 53 h 76"/>
                          <a:gd name="T56" fmla="*/ 46 w 52"/>
                          <a:gd name="T57" fmla="*/ 65 h 76"/>
                          <a:gd name="T58" fmla="*/ 38 w 52"/>
                          <a:gd name="T59" fmla="*/ 73 h 76"/>
                          <a:gd name="T60" fmla="*/ 26 w 52"/>
                          <a:gd name="T61" fmla="*/ 76 h 76"/>
                          <a:gd name="T62" fmla="*/ 13 w 52"/>
                          <a:gd name="T63" fmla="*/ 73 h 76"/>
                          <a:gd name="T64" fmla="*/ 6 w 52"/>
                          <a:gd name="T65" fmla="*/ 65 h 76"/>
                          <a:gd name="T66" fmla="*/ 1 w 52"/>
                          <a:gd name="T67" fmla="*/ 53 h 76"/>
                          <a:gd name="T68" fmla="*/ 0 w 52"/>
                          <a:gd name="T69" fmla="*/ 38 h 76"/>
                          <a:gd name="T70" fmla="*/ 1 w 52"/>
                          <a:gd name="T71"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76">
                            <a:moveTo>
                              <a:pt x="33" y="65"/>
                            </a:moveTo>
                            <a:lnTo>
                              <a:pt x="33" y="65"/>
                            </a:lnTo>
                            <a:cubicBezTo>
                              <a:pt x="35" y="63"/>
                              <a:pt x="36" y="61"/>
                              <a:pt x="37" y="58"/>
                            </a:cubicBezTo>
                            <a:cubicBezTo>
                              <a:pt x="38" y="56"/>
                              <a:pt x="39" y="53"/>
                              <a:pt x="39" y="49"/>
                            </a:cubicBezTo>
                            <a:cubicBezTo>
                              <a:pt x="40" y="46"/>
                              <a:pt x="40" y="42"/>
                              <a:pt x="40" y="38"/>
                            </a:cubicBezTo>
                            <a:cubicBezTo>
                              <a:pt x="40" y="34"/>
                              <a:pt x="40" y="30"/>
                              <a:pt x="39" y="26"/>
                            </a:cubicBezTo>
                            <a:cubicBezTo>
                              <a:pt x="39" y="23"/>
                              <a:pt x="38" y="20"/>
                              <a:pt x="37" y="17"/>
                            </a:cubicBezTo>
                            <a:cubicBezTo>
                              <a:pt x="36" y="15"/>
                              <a:pt x="35" y="13"/>
                              <a:pt x="33" y="11"/>
                            </a:cubicBezTo>
                            <a:cubicBezTo>
                              <a:pt x="31" y="10"/>
                              <a:pt x="29" y="9"/>
                              <a:pt x="26" y="9"/>
                            </a:cubicBezTo>
                            <a:cubicBezTo>
                              <a:pt x="23" y="9"/>
                              <a:pt x="21" y="10"/>
                              <a:pt x="19" y="11"/>
                            </a:cubicBezTo>
                            <a:cubicBezTo>
                              <a:pt x="17" y="13"/>
                              <a:pt x="16" y="15"/>
                              <a:pt x="15" y="18"/>
                            </a:cubicBezTo>
                            <a:cubicBezTo>
                              <a:pt x="14" y="20"/>
                              <a:pt x="13" y="23"/>
                              <a:pt x="13" y="26"/>
                            </a:cubicBezTo>
                            <a:cubicBezTo>
                              <a:pt x="12" y="30"/>
                              <a:pt x="12" y="34"/>
                              <a:pt x="12" y="38"/>
                            </a:cubicBezTo>
                            <a:cubicBezTo>
                              <a:pt x="12" y="42"/>
                              <a:pt x="12" y="46"/>
                              <a:pt x="13" y="49"/>
                            </a:cubicBezTo>
                            <a:cubicBezTo>
                              <a:pt x="13" y="53"/>
                              <a:pt x="14" y="56"/>
                              <a:pt x="15" y="58"/>
                            </a:cubicBezTo>
                            <a:cubicBezTo>
                              <a:pt x="16" y="61"/>
                              <a:pt x="17" y="63"/>
                              <a:pt x="19" y="64"/>
                            </a:cubicBezTo>
                            <a:cubicBezTo>
                              <a:pt x="21" y="66"/>
                              <a:pt x="23" y="67"/>
                              <a:pt x="26" y="67"/>
                            </a:cubicBezTo>
                            <a:cubicBezTo>
                              <a:pt x="29" y="67"/>
                              <a:pt x="31" y="66"/>
                              <a:pt x="33" y="65"/>
                            </a:cubicBezTo>
                            <a:close/>
                            <a:moveTo>
                              <a:pt x="1" y="23"/>
                            </a:moveTo>
                            <a:lnTo>
                              <a:pt x="1" y="23"/>
                            </a:lnTo>
                            <a:cubicBezTo>
                              <a:pt x="2" y="19"/>
                              <a:pt x="4" y="15"/>
                              <a:pt x="6" y="11"/>
                            </a:cubicBezTo>
                            <a:cubicBezTo>
                              <a:pt x="8" y="8"/>
                              <a:pt x="10" y="5"/>
                              <a:pt x="14" y="3"/>
                            </a:cubicBezTo>
                            <a:cubicBezTo>
                              <a:pt x="17" y="1"/>
                              <a:pt x="21" y="0"/>
                              <a:pt x="26" y="0"/>
                            </a:cubicBezTo>
                            <a:cubicBezTo>
                              <a:pt x="31" y="0"/>
                              <a:pt x="35" y="1"/>
                              <a:pt x="39" y="3"/>
                            </a:cubicBezTo>
                            <a:cubicBezTo>
                              <a:pt x="42" y="5"/>
                              <a:pt x="45" y="8"/>
                              <a:pt x="46" y="11"/>
                            </a:cubicBezTo>
                            <a:cubicBezTo>
                              <a:pt x="48" y="15"/>
                              <a:pt x="50" y="19"/>
                              <a:pt x="51" y="23"/>
                            </a:cubicBezTo>
                            <a:cubicBezTo>
                              <a:pt x="51" y="28"/>
                              <a:pt x="52" y="33"/>
                              <a:pt x="52" y="38"/>
                            </a:cubicBezTo>
                            <a:cubicBezTo>
                              <a:pt x="52" y="43"/>
                              <a:pt x="51" y="48"/>
                              <a:pt x="51" y="53"/>
                            </a:cubicBezTo>
                            <a:cubicBezTo>
                              <a:pt x="50" y="57"/>
                              <a:pt x="48" y="61"/>
                              <a:pt x="46" y="65"/>
                            </a:cubicBezTo>
                            <a:cubicBezTo>
                              <a:pt x="44" y="68"/>
                              <a:pt x="42" y="71"/>
                              <a:pt x="38" y="73"/>
                            </a:cubicBezTo>
                            <a:cubicBezTo>
                              <a:pt x="35" y="75"/>
                              <a:pt x="31" y="76"/>
                              <a:pt x="26" y="76"/>
                            </a:cubicBezTo>
                            <a:cubicBezTo>
                              <a:pt x="21" y="76"/>
                              <a:pt x="17" y="75"/>
                              <a:pt x="13" y="73"/>
                            </a:cubicBezTo>
                            <a:cubicBezTo>
                              <a:pt x="10" y="71"/>
                              <a:pt x="7" y="68"/>
                              <a:pt x="6" y="65"/>
                            </a:cubicBezTo>
                            <a:cubicBezTo>
                              <a:pt x="4" y="61"/>
                              <a:pt x="2" y="57"/>
                              <a:pt x="1" y="53"/>
                            </a:cubicBezTo>
                            <a:cubicBezTo>
                              <a:pt x="1" y="48"/>
                              <a:pt x="0" y="43"/>
                              <a:pt x="0" y="38"/>
                            </a:cubicBezTo>
                            <a:cubicBezTo>
                              <a:pt x="0" y="33"/>
                              <a:pt x="1" y="28"/>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 name="Freeform 410"/>
                      <p:cNvSpPr>
                        <a:spLocks/>
                      </p:cNvSpPr>
                      <p:nvPr/>
                    </p:nvSpPr>
                    <p:spPr bwMode="auto">
                      <a:xfrm>
                        <a:off x="4384675" y="2411413"/>
                        <a:ext cx="11113" cy="87313"/>
                      </a:xfrm>
                      <a:custGeom>
                        <a:avLst/>
                        <a:gdLst>
                          <a:gd name="T0" fmla="*/ 0 w 11"/>
                          <a:gd name="T1" fmla="*/ 0 h 96"/>
                          <a:gd name="T2" fmla="*/ 0 w 11"/>
                          <a:gd name="T3" fmla="*/ 0 h 96"/>
                          <a:gd name="T4" fmla="*/ 11 w 11"/>
                          <a:gd name="T5" fmla="*/ 0 h 96"/>
                          <a:gd name="T6" fmla="*/ 11 w 11"/>
                          <a:gd name="T7" fmla="*/ 96 h 96"/>
                          <a:gd name="T8" fmla="*/ 0 w 11"/>
                          <a:gd name="T9" fmla="*/ 96 h 96"/>
                          <a:gd name="T10" fmla="*/ 0 w 11"/>
                          <a:gd name="T11" fmla="*/ 0 h 96"/>
                        </a:gdLst>
                        <a:ahLst/>
                        <a:cxnLst>
                          <a:cxn ang="0">
                            <a:pos x="T0" y="T1"/>
                          </a:cxn>
                          <a:cxn ang="0">
                            <a:pos x="T2" y="T3"/>
                          </a:cxn>
                          <a:cxn ang="0">
                            <a:pos x="T4" y="T5"/>
                          </a:cxn>
                          <a:cxn ang="0">
                            <a:pos x="T6" y="T7"/>
                          </a:cxn>
                          <a:cxn ang="0">
                            <a:pos x="T8" y="T9"/>
                          </a:cxn>
                          <a:cxn ang="0">
                            <a:pos x="T10" y="T11"/>
                          </a:cxn>
                        </a:cxnLst>
                        <a:rect l="0" t="0" r="r" b="b"/>
                        <a:pathLst>
                          <a:path w="11" h="96">
                            <a:moveTo>
                              <a:pt x="0" y="0"/>
                            </a:moveTo>
                            <a:lnTo>
                              <a:pt x="0" y="0"/>
                            </a:lnTo>
                            <a:lnTo>
                              <a:pt x="11" y="0"/>
                            </a:lnTo>
                            <a:lnTo>
                              <a:pt x="11"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0" name="Freeform 411"/>
                      <p:cNvSpPr>
                        <a:spLocks noEditPoints="1"/>
                      </p:cNvSpPr>
                      <p:nvPr/>
                    </p:nvSpPr>
                    <p:spPr bwMode="auto">
                      <a:xfrm>
                        <a:off x="4410075" y="2411413"/>
                        <a:ext cx="9525" cy="87313"/>
                      </a:xfrm>
                      <a:custGeom>
                        <a:avLst/>
                        <a:gdLst>
                          <a:gd name="T0" fmla="*/ 0 w 11"/>
                          <a:gd name="T1" fmla="*/ 24 h 96"/>
                          <a:gd name="T2" fmla="*/ 0 w 11"/>
                          <a:gd name="T3" fmla="*/ 24 h 96"/>
                          <a:gd name="T4" fmla="*/ 11 w 11"/>
                          <a:gd name="T5" fmla="*/ 24 h 96"/>
                          <a:gd name="T6" fmla="*/ 11 w 11"/>
                          <a:gd name="T7" fmla="*/ 96 h 96"/>
                          <a:gd name="T8" fmla="*/ 0 w 11"/>
                          <a:gd name="T9" fmla="*/ 96 h 96"/>
                          <a:gd name="T10" fmla="*/ 0 w 11"/>
                          <a:gd name="T11" fmla="*/ 24 h 96"/>
                          <a:gd name="T12" fmla="*/ 0 w 11"/>
                          <a:gd name="T13" fmla="*/ 0 h 96"/>
                          <a:gd name="T14" fmla="*/ 0 w 11"/>
                          <a:gd name="T15" fmla="*/ 0 h 96"/>
                          <a:gd name="T16" fmla="*/ 11 w 11"/>
                          <a:gd name="T17" fmla="*/ 0 h 96"/>
                          <a:gd name="T18" fmla="*/ 11 w 11"/>
                          <a:gd name="T19" fmla="*/ 13 h 96"/>
                          <a:gd name="T20" fmla="*/ 0 w 11"/>
                          <a:gd name="T21" fmla="*/ 13 h 96"/>
                          <a:gd name="T22" fmla="*/ 0 w 11"/>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6">
                            <a:moveTo>
                              <a:pt x="0" y="24"/>
                            </a:moveTo>
                            <a:lnTo>
                              <a:pt x="0" y="24"/>
                            </a:lnTo>
                            <a:lnTo>
                              <a:pt x="11" y="24"/>
                            </a:lnTo>
                            <a:lnTo>
                              <a:pt x="11" y="96"/>
                            </a:lnTo>
                            <a:lnTo>
                              <a:pt x="0" y="96"/>
                            </a:lnTo>
                            <a:lnTo>
                              <a:pt x="0" y="24"/>
                            </a:lnTo>
                            <a:close/>
                            <a:moveTo>
                              <a:pt x="0" y="0"/>
                            </a:moveTo>
                            <a:lnTo>
                              <a:pt x="0" y="0"/>
                            </a:lnTo>
                            <a:lnTo>
                              <a:pt x="11" y="0"/>
                            </a:lnTo>
                            <a:lnTo>
                              <a:pt x="11" y="13"/>
                            </a:lnTo>
                            <a:lnTo>
                              <a:pt x="0" y="1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1" name="Freeform 412"/>
                      <p:cNvSpPr>
                        <a:spLocks/>
                      </p:cNvSpPr>
                      <p:nvPr/>
                    </p:nvSpPr>
                    <p:spPr bwMode="auto">
                      <a:xfrm>
                        <a:off x="4433888" y="2430463"/>
                        <a:ext cx="74613" cy="68263"/>
                      </a:xfrm>
                      <a:custGeom>
                        <a:avLst/>
                        <a:gdLst>
                          <a:gd name="T0" fmla="*/ 0 w 80"/>
                          <a:gd name="T1" fmla="*/ 2 h 74"/>
                          <a:gd name="T2" fmla="*/ 0 w 80"/>
                          <a:gd name="T3" fmla="*/ 2 h 74"/>
                          <a:gd name="T4" fmla="*/ 11 w 80"/>
                          <a:gd name="T5" fmla="*/ 2 h 74"/>
                          <a:gd name="T6" fmla="*/ 11 w 80"/>
                          <a:gd name="T7" fmla="*/ 11 h 74"/>
                          <a:gd name="T8" fmla="*/ 11 w 80"/>
                          <a:gd name="T9" fmla="*/ 11 h 74"/>
                          <a:gd name="T10" fmla="*/ 18 w 80"/>
                          <a:gd name="T11" fmla="*/ 3 h 74"/>
                          <a:gd name="T12" fmla="*/ 29 w 80"/>
                          <a:gd name="T13" fmla="*/ 0 h 74"/>
                          <a:gd name="T14" fmla="*/ 39 w 80"/>
                          <a:gd name="T15" fmla="*/ 3 h 74"/>
                          <a:gd name="T16" fmla="*/ 44 w 80"/>
                          <a:gd name="T17" fmla="*/ 12 h 74"/>
                          <a:gd name="T18" fmla="*/ 51 w 80"/>
                          <a:gd name="T19" fmla="*/ 4 h 74"/>
                          <a:gd name="T20" fmla="*/ 61 w 80"/>
                          <a:gd name="T21" fmla="*/ 0 h 74"/>
                          <a:gd name="T22" fmla="*/ 72 w 80"/>
                          <a:gd name="T23" fmla="*/ 3 h 74"/>
                          <a:gd name="T24" fmla="*/ 77 w 80"/>
                          <a:gd name="T25" fmla="*/ 8 h 74"/>
                          <a:gd name="T26" fmla="*/ 79 w 80"/>
                          <a:gd name="T27" fmla="*/ 15 h 74"/>
                          <a:gd name="T28" fmla="*/ 80 w 80"/>
                          <a:gd name="T29" fmla="*/ 23 h 74"/>
                          <a:gd name="T30" fmla="*/ 80 w 80"/>
                          <a:gd name="T31" fmla="*/ 74 h 74"/>
                          <a:gd name="T32" fmla="*/ 69 w 80"/>
                          <a:gd name="T33" fmla="*/ 74 h 74"/>
                          <a:gd name="T34" fmla="*/ 69 w 80"/>
                          <a:gd name="T35" fmla="*/ 24 h 74"/>
                          <a:gd name="T36" fmla="*/ 68 w 80"/>
                          <a:gd name="T37" fmla="*/ 19 h 74"/>
                          <a:gd name="T38" fmla="*/ 67 w 80"/>
                          <a:gd name="T39" fmla="*/ 15 h 74"/>
                          <a:gd name="T40" fmla="*/ 64 w 80"/>
                          <a:gd name="T41" fmla="*/ 11 h 74"/>
                          <a:gd name="T42" fmla="*/ 59 w 80"/>
                          <a:gd name="T43" fmla="*/ 10 h 74"/>
                          <a:gd name="T44" fmla="*/ 55 w 80"/>
                          <a:gd name="T45" fmla="*/ 11 h 74"/>
                          <a:gd name="T46" fmla="*/ 50 w 80"/>
                          <a:gd name="T47" fmla="*/ 13 h 74"/>
                          <a:gd name="T48" fmla="*/ 47 w 80"/>
                          <a:gd name="T49" fmla="*/ 18 h 74"/>
                          <a:gd name="T50" fmla="*/ 46 w 80"/>
                          <a:gd name="T51" fmla="*/ 24 h 74"/>
                          <a:gd name="T52" fmla="*/ 46 w 80"/>
                          <a:gd name="T53" fmla="*/ 74 h 74"/>
                          <a:gd name="T54" fmla="*/ 35 w 80"/>
                          <a:gd name="T55" fmla="*/ 74 h 74"/>
                          <a:gd name="T56" fmla="*/ 35 w 80"/>
                          <a:gd name="T57" fmla="*/ 24 h 74"/>
                          <a:gd name="T58" fmla="*/ 34 w 80"/>
                          <a:gd name="T59" fmla="*/ 19 h 74"/>
                          <a:gd name="T60" fmla="*/ 33 w 80"/>
                          <a:gd name="T61" fmla="*/ 15 h 74"/>
                          <a:gd name="T62" fmla="*/ 30 w 80"/>
                          <a:gd name="T63" fmla="*/ 11 h 74"/>
                          <a:gd name="T64" fmla="*/ 25 w 80"/>
                          <a:gd name="T65" fmla="*/ 10 h 74"/>
                          <a:gd name="T66" fmla="*/ 20 w 80"/>
                          <a:gd name="T67" fmla="*/ 11 h 74"/>
                          <a:gd name="T68" fmla="*/ 16 w 80"/>
                          <a:gd name="T69" fmla="*/ 13 h 74"/>
                          <a:gd name="T70" fmla="*/ 13 w 80"/>
                          <a:gd name="T71" fmla="*/ 18 h 74"/>
                          <a:gd name="T72" fmla="*/ 12 w 80"/>
                          <a:gd name="T73" fmla="*/ 24 h 74"/>
                          <a:gd name="T74" fmla="*/ 12 w 80"/>
                          <a:gd name="T75" fmla="*/ 74 h 74"/>
                          <a:gd name="T76" fmla="*/ 0 w 80"/>
                          <a:gd name="T77" fmla="*/ 74 h 74"/>
                          <a:gd name="T78" fmla="*/ 0 w 80"/>
                          <a:gd name="T79"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74">
                            <a:moveTo>
                              <a:pt x="0" y="2"/>
                            </a:moveTo>
                            <a:lnTo>
                              <a:pt x="0" y="2"/>
                            </a:lnTo>
                            <a:lnTo>
                              <a:pt x="11" y="2"/>
                            </a:lnTo>
                            <a:lnTo>
                              <a:pt x="11" y="11"/>
                            </a:lnTo>
                            <a:lnTo>
                              <a:pt x="11" y="11"/>
                            </a:lnTo>
                            <a:cubicBezTo>
                              <a:pt x="13" y="7"/>
                              <a:pt x="15" y="5"/>
                              <a:pt x="18" y="3"/>
                            </a:cubicBezTo>
                            <a:cubicBezTo>
                              <a:pt x="22" y="1"/>
                              <a:pt x="25" y="0"/>
                              <a:pt x="29" y="0"/>
                            </a:cubicBezTo>
                            <a:cubicBezTo>
                              <a:pt x="33" y="0"/>
                              <a:pt x="36" y="1"/>
                              <a:pt x="39" y="3"/>
                            </a:cubicBezTo>
                            <a:cubicBezTo>
                              <a:pt x="41" y="5"/>
                              <a:pt x="43" y="8"/>
                              <a:pt x="44" y="12"/>
                            </a:cubicBezTo>
                            <a:cubicBezTo>
                              <a:pt x="46" y="8"/>
                              <a:pt x="48" y="6"/>
                              <a:pt x="51" y="4"/>
                            </a:cubicBezTo>
                            <a:cubicBezTo>
                              <a:pt x="54" y="1"/>
                              <a:pt x="58" y="0"/>
                              <a:pt x="61" y="0"/>
                            </a:cubicBezTo>
                            <a:cubicBezTo>
                              <a:pt x="66" y="0"/>
                              <a:pt x="69" y="1"/>
                              <a:pt x="72" y="3"/>
                            </a:cubicBezTo>
                            <a:cubicBezTo>
                              <a:pt x="74" y="4"/>
                              <a:pt x="76" y="6"/>
                              <a:pt x="77" y="8"/>
                            </a:cubicBezTo>
                            <a:cubicBezTo>
                              <a:pt x="78" y="10"/>
                              <a:pt x="79" y="13"/>
                              <a:pt x="79" y="15"/>
                            </a:cubicBezTo>
                            <a:cubicBezTo>
                              <a:pt x="80" y="17"/>
                              <a:pt x="80" y="20"/>
                              <a:pt x="80" y="23"/>
                            </a:cubicBezTo>
                            <a:lnTo>
                              <a:pt x="80" y="74"/>
                            </a:lnTo>
                            <a:lnTo>
                              <a:pt x="69" y="74"/>
                            </a:lnTo>
                            <a:lnTo>
                              <a:pt x="69" y="24"/>
                            </a:lnTo>
                            <a:cubicBezTo>
                              <a:pt x="69" y="23"/>
                              <a:pt x="69" y="21"/>
                              <a:pt x="68" y="19"/>
                            </a:cubicBezTo>
                            <a:cubicBezTo>
                              <a:pt x="68" y="18"/>
                              <a:pt x="68" y="16"/>
                              <a:pt x="67" y="15"/>
                            </a:cubicBezTo>
                            <a:cubicBezTo>
                              <a:pt x="67" y="13"/>
                              <a:pt x="66" y="12"/>
                              <a:pt x="64" y="11"/>
                            </a:cubicBezTo>
                            <a:cubicBezTo>
                              <a:pt x="63" y="10"/>
                              <a:pt x="61" y="10"/>
                              <a:pt x="59" y="10"/>
                            </a:cubicBezTo>
                            <a:cubicBezTo>
                              <a:pt x="58" y="10"/>
                              <a:pt x="56" y="10"/>
                              <a:pt x="55" y="11"/>
                            </a:cubicBezTo>
                            <a:cubicBezTo>
                              <a:pt x="53" y="11"/>
                              <a:pt x="52" y="12"/>
                              <a:pt x="50" y="13"/>
                            </a:cubicBezTo>
                            <a:cubicBezTo>
                              <a:pt x="49" y="14"/>
                              <a:pt x="48" y="16"/>
                              <a:pt x="47" y="18"/>
                            </a:cubicBezTo>
                            <a:cubicBezTo>
                              <a:pt x="46" y="19"/>
                              <a:pt x="46" y="22"/>
                              <a:pt x="46" y="24"/>
                            </a:cubicBezTo>
                            <a:lnTo>
                              <a:pt x="46" y="74"/>
                            </a:lnTo>
                            <a:lnTo>
                              <a:pt x="35" y="74"/>
                            </a:lnTo>
                            <a:lnTo>
                              <a:pt x="35" y="24"/>
                            </a:lnTo>
                            <a:cubicBezTo>
                              <a:pt x="35" y="23"/>
                              <a:pt x="34" y="21"/>
                              <a:pt x="34" y="19"/>
                            </a:cubicBezTo>
                            <a:cubicBezTo>
                              <a:pt x="34" y="18"/>
                              <a:pt x="34" y="16"/>
                              <a:pt x="33" y="15"/>
                            </a:cubicBezTo>
                            <a:cubicBezTo>
                              <a:pt x="32" y="13"/>
                              <a:pt x="31" y="12"/>
                              <a:pt x="30" y="11"/>
                            </a:cubicBezTo>
                            <a:cubicBezTo>
                              <a:pt x="29" y="10"/>
                              <a:pt x="27" y="10"/>
                              <a:pt x="25" y="10"/>
                            </a:cubicBezTo>
                            <a:cubicBezTo>
                              <a:pt x="24" y="10"/>
                              <a:pt x="22" y="10"/>
                              <a:pt x="20" y="11"/>
                            </a:cubicBezTo>
                            <a:cubicBezTo>
                              <a:pt x="19" y="11"/>
                              <a:pt x="17" y="12"/>
                              <a:pt x="16" y="13"/>
                            </a:cubicBezTo>
                            <a:cubicBezTo>
                              <a:pt x="15" y="14"/>
                              <a:pt x="14" y="16"/>
                              <a:pt x="13" y="18"/>
                            </a:cubicBezTo>
                            <a:cubicBezTo>
                              <a:pt x="12" y="19"/>
                              <a:pt x="12" y="22"/>
                              <a:pt x="12" y="24"/>
                            </a:cubicBezTo>
                            <a:lnTo>
                              <a:pt x="12"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2" name="Freeform 413"/>
                      <p:cNvSpPr>
                        <a:spLocks noEditPoints="1"/>
                      </p:cNvSpPr>
                      <p:nvPr/>
                    </p:nvSpPr>
                    <p:spPr bwMode="auto">
                      <a:xfrm>
                        <a:off x="4519613" y="2430463"/>
                        <a:ext cx="49213" cy="69850"/>
                      </a:xfrm>
                      <a:custGeom>
                        <a:avLst/>
                        <a:gdLst>
                          <a:gd name="T0" fmla="*/ 36 w 54"/>
                          <a:gd name="T1" fmla="*/ 35 h 76"/>
                          <a:gd name="T2" fmla="*/ 36 w 54"/>
                          <a:gd name="T3" fmla="*/ 35 h 76"/>
                          <a:gd name="T4" fmla="*/ 32 w 54"/>
                          <a:gd name="T5" fmla="*/ 38 h 76"/>
                          <a:gd name="T6" fmla="*/ 25 w 54"/>
                          <a:gd name="T7" fmla="*/ 40 h 76"/>
                          <a:gd name="T8" fmla="*/ 17 w 54"/>
                          <a:gd name="T9" fmla="*/ 43 h 76"/>
                          <a:gd name="T10" fmla="*/ 13 w 54"/>
                          <a:gd name="T11" fmla="*/ 47 h 76"/>
                          <a:gd name="T12" fmla="*/ 12 w 54"/>
                          <a:gd name="T13" fmla="*/ 54 h 76"/>
                          <a:gd name="T14" fmla="*/ 14 w 54"/>
                          <a:gd name="T15" fmla="*/ 64 h 76"/>
                          <a:gd name="T16" fmla="*/ 22 w 54"/>
                          <a:gd name="T17" fmla="*/ 67 h 76"/>
                          <a:gd name="T18" fmla="*/ 32 w 54"/>
                          <a:gd name="T19" fmla="*/ 63 h 76"/>
                          <a:gd name="T20" fmla="*/ 36 w 54"/>
                          <a:gd name="T21" fmla="*/ 53 h 76"/>
                          <a:gd name="T22" fmla="*/ 36 w 54"/>
                          <a:gd name="T23" fmla="*/ 35 h 76"/>
                          <a:gd name="T24" fmla="*/ 2 w 54"/>
                          <a:gd name="T25" fmla="*/ 24 h 76"/>
                          <a:gd name="T26" fmla="*/ 2 w 54"/>
                          <a:gd name="T27" fmla="*/ 24 h 76"/>
                          <a:gd name="T28" fmla="*/ 8 w 54"/>
                          <a:gd name="T29" fmla="*/ 6 h 76"/>
                          <a:gd name="T30" fmla="*/ 26 w 54"/>
                          <a:gd name="T31" fmla="*/ 0 h 76"/>
                          <a:gd name="T32" fmla="*/ 38 w 54"/>
                          <a:gd name="T33" fmla="*/ 2 h 76"/>
                          <a:gd name="T34" fmla="*/ 45 w 54"/>
                          <a:gd name="T35" fmla="*/ 7 h 76"/>
                          <a:gd name="T36" fmla="*/ 47 w 54"/>
                          <a:gd name="T37" fmla="*/ 14 h 76"/>
                          <a:gd name="T38" fmla="*/ 48 w 54"/>
                          <a:gd name="T39" fmla="*/ 21 h 76"/>
                          <a:gd name="T40" fmla="*/ 48 w 54"/>
                          <a:gd name="T41" fmla="*/ 61 h 76"/>
                          <a:gd name="T42" fmla="*/ 48 w 54"/>
                          <a:gd name="T43" fmla="*/ 65 h 76"/>
                          <a:gd name="T44" fmla="*/ 51 w 54"/>
                          <a:gd name="T45" fmla="*/ 66 h 76"/>
                          <a:gd name="T46" fmla="*/ 54 w 54"/>
                          <a:gd name="T47" fmla="*/ 66 h 76"/>
                          <a:gd name="T48" fmla="*/ 54 w 54"/>
                          <a:gd name="T49" fmla="*/ 74 h 76"/>
                          <a:gd name="T50" fmla="*/ 54 w 54"/>
                          <a:gd name="T51" fmla="*/ 74 h 76"/>
                          <a:gd name="T52" fmla="*/ 51 w 54"/>
                          <a:gd name="T53" fmla="*/ 74 h 76"/>
                          <a:gd name="T54" fmla="*/ 47 w 54"/>
                          <a:gd name="T55" fmla="*/ 74 h 76"/>
                          <a:gd name="T56" fmla="*/ 44 w 54"/>
                          <a:gd name="T57" fmla="*/ 74 h 76"/>
                          <a:gd name="T58" fmla="*/ 41 w 54"/>
                          <a:gd name="T59" fmla="*/ 73 h 76"/>
                          <a:gd name="T60" fmla="*/ 38 w 54"/>
                          <a:gd name="T61" fmla="*/ 70 h 76"/>
                          <a:gd name="T62" fmla="*/ 37 w 54"/>
                          <a:gd name="T63" fmla="*/ 65 h 76"/>
                          <a:gd name="T64" fmla="*/ 37 w 54"/>
                          <a:gd name="T65" fmla="*/ 65 h 76"/>
                          <a:gd name="T66" fmla="*/ 29 w 54"/>
                          <a:gd name="T67" fmla="*/ 73 h 76"/>
                          <a:gd name="T68" fmla="*/ 20 w 54"/>
                          <a:gd name="T69" fmla="*/ 76 h 76"/>
                          <a:gd name="T70" fmla="*/ 5 w 54"/>
                          <a:gd name="T71" fmla="*/ 70 h 76"/>
                          <a:gd name="T72" fmla="*/ 0 w 54"/>
                          <a:gd name="T73" fmla="*/ 55 h 76"/>
                          <a:gd name="T74" fmla="*/ 3 w 54"/>
                          <a:gd name="T75" fmla="*/ 42 h 76"/>
                          <a:gd name="T76" fmla="*/ 14 w 54"/>
                          <a:gd name="T77" fmla="*/ 35 h 76"/>
                          <a:gd name="T78" fmla="*/ 29 w 54"/>
                          <a:gd name="T79" fmla="*/ 30 h 76"/>
                          <a:gd name="T80" fmla="*/ 36 w 54"/>
                          <a:gd name="T81" fmla="*/ 27 h 76"/>
                          <a:gd name="T82" fmla="*/ 37 w 54"/>
                          <a:gd name="T83" fmla="*/ 20 h 76"/>
                          <a:gd name="T84" fmla="*/ 25 w 54"/>
                          <a:gd name="T85" fmla="*/ 9 h 76"/>
                          <a:gd name="T86" fmla="*/ 18 w 54"/>
                          <a:gd name="T87" fmla="*/ 11 h 76"/>
                          <a:gd name="T88" fmla="*/ 15 w 54"/>
                          <a:gd name="T89" fmla="*/ 15 h 76"/>
                          <a:gd name="T90" fmla="*/ 13 w 54"/>
                          <a:gd name="T91" fmla="*/ 19 h 76"/>
                          <a:gd name="T92" fmla="*/ 13 w 54"/>
                          <a:gd name="T93" fmla="*/ 23 h 76"/>
                          <a:gd name="T94" fmla="*/ 13 w 54"/>
                          <a:gd name="T95" fmla="*/ 24 h 76"/>
                          <a:gd name="T96" fmla="*/ 2 w 54"/>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6">
                            <a:moveTo>
                              <a:pt x="36" y="35"/>
                            </a:moveTo>
                            <a:lnTo>
                              <a:pt x="36" y="35"/>
                            </a:lnTo>
                            <a:cubicBezTo>
                              <a:pt x="35" y="36"/>
                              <a:pt x="34" y="37"/>
                              <a:pt x="32" y="38"/>
                            </a:cubicBezTo>
                            <a:cubicBezTo>
                              <a:pt x="30" y="38"/>
                              <a:pt x="28" y="39"/>
                              <a:pt x="25" y="40"/>
                            </a:cubicBezTo>
                            <a:cubicBezTo>
                              <a:pt x="21" y="41"/>
                              <a:pt x="19" y="42"/>
                              <a:pt x="17" y="43"/>
                            </a:cubicBezTo>
                            <a:cubicBezTo>
                              <a:pt x="15" y="44"/>
                              <a:pt x="14" y="46"/>
                              <a:pt x="13" y="47"/>
                            </a:cubicBezTo>
                            <a:cubicBezTo>
                              <a:pt x="12" y="49"/>
                              <a:pt x="12" y="51"/>
                              <a:pt x="12" y="54"/>
                            </a:cubicBezTo>
                            <a:cubicBezTo>
                              <a:pt x="12" y="58"/>
                              <a:pt x="13" y="61"/>
                              <a:pt x="14" y="64"/>
                            </a:cubicBezTo>
                            <a:cubicBezTo>
                              <a:pt x="16" y="66"/>
                              <a:pt x="18" y="67"/>
                              <a:pt x="22" y="67"/>
                            </a:cubicBezTo>
                            <a:cubicBezTo>
                              <a:pt x="26" y="67"/>
                              <a:pt x="29" y="65"/>
                              <a:pt x="32" y="63"/>
                            </a:cubicBezTo>
                            <a:cubicBezTo>
                              <a:pt x="35" y="60"/>
                              <a:pt x="36" y="57"/>
                              <a:pt x="36" y="53"/>
                            </a:cubicBezTo>
                            <a:lnTo>
                              <a:pt x="36" y="35"/>
                            </a:lnTo>
                            <a:close/>
                            <a:moveTo>
                              <a:pt x="2" y="24"/>
                            </a:moveTo>
                            <a:lnTo>
                              <a:pt x="2" y="24"/>
                            </a:lnTo>
                            <a:cubicBezTo>
                              <a:pt x="2" y="16"/>
                              <a:pt x="4" y="10"/>
                              <a:pt x="8" y="6"/>
                            </a:cubicBezTo>
                            <a:cubicBezTo>
                              <a:pt x="11" y="2"/>
                              <a:pt x="17" y="0"/>
                              <a:pt x="26" y="0"/>
                            </a:cubicBezTo>
                            <a:cubicBezTo>
                              <a:pt x="31" y="0"/>
                              <a:pt x="35" y="1"/>
                              <a:pt x="38" y="2"/>
                            </a:cubicBezTo>
                            <a:cubicBezTo>
                              <a:pt x="41" y="4"/>
                              <a:pt x="43" y="5"/>
                              <a:pt x="45" y="7"/>
                            </a:cubicBezTo>
                            <a:cubicBezTo>
                              <a:pt x="46" y="10"/>
                              <a:pt x="47" y="12"/>
                              <a:pt x="47" y="14"/>
                            </a:cubicBezTo>
                            <a:cubicBezTo>
                              <a:pt x="47" y="16"/>
                              <a:pt x="48" y="18"/>
                              <a:pt x="48" y="21"/>
                            </a:cubicBezTo>
                            <a:lnTo>
                              <a:pt x="48" y="61"/>
                            </a:lnTo>
                            <a:cubicBezTo>
                              <a:pt x="48" y="63"/>
                              <a:pt x="48" y="64"/>
                              <a:pt x="48" y="65"/>
                            </a:cubicBezTo>
                            <a:cubicBezTo>
                              <a:pt x="49" y="66"/>
                              <a:pt x="50" y="66"/>
                              <a:pt x="51" y="66"/>
                            </a:cubicBezTo>
                            <a:cubicBezTo>
                              <a:pt x="52" y="66"/>
                              <a:pt x="53" y="66"/>
                              <a:pt x="54" y="66"/>
                            </a:cubicBezTo>
                            <a:lnTo>
                              <a:pt x="54" y="74"/>
                            </a:lnTo>
                            <a:lnTo>
                              <a:pt x="54" y="74"/>
                            </a:lnTo>
                            <a:cubicBezTo>
                              <a:pt x="53" y="74"/>
                              <a:pt x="52" y="74"/>
                              <a:pt x="51" y="74"/>
                            </a:cubicBezTo>
                            <a:cubicBezTo>
                              <a:pt x="49" y="74"/>
                              <a:pt x="48" y="74"/>
                              <a:pt x="47" y="74"/>
                            </a:cubicBezTo>
                            <a:cubicBezTo>
                              <a:pt x="46" y="74"/>
                              <a:pt x="45" y="74"/>
                              <a:pt x="44" y="74"/>
                            </a:cubicBezTo>
                            <a:cubicBezTo>
                              <a:pt x="43" y="74"/>
                              <a:pt x="42" y="74"/>
                              <a:pt x="41" y="73"/>
                            </a:cubicBezTo>
                            <a:cubicBezTo>
                              <a:pt x="40" y="73"/>
                              <a:pt x="39" y="72"/>
                              <a:pt x="38" y="70"/>
                            </a:cubicBezTo>
                            <a:cubicBezTo>
                              <a:pt x="38" y="69"/>
                              <a:pt x="37" y="67"/>
                              <a:pt x="37" y="65"/>
                            </a:cubicBezTo>
                            <a:lnTo>
                              <a:pt x="37" y="65"/>
                            </a:lnTo>
                            <a:cubicBezTo>
                              <a:pt x="35" y="68"/>
                              <a:pt x="33" y="71"/>
                              <a:pt x="29" y="73"/>
                            </a:cubicBezTo>
                            <a:cubicBezTo>
                              <a:pt x="26" y="75"/>
                              <a:pt x="23" y="76"/>
                              <a:pt x="20" y="76"/>
                            </a:cubicBezTo>
                            <a:cubicBezTo>
                              <a:pt x="13" y="76"/>
                              <a:pt x="8" y="74"/>
                              <a:pt x="5" y="70"/>
                            </a:cubicBezTo>
                            <a:cubicBezTo>
                              <a:pt x="2" y="66"/>
                              <a:pt x="0" y="61"/>
                              <a:pt x="0" y="55"/>
                            </a:cubicBezTo>
                            <a:cubicBezTo>
                              <a:pt x="0" y="50"/>
                              <a:pt x="1" y="45"/>
                              <a:pt x="3" y="42"/>
                            </a:cubicBezTo>
                            <a:cubicBezTo>
                              <a:pt x="6" y="39"/>
                              <a:pt x="9" y="36"/>
                              <a:pt x="14" y="35"/>
                            </a:cubicBezTo>
                            <a:lnTo>
                              <a:pt x="29" y="30"/>
                            </a:lnTo>
                            <a:cubicBezTo>
                              <a:pt x="32" y="29"/>
                              <a:pt x="35" y="28"/>
                              <a:pt x="36" y="27"/>
                            </a:cubicBezTo>
                            <a:cubicBezTo>
                              <a:pt x="36" y="25"/>
                              <a:pt x="37" y="23"/>
                              <a:pt x="37" y="20"/>
                            </a:cubicBezTo>
                            <a:cubicBezTo>
                              <a:pt x="37" y="13"/>
                              <a:pt x="33" y="9"/>
                              <a:pt x="25" y="9"/>
                            </a:cubicBezTo>
                            <a:cubicBezTo>
                              <a:pt x="22" y="9"/>
                              <a:pt x="20" y="10"/>
                              <a:pt x="18" y="11"/>
                            </a:cubicBezTo>
                            <a:cubicBezTo>
                              <a:pt x="17" y="12"/>
                              <a:pt x="15" y="13"/>
                              <a:pt x="15" y="15"/>
                            </a:cubicBezTo>
                            <a:cubicBezTo>
                              <a:pt x="14" y="16"/>
                              <a:pt x="14" y="18"/>
                              <a:pt x="13" y="19"/>
                            </a:cubicBezTo>
                            <a:cubicBezTo>
                              <a:pt x="13" y="21"/>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3" name="Freeform 414"/>
                      <p:cNvSpPr>
                        <a:spLocks/>
                      </p:cNvSpPr>
                      <p:nvPr/>
                    </p:nvSpPr>
                    <p:spPr bwMode="auto">
                      <a:xfrm>
                        <a:off x="4576763" y="2430463"/>
                        <a:ext cx="28575" cy="68263"/>
                      </a:xfrm>
                      <a:custGeom>
                        <a:avLst/>
                        <a:gdLst>
                          <a:gd name="T0" fmla="*/ 0 w 32"/>
                          <a:gd name="T1" fmla="*/ 2 h 74"/>
                          <a:gd name="T2" fmla="*/ 0 w 32"/>
                          <a:gd name="T3" fmla="*/ 2 h 74"/>
                          <a:gd name="T4" fmla="*/ 11 w 32"/>
                          <a:gd name="T5" fmla="*/ 2 h 74"/>
                          <a:gd name="T6" fmla="*/ 11 w 32"/>
                          <a:gd name="T7" fmla="*/ 13 h 74"/>
                          <a:gd name="T8" fmla="*/ 11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2 h 74"/>
                          <a:gd name="T22" fmla="*/ 21 w 32"/>
                          <a:gd name="T23" fmla="*/ 13 h 74"/>
                          <a:gd name="T24" fmla="*/ 16 w 32"/>
                          <a:gd name="T25" fmla="*/ 16 h 74"/>
                          <a:gd name="T26" fmla="*/ 12 w 32"/>
                          <a:gd name="T27" fmla="*/ 21 h 74"/>
                          <a:gd name="T28" fmla="*/ 11 w 32"/>
                          <a:gd name="T29" fmla="*/ 28 h 74"/>
                          <a:gd name="T30" fmla="*/ 11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1" y="2"/>
                            </a:lnTo>
                            <a:lnTo>
                              <a:pt x="11" y="13"/>
                            </a:lnTo>
                            <a:lnTo>
                              <a:pt x="11" y="13"/>
                            </a:lnTo>
                            <a:cubicBezTo>
                              <a:pt x="13" y="9"/>
                              <a:pt x="15" y="6"/>
                              <a:pt x="18" y="4"/>
                            </a:cubicBezTo>
                            <a:cubicBezTo>
                              <a:pt x="20" y="1"/>
                              <a:pt x="23" y="0"/>
                              <a:pt x="27" y="0"/>
                            </a:cubicBezTo>
                            <a:cubicBezTo>
                              <a:pt x="29" y="0"/>
                              <a:pt x="31" y="1"/>
                              <a:pt x="32" y="1"/>
                            </a:cubicBezTo>
                            <a:lnTo>
                              <a:pt x="32" y="12"/>
                            </a:lnTo>
                            <a:cubicBezTo>
                              <a:pt x="31" y="12"/>
                              <a:pt x="31" y="12"/>
                              <a:pt x="31" y="12"/>
                            </a:cubicBezTo>
                            <a:cubicBezTo>
                              <a:pt x="29" y="12"/>
                              <a:pt x="28" y="12"/>
                              <a:pt x="26" y="12"/>
                            </a:cubicBezTo>
                            <a:cubicBezTo>
                              <a:pt x="24" y="12"/>
                              <a:pt x="23" y="12"/>
                              <a:pt x="21" y="13"/>
                            </a:cubicBezTo>
                            <a:cubicBezTo>
                              <a:pt x="19" y="13"/>
                              <a:pt x="18" y="14"/>
                              <a:pt x="16" y="16"/>
                            </a:cubicBezTo>
                            <a:cubicBezTo>
                              <a:pt x="15" y="17"/>
                              <a:pt x="13" y="19"/>
                              <a:pt x="12" y="21"/>
                            </a:cubicBezTo>
                            <a:cubicBezTo>
                              <a:pt x="11" y="23"/>
                              <a:pt x="11" y="26"/>
                              <a:pt x="11" y="28"/>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4" name="Freeform 415"/>
                      <p:cNvSpPr>
                        <a:spLocks noEditPoints="1"/>
                      </p:cNvSpPr>
                      <p:nvPr/>
                    </p:nvSpPr>
                    <p:spPr bwMode="auto">
                      <a:xfrm>
                        <a:off x="4641850" y="2411413"/>
                        <a:ext cx="49213" cy="87313"/>
                      </a:xfrm>
                      <a:custGeom>
                        <a:avLst/>
                        <a:gdLst>
                          <a:gd name="T0" fmla="*/ 11 w 53"/>
                          <a:gd name="T1" fmla="*/ 46 h 96"/>
                          <a:gd name="T2" fmla="*/ 11 w 53"/>
                          <a:gd name="T3" fmla="*/ 46 h 96"/>
                          <a:gd name="T4" fmla="*/ 25 w 53"/>
                          <a:gd name="T5" fmla="*/ 46 h 96"/>
                          <a:gd name="T6" fmla="*/ 37 w 53"/>
                          <a:gd name="T7" fmla="*/ 41 h 96"/>
                          <a:gd name="T8" fmla="*/ 41 w 53"/>
                          <a:gd name="T9" fmla="*/ 27 h 96"/>
                          <a:gd name="T10" fmla="*/ 37 w 53"/>
                          <a:gd name="T11" fmla="*/ 15 h 96"/>
                          <a:gd name="T12" fmla="*/ 25 w 53"/>
                          <a:gd name="T13" fmla="*/ 10 h 96"/>
                          <a:gd name="T14" fmla="*/ 11 w 53"/>
                          <a:gd name="T15" fmla="*/ 10 h 96"/>
                          <a:gd name="T16" fmla="*/ 11 w 53"/>
                          <a:gd name="T17" fmla="*/ 46 h 96"/>
                          <a:gd name="T18" fmla="*/ 0 w 53"/>
                          <a:gd name="T19" fmla="*/ 0 h 96"/>
                          <a:gd name="T20" fmla="*/ 0 w 53"/>
                          <a:gd name="T21" fmla="*/ 0 h 96"/>
                          <a:gd name="T22" fmla="*/ 24 w 53"/>
                          <a:gd name="T23" fmla="*/ 0 h 96"/>
                          <a:gd name="T24" fmla="*/ 33 w 53"/>
                          <a:gd name="T25" fmla="*/ 1 h 96"/>
                          <a:gd name="T26" fmla="*/ 42 w 53"/>
                          <a:gd name="T27" fmla="*/ 4 h 96"/>
                          <a:gd name="T28" fmla="*/ 50 w 53"/>
                          <a:gd name="T29" fmla="*/ 12 h 96"/>
                          <a:gd name="T30" fmla="*/ 53 w 53"/>
                          <a:gd name="T31" fmla="*/ 28 h 96"/>
                          <a:gd name="T32" fmla="*/ 46 w 53"/>
                          <a:gd name="T33" fmla="*/ 48 h 96"/>
                          <a:gd name="T34" fmla="*/ 26 w 53"/>
                          <a:gd name="T35" fmla="*/ 55 h 96"/>
                          <a:gd name="T36" fmla="*/ 11 w 53"/>
                          <a:gd name="T37" fmla="*/ 55 h 96"/>
                          <a:gd name="T38" fmla="*/ 11 w 53"/>
                          <a:gd name="T39" fmla="*/ 96 h 96"/>
                          <a:gd name="T40" fmla="*/ 0 w 53"/>
                          <a:gd name="T41" fmla="*/ 96 h 96"/>
                          <a:gd name="T42" fmla="*/ 0 w 53"/>
                          <a:gd name="T4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96">
                            <a:moveTo>
                              <a:pt x="11" y="46"/>
                            </a:moveTo>
                            <a:lnTo>
                              <a:pt x="11" y="46"/>
                            </a:lnTo>
                            <a:lnTo>
                              <a:pt x="25" y="46"/>
                            </a:lnTo>
                            <a:cubicBezTo>
                              <a:pt x="30" y="46"/>
                              <a:pt x="34" y="44"/>
                              <a:pt x="37" y="41"/>
                            </a:cubicBezTo>
                            <a:cubicBezTo>
                              <a:pt x="40" y="38"/>
                              <a:pt x="41" y="33"/>
                              <a:pt x="41" y="27"/>
                            </a:cubicBezTo>
                            <a:cubicBezTo>
                              <a:pt x="41" y="22"/>
                              <a:pt x="40" y="18"/>
                              <a:pt x="37" y="15"/>
                            </a:cubicBezTo>
                            <a:cubicBezTo>
                              <a:pt x="34" y="12"/>
                              <a:pt x="30" y="10"/>
                              <a:pt x="25" y="10"/>
                            </a:cubicBezTo>
                            <a:lnTo>
                              <a:pt x="11" y="10"/>
                            </a:lnTo>
                            <a:lnTo>
                              <a:pt x="11" y="46"/>
                            </a:lnTo>
                            <a:close/>
                            <a:moveTo>
                              <a:pt x="0" y="0"/>
                            </a:moveTo>
                            <a:lnTo>
                              <a:pt x="0" y="0"/>
                            </a:lnTo>
                            <a:lnTo>
                              <a:pt x="24" y="0"/>
                            </a:lnTo>
                            <a:cubicBezTo>
                              <a:pt x="27" y="0"/>
                              <a:pt x="30" y="1"/>
                              <a:pt x="33" y="1"/>
                            </a:cubicBezTo>
                            <a:cubicBezTo>
                              <a:pt x="36" y="1"/>
                              <a:pt x="39" y="3"/>
                              <a:pt x="42" y="4"/>
                            </a:cubicBezTo>
                            <a:cubicBezTo>
                              <a:pt x="45" y="6"/>
                              <a:pt x="48" y="9"/>
                              <a:pt x="50" y="12"/>
                            </a:cubicBezTo>
                            <a:cubicBezTo>
                              <a:pt x="52" y="16"/>
                              <a:pt x="53" y="21"/>
                              <a:pt x="53" y="28"/>
                            </a:cubicBezTo>
                            <a:cubicBezTo>
                              <a:pt x="53" y="37"/>
                              <a:pt x="51" y="43"/>
                              <a:pt x="46" y="48"/>
                            </a:cubicBezTo>
                            <a:cubicBezTo>
                              <a:pt x="41" y="53"/>
                              <a:pt x="34" y="55"/>
                              <a:pt x="26" y="55"/>
                            </a:cubicBezTo>
                            <a:lnTo>
                              <a:pt x="11" y="55"/>
                            </a:lnTo>
                            <a:lnTo>
                              <a:pt x="11"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5" name="Freeform 416"/>
                      <p:cNvSpPr>
                        <a:spLocks noEditPoints="1"/>
                      </p:cNvSpPr>
                      <p:nvPr/>
                    </p:nvSpPr>
                    <p:spPr bwMode="auto">
                      <a:xfrm>
                        <a:off x="4700588" y="2411413"/>
                        <a:ext cx="11113" cy="87313"/>
                      </a:xfrm>
                      <a:custGeom>
                        <a:avLst/>
                        <a:gdLst>
                          <a:gd name="T0" fmla="*/ 0 w 11"/>
                          <a:gd name="T1" fmla="*/ 24 h 96"/>
                          <a:gd name="T2" fmla="*/ 0 w 11"/>
                          <a:gd name="T3" fmla="*/ 24 h 96"/>
                          <a:gd name="T4" fmla="*/ 11 w 11"/>
                          <a:gd name="T5" fmla="*/ 24 h 96"/>
                          <a:gd name="T6" fmla="*/ 11 w 11"/>
                          <a:gd name="T7" fmla="*/ 96 h 96"/>
                          <a:gd name="T8" fmla="*/ 0 w 11"/>
                          <a:gd name="T9" fmla="*/ 96 h 96"/>
                          <a:gd name="T10" fmla="*/ 0 w 11"/>
                          <a:gd name="T11" fmla="*/ 24 h 96"/>
                          <a:gd name="T12" fmla="*/ 0 w 11"/>
                          <a:gd name="T13" fmla="*/ 0 h 96"/>
                          <a:gd name="T14" fmla="*/ 0 w 11"/>
                          <a:gd name="T15" fmla="*/ 0 h 96"/>
                          <a:gd name="T16" fmla="*/ 11 w 11"/>
                          <a:gd name="T17" fmla="*/ 0 h 96"/>
                          <a:gd name="T18" fmla="*/ 11 w 11"/>
                          <a:gd name="T19" fmla="*/ 13 h 96"/>
                          <a:gd name="T20" fmla="*/ 0 w 11"/>
                          <a:gd name="T21" fmla="*/ 13 h 96"/>
                          <a:gd name="T22" fmla="*/ 0 w 11"/>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6">
                            <a:moveTo>
                              <a:pt x="0" y="24"/>
                            </a:moveTo>
                            <a:lnTo>
                              <a:pt x="0" y="24"/>
                            </a:lnTo>
                            <a:lnTo>
                              <a:pt x="11" y="24"/>
                            </a:lnTo>
                            <a:lnTo>
                              <a:pt x="11" y="96"/>
                            </a:lnTo>
                            <a:lnTo>
                              <a:pt x="0" y="96"/>
                            </a:lnTo>
                            <a:lnTo>
                              <a:pt x="0" y="24"/>
                            </a:lnTo>
                            <a:close/>
                            <a:moveTo>
                              <a:pt x="0" y="0"/>
                            </a:moveTo>
                            <a:lnTo>
                              <a:pt x="0" y="0"/>
                            </a:lnTo>
                            <a:lnTo>
                              <a:pt x="11" y="0"/>
                            </a:lnTo>
                            <a:lnTo>
                              <a:pt x="11" y="13"/>
                            </a:lnTo>
                            <a:lnTo>
                              <a:pt x="0" y="13"/>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6" name="Freeform 417"/>
                      <p:cNvSpPr>
                        <a:spLocks/>
                      </p:cNvSpPr>
                      <p:nvPr/>
                    </p:nvSpPr>
                    <p:spPr bwMode="auto">
                      <a:xfrm>
                        <a:off x="4725988" y="2430463"/>
                        <a:ext cx="42863" cy="68263"/>
                      </a:xfrm>
                      <a:custGeom>
                        <a:avLst/>
                        <a:gdLst>
                          <a:gd name="T0" fmla="*/ 0 w 47"/>
                          <a:gd name="T1" fmla="*/ 2 h 74"/>
                          <a:gd name="T2" fmla="*/ 0 w 47"/>
                          <a:gd name="T3" fmla="*/ 2 h 74"/>
                          <a:gd name="T4" fmla="*/ 10 w 47"/>
                          <a:gd name="T5" fmla="*/ 2 h 74"/>
                          <a:gd name="T6" fmla="*/ 10 w 47"/>
                          <a:gd name="T7" fmla="*/ 11 h 74"/>
                          <a:gd name="T8" fmla="*/ 11 w 47"/>
                          <a:gd name="T9" fmla="*/ 11 h 74"/>
                          <a:gd name="T10" fmla="*/ 18 w 47"/>
                          <a:gd name="T11" fmla="*/ 3 h 74"/>
                          <a:gd name="T12" fmla="*/ 28 w 47"/>
                          <a:gd name="T13" fmla="*/ 0 h 74"/>
                          <a:gd name="T14" fmla="*/ 38 w 47"/>
                          <a:gd name="T15" fmla="*/ 3 h 74"/>
                          <a:gd name="T16" fmla="*/ 44 w 47"/>
                          <a:gd name="T17" fmla="*/ 8 h 74"/>
                          <a:gd name="T18" fmla="*/ 46 w 47"/>
                          <a:gd name="T19" fmla="*/ 15 h 74"/>
                          <a:gd name="T20" fmla="*/ 47 w 47"/>
                          <a:gd name="T21" fmla="*/ 23 h 74"/>
                          <a:gd name="T22" fmla="*/ 47 w 47"/>
                          <a:gd name="T23" fmla="*/ 74 h 74"/>
                          <a:gd name="T24" fmla="*/ 35 w 47"/>
                          <a:gd name="T25" fmla="*/ 74 h 74"/>
                          <a:gd name="T26" fmla="*/ 35 w 47"/>
                          <a:gd name="T27" fmla="*/ 24 h 74"/>
                          <a:gd name="T28" fmla="*/ 35 w 47"/>
                          <a:gd name="T29" fmla="*/ 19 h 74"/>
                          <a:gd name="T30" fmla="*/ 34 w 47"/>
                          <a:gd name="T31" fmla="*/ 15 h 74"/>
                          <a:gd name="T32" fmla="*/ 31 w 47"/>
                          <a:gd name="T33" fmla="*/ 11 h 74"/>
                          <a:gd name="T34" fmla="*/ 25 w 47"/>
                          <a:gd name="T35" fmla="*/ 10 h 74"/>
                          <a:gd name="T36" fmla="*/ 15 w 47"/>
                          <a:gd name="T37" fmla="*/ 14 h 74"/>
                          <a:gd name="T38" fmla="*/ 11 w 47"/>
                          <a:gd name="T39" fmla="*/ 24 h 74"/>
                          <a:gd name="T40" fmla="*/ 11 w 47"/>
                          <a:gd name="T41" fmla="*/ 74 h 74"/>
                          <a:gd name="T42" fmla="*/ 0 w 47"/>
                          <a:gd name="T43" fmla="*/ 74 h 74"/>
                          <a:gd name="T44" fmla="*/ 0 w 47"/>
                          <a:gd name="T4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74">
                            <a:moveTo>
                              <a:pt x="0" y="2"/>
                            </a:moveTo>
                            <a:lnTo>
                              <a:pt x="0" y="2"/>
                            </a:lnTo>
                            <a:lnTo>
                              <a:pt x="10" y="2"/>
                            </a:lnTo>
                            <a:lnTo>
                              <a:pt x="10" y="11"/>
                            </a:lnTo>
                            <a:lnTo>
                              <a:pt x="11" y="11"/>
                            </a:lnTo>
                            <a:cubicBezTo>
                              <a:pt x="12" y="7"/>
                              <a:pt x="14" y="5"/>
                              <a:pt x="18" y="3"/>
                            </a:cubicBezTo>
                            <a:cubicBezTo>
                              <a:pt x="21" y="1"/>
                              <a:pt x="24" y="0"/>
                              <a:pt x="28" y="0"/>
                            </a:cubicBezTo>
                            <a:cubicBezTo>
                              <a:pt x="32" y="0"/>
                              <a:pt x="36" y="1"/>
                              <a:pt x="38" y="3"/>
                            </a:cubicBezTo>
                            <a:cubicBezTo>
                              <a:pt x="41" y="4"/>
                              <a:pt x="43" y="6"/>
                              <a:pt x="44" y="8"/>
                            </a:cubicBezTo>
                            <a:cubicBezTo>
                              <a:pt x="45" y="10"/>
                              <a:pt x="46" y="13"/>
                              <a:pt x="46" y="15"/>
                            </a:cubicBezTo>
                            <a:cubicBezTo>
                              <a:pt x="47" y="17"/>
                              <a:pt x="47" y="20"/>
                              <a:pt x="47" y="23"/>
                            </a:cubicBezTo>
                            <a:lnTo>
                              <a:pt x="47" y="74"/>
                            </a:lnTo>
                            <a:lnTo>
                              <a:pt x="35" y="74"/>
                            </a:lnTo>
                            <a:lnTo>
                              <a:pt x="35" y="24"/>
                            </a:lnTo>
                            <a:cubicBezTo>
                              <a:pt x="35" y="22"/>
                              <a:pt x="35" y="21"/>
                              <a:pt x="35" y="19"/>
                            </a:cubicBezTo>
                            <a:cubicBezTo>
                              <a:pt x="35" y="18"/>
                              <a:pt x="35" y="16"/>
                              <a:pt x="34" y="15"/>
                            </a:cubicBezTo>
                            <a:cubicBezTo>
                              <a:pt x="33" y="13"/>
                              <a:pt x="32" y="12"/>
                              <a:pt x="31" y="11"/>
                            </a:cubicBezTo>
                            <a:cubicBezTo>
                              <a:pt x="29" y="10"/>
                              <a:pt x="27" y="10"/>
                              <a:pt x="25" y="10"/>
                            </a:cubicBezTo>
                            <a:cubicBezTo>
                              <a:pt x="21" y="10"/>
                              <a:pt x="18" y="11"/>
                              <a:pt x="15" y="14"/>
                            </a:cubicBezTo>
                            <a:cubicBezTo>
                              <a:pt x="12" y="16"/>
                              <a:pt x="11" y="20"/>
                              <a:pt x="11" y="24"/>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7" name="Freeform 418"/>
                      <p:cNvSpPr>
                        <a:spLocks noEditPoints="1"/>
                      </p:cNvSpPr>
                      <p:nvPr/>
                    </p:nvSpPr>
                    <p:spPr bwMode="auto">
                      <a:xfrm>
                        <a:off x="4779963" y="2430463"/>
                        <a:ext cx="44450" cy="69850"/>
                      </a:xfrm>
                      <a:custGeom>
                        <a:avLst/>
                        <a:gdLst>
                          <a:gd name="T0" fmla="*/ 38 w 49"/>
                          <a:gd name="T1" fmla="*/ 30 h 76"/>
                          <a:gd name="T2" fmla="*/ 38 w 49"/>
                          <a:gd name="T3" fmla="*/ 30 h 76"/>
                          <a:gd name="T4" fmla="*/ 38 w 49"/>
                          <a:gd name="T5" fmla="*/ 27 h 76"/>
                          <a:gd name="T6" fmla="*/ 37 w 49"/>
                          <a:gd name="T7" fmla="*/ 20 h 76"/>
                          <a:gd name="T8" fmla="*/ 35 w 49"/>
                          <a:gd name="T9" fmla="*/ 15 h 76"/>
                          <a:gd name="T10" fmla="*/ 31 w 49"/>
                          <a:gd name="T11" fmla="*/ 11 h 76"/>
                          <a:gd name="T12" fmla="*/ 25 w 49"/>
                          <a:gd name="T13" fmla="*/ 9 h 76"/>
                          <a:gd name="T14" fmla="*/ 18 w 49"/>
                          <a:gd name="T15" fmla="*/ 11 h 76"/>
                          <a:gd name="T16" fmla="*/ 14 w 49"/>
                          <a:gd name="T17" fmla="*/ 16 h 76"/>
                          <a:gd name="T18" fmla="*/ 13 w 49"/>
                          <a:gd name="T19" fmla="*/ 23 h 76"/>
                          <a:gd name="T20" fmla="*/ 12 w 49"/>
                          <a:gd name="T21" fmla="*/ 28 h 76"/>
                          <a:gd name="T22" fmla="*/ 12 w 49"/>
                          <a:gd name="T23" fmla="*/ 30 h 76"/>
                          <a:gd name="T24" fmla="*/ 38 w 49"/>
                          <a:gd name="T25" fmla="*/ 30 h 76"/>
                          <a:gd name="T26" fmla="*/ 12 w 49"/>
                          <a:gd name="T27" fmla="*/ 39 h 76"/>
                          <a:gd name="T28" fmla="*/ 12 w 49"/>
                          <a:gd name="T29" fmla="*/ 39 h 76"/>
                          <a:gd name="T30" fmla="*/ 12 w 49"/>
                          <a:gd name="T31" fmla="*/ 49 h 76"/>
                          <a:gd name="T32" fmla="*/ 14 w 49"/>
                          <a:gd name="T33" fmla="*/ 58 h 76"/>
                          <a:gd name="T34" fmla="*/ 18 w 49"/>
                          <a:gd name="T35" fmla="*/ 64 h 76"/>
                          <a:gd name="T36" fmla="*/ 25 w 49"/>
                          <a:gd name="T37" fmla="*/ 67 h 76"/>
                          <a:gd name="T38" fmla="*/ 32 w 49"/>
                          <a:gd name="T39" fmla="*/ 65 h 76"/>
                          <a:gd name="T40" fmla="*/ 35 w 49"/>
                          <a:gd name="T41" fmla="*/ 61 h 76"/>
                          <a:gd name="T42" fmla="*/ 37 w 49"/>
                          <a:gd name="T43" fmla="*/ 55 h 76"/>
                          <a:gd name="T44" fmla="*/ 38 w 49"/>
                          <a:gd name="T45" fmla="*/ 50 h 76"/>
                          <a:gd name="T46" fmla="*/ 49 w 49"/>
                          <a:gd name="T47" fmla="*/ 50 h 76"/>
                          <a:gd name="T48" fmla="*/ 48 w 49"/>
                          <a:gd name="T49" fmla="*/ 58 h 76"/>
                          <a:gd name="T50" fmla="*/ 44 w 49"/>
                          <a:gd name="T51" fmla="*/ 66 h 76"/>
                          <a:gd name="T52" fmla="*/ 36 w 49"/>
                          <a:gd name="T53" fmla="*/ 73 h 76"/>
                          <a:gd name="T54" fmla="*/ 25 w 49"/>
                          <a:gd name="T55" fmla="*/ 76 h 76"/>
                          <a:gd name="T56" fmla="*/ 6 w 49"/>
                          <a:gd name="T57" fmla="*/ 67 h 76"/>
                          <a:gd name="T58" fmla="*/ 0 w 49"/>
                          <a:gd name="T59" fmla="*/ 39 h 76"/>
                          <a:gd name="T60" fmla="*/ 1 w 49"/>
                          <a:gd name="T61" fmla="*/ 25 h 76"/>
                          <a:gd name="T62" fmla="*/ 5 w 49"/>
                          <a:gd name="T63" fmla="*/ 13 h 76"/>
                          <a:gd name="T64" fmla="*/ 12 w 49"/>
                          <a:gd name="T65" fmla="*/ 4 h 76"/>
                          <a:gd name="T66" fmla="*/ 25 w 49"/>
                          <a:gd name="T67" fmla="*/ 0 h 76"/>
                          <a:gd name="T68" fmla="*/ 38 w 49"/>
                          <a:gd name="T69" fmla="*/ 3 h 76"/>
                          <a:gd name="T70" fmla="*/ 45 w 49"/>
                          <a:gd name="T71" fmla="*/ 11 h 76"/>
                          <a:gd name="T72" fmla="*/ 49 w 49"/>
                          <a:gd name="T73" fmla="*/ 22 h 76"/>
                          <a:gd name="T74" fmla="*/ 49 w 49"/>
                          <a:gd name="T75" fmla="*/ 35 h 76"/>
                          <a:gd name="T76" fmla="*/ 49 w 49"/>
                          <a:gd name="T77" fmla="*/ 39 h 76"/>
                          <a:gd name="T78" fmla="*/ 12 w 49"/>
                          <a:gd name="T7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76">
                            <a:moveTo>
                              <a:pt x="38" y="30"/>
                            </a:moveTo>
                            <a:lnTo>
                              <a:pt x="38" y="30"/>
                            </a:lnTo>
                            <a:lnTo>
                              <a:pt x="38" y="27"/>
                            </a:lnTo>
                            <a:cubicBezTo>
                              <a:pt x="38" y="24"/>
                              <a:pt x="37" y="22"/>
                              <a:pt x="37" y="20"/>
                            </a:cubicBezTo>
                            <a:cubicBezTo>
                              <a:pt x="37" y="18"/>
                              <a:pt x="36" y="16"/>
                              <a:pt x="35" y="15"/>
                            </a:cubicBezTo>
                            <a:cubicBezTo>
                              <a:pt x="34" y="13"/>
                              <a:pt x="33" y="12"/>
                              <a:pt x="31" y="11"/>
                            </a:cubicBezTo>
                            <a:cubicBezTo>
                              <a:pt x="29" y="10"/>
                              <a:pt x="27" y="9"/>
                              <a:pt x="25" y="9"/>
                            </a:cubicBezTo>
                            <a:cubicBezTo>
                              <a:pt x="22" y="9"/>
                              <a:pt x="20" y="10"/>
                              <a:pt x="18" y="11"/>
                            </a:cubicBezTo>
                            <a:cubicBezTo>
                              <a:pt x="17" y="13"/>
                              <a:pt x="15" y="14"/>
                              <a:pt x="14" y="16"/>
                            </a:cubicBezTo>
                            <a:cubicBezTo>
                              <a:pt x="13" y="19"/>
                              <a:pt x="13" y="21"/>
                              <a:pt x="13" y="23"/>
                            </a:cubicBezTo>
                            <a:cubicBezTo>
                              <a:pt x="12" y="25"/>
                              <a:pt x="12" y="26"/>
                              <a:pt x="12" y="28"/>
                            </a:cubicBezTo>
                            <a:lnTo>
                              <a:pt x="12" y="30"/>
                            </a:lnTo>
                            <a:lnTo>
                              <a:pt x="38" y="30"/>
                            </a:lnTo>
                            <a:close/>
                            <a:moveTo>
                              <a:pt x="12" y="39"/>
                            </a:moveTo>
                            <a:lnTo>
                              <a:pt x="12" y="39"/>
                            </a:lnTo>
                            <a:cubicBezTo>
                              <a:pt x="12" y="43"/>
                              <a:pt x="12" y="47"/>
                              <a:pt x="12" y="49"/>
                            </a:cubicBezTo>
                            <a:cubicBezTo>
                              <a:pt x="12" y="52"/>
                              <a:pt x="13" y="55"/>
                              <a:pt x="14" y="58"/>
                            </a:cubicBezTo>
                            <a:cubicBezTo>
                              <a:pt x="14" y="60"/>
                              <a:pt x="16" y="62"/>
                              <a:pt x="18" y="64"/>
                            </a:cubicBezTo>
                            <a:cubicBezTo>
                              <a:pt x="20" y="66"/>
                              <a:pt x="22" y="67"/>
                              <a:pt x="25" y="67"/>
                            </a:cubicBezTo>
                            <a:cubicBezTo>
                              <a:pt x="28" y="67"/>
                              <a:pt x="30" y="66"/>
                              <a:pt x="32" y="65"/>
                            </a:cubicBezTo>
                            <a:cubicBezTo>
                              <a:pt x="33" y="64"/>
                              <a:pt x="34" y="62"/>
                              <a:pt x="35" y="61"/>
                            </a:cubicBezTo>
                            <a:cubicBezTo>
                              <a:pt x="36" y="59"/>
                              <a:pt x="37" y="57"/>
                              <a:pt x="37" y="55"/>
                            </a:cubicBezTo>
                            <a:cubicBezTo>
                              <a:pt x="37" y="54"/>
                              <a:pt x="38" y="52"/>
                              <a:pt x="38" y="50"/>
                            </a:cubicBezTo>
                            <a:lnTo>
                              <a:pt x="49" y="50"/>
                            </a:lnTo>
                            <a:cubicBezTo>
                              <a:pt x="49" y="52"/>
                              <a:pt x="48" y="55"/>
                              <a:pt x="48" y="58"/>
                            </a:cubicBezTo>
                            <a:cubicBezTo>
                              <a:pt x="47" y="61"/>
                              <a:pt x="46" y="63"/>
                              <a:pt x="44" y="66"/>
                            </a:cubicBezTo>
                            <a:cubicBezTo>
                              <a:pt x="42" y="69"/>
                              <a:pt x="40" y="71"/>
                              <a:pt x="36" y="73"/>
                            </a:cubicBezTo>
                            <a:cubicBezTo>
                              <a:pt x="33" y="75"/>
                              <a:pt x="29" y="76"/>
                              <a:pt x="25" y="76"/>
                            </a:cubicBezTo>
                            <a:cubicBezTo>
                              <a:pt x="16" y="76"/>
                              <a:pt x="10" y="73"/>
                              <a:pt x="6" y="67"/>
                            </a:cubicBezTo>
                            <a:cubicBezTo>
                              <a:pt x="2" y="61"/>
                              <a:pt x="0" y="51"/>
                              <a:pt x="0" y="39"/>
                            </a:cubicBezTo>
                            <a:cubicBezTo>
                              <a:pt x="0" y="34"/>
                              <a:pt x="0" y="29"/>
                              <a:pt x="1" y="25"/>
                            </a:cubicBezTo>
                            <a:cubicBezTo>
                              <a:pt x="2" y="20"/>
                              <a:pt x="3" y="16"/>
                              <a:pt x="5" y="13"/>
                            </a:cubicBezTo>
                            <a:cubicBezTo>
                              <a:pt x="6" y="9"/>
                              <a:pt x="9" y="6"/>
                              <a:pt x="12" y="4"/>
                            </a:cubicBezTo>
                            <a:cubicBezTo>
                              <a:pt x="16" y="1"/>
                              <a:pt x="20" y="0"/>
                              <a:pt x="25" y="0"/>
                            </a:cubicBezTo>
                            <a:cubicBezTo>
                              <a:pt x="31" y="0"/>
                              <a:pt x="35" y="1"/>
                              <a:pt x="38" y="3"/>
                            </a:cubicBezTo>
                            <a:cubicBezTo>
                              <a:pt x="41" y="5"/>
                              <a:pt x="44" y="8"/>
                              <a:pt x="45" y="11"/>
                            </a:cubicBezTo>
                            <a:cubicBezTo>
                              <a:pt x="47" y="15"/>
                              <a:pt x="48" y="18"/>
                              <a:pt x="49" y="22"/>
                            </a:cubicBezTo>
                            <a:cubicBezTo>
                              <a:pt x="49" y="26"/>
                              <a:pt x="49" y="30"/>
                              <a:pt x="49" y="35"/>
                            </a:cubicBezTo>
                            <a:lnTo>
                              <a:pt x="49"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8" name="Freeform 419"/>
                      <p:cNvSpPr>
                        <a:spLocks noEditPoints="1"/>
                      </p:cNvSpPr>
                      <p:nvPr/>
                    </p:nvSpPr>
                    <p:spPr bwMode="auto">
                      <a:xfrm>
                        <a:off x="4833938" y="2411413"/>
                        <a:ext cx="46038" cy="88900"/>
                      </a:xfrm>
                      <a:custGeom>
                        <a:avLst/>
                        <a:gdLst>
                          <a:gd name="T0" fmla="*/ 14 w 50"/>
                          <a:gd name="T1" fmla="*/ 81 h 98"/>
                          <a:gd name="T2" fmla="*/ 14 w 50"/>
                          <a:gd name="T3" fmla="*/ 81 h 98"/>
                          <a:gd name="T4" fmla="*/ 25 w 50"/>
                          <a:gd name="T5" fmla="*/ 88 h 98"/>
                          <a:gd name="T6" fmla="*/ 32 w 50"/>
                          <a:gd name="T7" fmla="*/ 86 h 98"/>
                          <a:gd name="T8" fmla="*/ 36 w 50"/>
                          <a:gd name="T9" fmla="*/ 80 h 98"/>
                          <a:gd name="T10" fmla="*/ 39 w 50"/>
                          <a:gd name="T11" fmla="*/ 72 h 98"/>
                          <a:gd name="T12" fmla="*/ 39 w 50"/>
                          <a:gd name="T13" fmla="*/ 60 h 98"/>
                          <a:gd name="T14" fmla="*/ 38 w 50"/>
                          <a:gd name="T15" fmla="*/ 49 h 98"/>
                          <a:gd name="T16" fmla="*/ 36 w 50"/>
                          <a:gd name="T17" fmla="*/ 40 h 98"/>
                          <a:gd name="T18" fmla="*/ 32 w 50"/>
                          <a:gd name="T19" fmla="*/ 34 h 98"/>
                          <a:gd name="T20" fmla="*/ 25 w 50"/>
                          <a:gd name="T21" fmla="*/ 32 h 98"/>
                          <a:gd name="T22" fmla="*/ 14 w 50"/>
                          <a:gd name="T23" fmla="*/ 39 h 98"/>
                          <a:gd name="T24" fmla="*/ 12 w 50"/>
                          <a:gd name="T25" fmla="*/ 60 h 98"/>
                          <a:gd name="T26" fmla="*/ 14 w 50"/>
                          <a:gd name="T27" fmla="*/ 81 h 98"/>
                          <a:gd name="T28" fmla="*/ 50 w 50"/>
                          <a:gd name="T29" fmla="*/ 96 h 98"/>
                          <a:gd name="T30" fmla="*/ 50 w 50"/>
                          <a:gd name="T31" fmla="*/ 96 h 98"/>
                          <a:gd name="T32" fmla="*/ 39 w 50"/>
                          <a:gd name="T33" fmla="*/ 96 h 98"/>
                          <a:gd name="T34" fmla="*/ 39 w 50"/>
                          <a:gd name="T35" fmla="*/ 87 h 98"/>
                          <a:gd name="T36" fmla="*/ 39 w 50"/>
                          <a:gd name="T37" fmla="*/ 87 h 98"/>
                          <a:gd name="T38" fmla="*/ 33 w 50"/>
                          <a:gd name="T39" fmla="*/ 94 h 98"/>
                          <a:gd name="T40" fmla="*/ 23 w 50"/>
                          <a:gd name="T41" fmla="*/ 98 h 98"/>
                          <a:gd name="T42" fmla="*/ 5 w 50"/>
                          <a:gd name="T43" fmla="*/ 88 h 98"/>
                          <a:gd name="T44" fmla="*/ 0 w 50"/>
                          <a:gd name="T45" fmla="*/ 60 h 98"/>
                          <a:gd name="T46" fmla="*/ 1 w 50"/>
                          <a:gd name="T47" fmla="*/ 47 h 98"/>
                          <a:gd name="T48" fmla="*/ 4 w 50"/>
                          <a:gd name="T49" fmla="*/ 35 h 98"/>
                          <a:gd name="T50" fmla="*/ 11 w 50"/>
                          <a:gd name="T51" fmla="*/ 26 h 98"/>
                          <a:gd name="T52" fmla="*/ 22 w 50"/>
                          <a:gd name="T53" fmla="*/ 22 h 98"/>
                          <a:gd name="T54" fmla="*/ 32 w 50"/>
                          <a:gd name="T55" fmla="*/ 25 h 98"/>
                          <a:gd name="T56" fmla="*/ 38 w 50"/>
                          <a:gd name="T57" fmla="*/ 32 h 98"/>
                          <a:gd name="T58" fmla="*/ 38 w 50"/>
                          <a:gd name="T59" fmla="*/ 32 h 98"/>
                          <a:gd name="T60" fmla="*/ 38 w 50"/>
                          <a:gd name="T61" fmla="*/ 0 h 98"/>
                          <a:gd name="T62" fmla="*/ 50 w 50"/>
                          <a:gd name="T63" fmla="*/ 0 h 98"/>
                          <a:gd name="T64" fmla="*/ 50 w 50"/>
                          <a:gd name="T65"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98">
                            <a:moveTo>
                              <a:pt x="14" y="81"/>
                            </a:moveTo>
                            <a:lnTo>
                              <a:pt x="14" y="81"/>
                            </a:lnTo>
                            <a:cubicBezTo>
                              <a:pt x="16" y="86"/>
                              <a:pt x="20" y="88"/>
                              <a:pt x="25" y="88"/>
                            </a:cubicBezTo>
                            <a:cubicBezTo>
                              <a:pt x="28" y="88"/>
                              <a:pt x="30" y="87"/>
                              <a:pt x="32" y="86"/>
                            </a:cubicBezTo>
                            <a:cubicBezTo>
                              <a:pt x="34" y="85"/>
                              <a:pt x="35" y="83"/>
                              <a:pt x="36" y="80"/>
                            </a:cubicBezTo>
                            <a:cubicBezTo>
                              <a:pt x="37" y="78"/>
                              <a:pt x="38" y="75"/>
                              <a:pt x="39" y="72"/>
                            </a:cubicBezTo>
                            <a:cubicBezTo>
                              <a:pt x="39" y="68"/>
                              <a:pt x="39" y="64"/>
                              <a:pt x="39" y="60"/>
                            </a:cubicBezTo>
                            <a:cubicBezTo>
                              <a:pt x="39" y="56"/>
                              <a:pt x="39" y="53"/>
                              <a:pt x="38" y="49"/>
                            </a:cubicBezTo>
                            <a:cubicBezTo>
                              <a:pt x="38" y="46"/>
                              <a:pt x="37" y="43"/>
                              <a:pt x="36" y="40"/>
                            </a:cubicBezTo>
                            <a:cubicBezTo>
                              <a:pt x="35" y="38"/>
                              <a:pt x="34" y="36"/>
                              <a:pt x="32" y="34"/>
                            </a:cubicBezTo>
                            <a:cubicBezTo>
                              <a:pt x="30" y="33"/>
                              <a:pt x="28" y="32"/>
                              <a:pt x="25" y="32"/>
                            </a:cubicBezTo>
                            <a:cubicBezTo>
                              <a:pt x="20" y="32"/>
                              <a:pt x="16" y="34"/>
                              <a:pt x="14" y="39"/>
                            </a:cubicBezTo>
                            <a:cubicBezTo>
                              <a:pt x="13" y="44"/>
                              <a:pt x="12" y="51"/>
                              <a:pt x="12" y="60"/>
                            </a:cubicBezTo>
                            <a:cubicBezTo>
                              <a:pt x="12" y="69"/>
                              <a:pt x="13" y="76"/>
                              <a:pt x="14" y="81"/>
                            </a:cubicBezTo>
                            <a:close/>
                            <a:moveTo>
                              <a:pt x="50" y="96"/>
                            </a:moveTo>
                            <a:lnTo>
                              <a:pt x="50" y="96"/>
                            </a:lnTo>
                            <a:lnTo>
                              <a:pt x="39" y="96"/>
                            </a:lnTo>
                            <a:lnTo>
                              <a:pt x="39" y="87"/>
                            </a:lnTo>
                            <a:lnTo>
                              <a:pt x="39" y="87"/>
                            </a:lnTo>
                            <a:cubicBezTo>
                              <a:pt x="38" y="90"/>
                              <a:pt x="36" y="92"/>
                              <a:pt x="33" y="94"/>
                            </a:cubicBezTo>
                            <a:cubicBezTo>
                              <a:pt x="30" y="96"/>
                              <a:pt x="27" y="98"/>
                              <a:pt x="23" y="98"/>
                            </a:cubicBezTo>
                            <a:cubicBezTo>
                              <a:pt x="15" y="98"/>
                              <a:pt x="9" y="94"/>
                              <a:pt x="5" y="88"/>
                            </a:cubicBezTo>
                            <a:cubicBezTo>
                              <a:pt x="2" y="81"/>
                              <a:pt x="0" y="72"/>
                              <a:pt x="0" y="60"/>
                            </a:cubicBezTo>
                            <a:cubicBezTo>
                              <a:pt x="0" y="55"/>
                              <a:pt x="0" y="51"/>
                              <a:pt x="1" y="47"/>
                            </a:cubicBezTo>
                            <a:cubicBezTo>
                              <a:pt x="1" y="43"/>
                              <a:pt x="2" y="39"/>
                              <a:pt x="4" y="35"/>
                            </a:cubicBezTo>
                            <a:cubicBezTo>
                              <a:pt x="5" y="31"/>
                              <a:pt x="8" y="28"/>
                              <a:pt x="11" y="26"/>
                            </a:cubicBezTo>
                            <a:cubicBezTo>
                              <a:pt x="14" y="24"/>
                              <a:pt x="18" y="22"/>
                              <a:pt x="22" y="22"/>
                            </a:cubicBezTo>
                            <a:cubicBezTo>
                              <a:pt x="26" y="22"/>
                              <a:pt x="29" y="23"/>
                              <a:pt x="32" y="25"/>
                            </a:cubicBezTo>
                            <a:cubicBezTo>
                              <a:pt x="35" y="27"/>
                              <a:pt x="37" y="29"/>
                              <a:pt x="38" y="32"/>
                            </a:cubicBezTo>
                            <a:lnTo>
                              <a:pt x="38" y="32"/>
                            </a:lnTo>
                            <a:lnTo>
                              <a:pt x="38" y="0"/>
                            </a:lnTo>
                            <a:lnTo>
                              <a:pt x="50" y="0"/>
                            </a:lnTo>
                            <a:lnTo>
                              <a:pt x="50" y="9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9" name="Freeform 420"/>
                      <p:cNvSpPr>
                        <a:spLocks noEditPoints="1"/>
                      </p:cNvSpPr>
                      <p:nvPr/>
                    </p:nvSpPr>
                    <p:spPr bwMode="auto">
                      <a:xfrm>
                        <a:off x="4889500" y="2430463"/>
                        <a:ext cx="49213" cy="69850"/>
                      </a:xfrm>
                      <a:custGeom>
                        <a:avLst/>
                        <a:gdLst>
                          <a:gd name="T0" fmla="*/ 36 w 53"/>
                          <a:gd name="T1" fmla="*/ 35 h 76"/>
                          <a:gd name="T2" fmla="*/ 36 w 53"/>
                          <a:gd name="T3" fmla="*/ 35 h 76"/>
                          <a:gd name="T4" fmla="*/ 32 w 53"/>
                          <a:gd name="T5" fmla="*/ 38 h 76"/>
                          <a:gd name="T6" fmla="*/ 25 w 53"/>
                          <a:gd name="T7" fmla="*/ 40 h 76"/>
                          <a:gd name="T8" fmla="*/ 17 w 53"/>
                          <a:gd name="T9" fmla="*/ 43 h 76"/>
                          <a:gd name="T10" fmla="*/ 13 w 53"/>
                          <a:gd name="T11" fmla="*/ 47 h 76"/>
                          <a:gd name="T12" fmla="*/ 12 w 53"/>
                          <a:gd name="T13" fmla="*/ 54 h 76"/>
                          <a:gd name="T14" fmla="*/ 14 w 53"/>
                          <a:gd name="T15" fmla="*/ 64 h 76"/>
                          <a:gd name="T16" fmla="*/ 22 w 53"/>
                          <a:gd name="T17" fmla="*/ 67 h 76"/>
                          <a:gd name="T18" fmla="*/ 32 w 53"/>
                          <a:gd name="T19" fmla="*/ 63 h 76"/>
                          <a:gd name="T20" fmla="*/ 36 w 53"/>
                          <a:gd name="T21" fmla="*/ 53 h 76"/>
                          <a:gd name="T22" fmla="*/ 36 w 53"/>
                          <a:gd name="T23" fmla="*/ 35 h 76"/>
                          <a:gd name="T24" fmla="*/ 2 w 53"/>
                          <a:gd name="T25" fmla="*/ 24 h 76"/>
                          <a:gd name="T26" fmla="*/ 2 w 53"/>
                          <a:gd name="T27" fmla="*/ 24 h 76"/>
                          <a:gd name="T28" fmla="*/ 7 w 53"/>
                          <a:gd name="T29" fmla="*/ 6 h 76"/>
                          <a:gd name="T30" fmla="*/ 26 w 53"/>
                          <a:gd name="T31" fmla="*/ 0 h 76"/>
                          <a:gd name="T32" fmla="*/ 38 w 53"/>
                          <a:gd name="T33" fmla="*/ 2 h 76"/>
                          <a:gd name="T34" fmla="*/ 44 w 53"/>
                          <a:gd name="T35" fmla="*/ 7 h 76"/>
                          <a:gd name="T36" fmla="*/ 47 w 53"/>
                          <a:gd name="T37" fmla="*/ 14 h 76"/>
                          <a:gd name="T38" fmla="*/ 47 w 53"/>
                          <a:gd name="T39" fmla="*/ 21 h 76"/>
                          <a:gd name="T40" fmla="*/ 47 w 53"/>
                          <a:gd name="T41" fmla="*/ 61 h 76"/>
                          <a:gd name="T42" fmla="*/ 48 w 53"/>
                          <a:gd name="T43" fmla="*/ 65 h 76"/>
                          <a:gd name="T44" fmla="*/ 51 w 53"/>
                          <a:gd name="T45" fmla="*/ 66 h 76"/>
                          <a:gd name="T46" fmla="*/ 53 w 53"/>
                          <a:gd name="T47" fmla="*/ 66 h 76"/>
                          <a:gd name="T48" fmla="*/ 53 w 53"/>
                          <a:gd name="T49" fmla="*/ 74 h 76"/>
                          <a:gd name="T50" fmla="*/ 53 w 53"/>
                          <a:gd name="T51" fmla="*/ 74 h 76"/>
                          <a:gd name="T52" fmla="*/ 50 w 53"/>
                          <a:gd name="T53" fmla="*/ 74 h 76"/>
                          <a:gd name="T54" fmla="*/ 47 w 53"/>
                          <a:gd name="T55" fmla="*/ 74 h 76"/>
                          <a:gd name="T56" fmla="*/ 43 w 53"/>
                          <a:gd name="T57" fmla="*/ 74 h 76"/>
                          <a:gd name="T58" fmla="*/ 40 w 53"/>
                          <a:gd name="T59" fmla="*/ 73 h 76"/>
                          <a:gd name="T60" fmla="*/ 38 w 53"/>
                          <a:gd name="T61" fmla="*/ 70 h 76"/>
                          <a:gd name="T62" fmla="*/ 37 w 53"/>
                          <a:gd name="T63" fmla="*/ 65 h 76"/>
                          <a:gd name="T64" fmla="*/ 36 w 53"/>
                          <a:gd name="T65" fmla="*/ 65 h 76"/>
                          <a:gd name="T66" fmla="*/ 29 w 53"/>
                          <a:gd name="T67" fmla="*/ 73 h 76"/>
                          <a:gd name="T68" fmla="*/ 19 w 53"/>
                          <a:gd name="T69" fmla="*/ 76 h 76"/>
                          <a:gd name="T70" fmla="*/ 5 w 53"/>
                          <a:gd name="T71" fmla="*/ 70 h 76"/>
                          <a:gd name="T72" fmla="*/ 0 w 53"/>
                          <a:gd name="T73" fmla="*/ 55 h 76"/>
                          <a:gd name="T74" fmla="*/ 3 w 53"/>
                          <a:gd name="T75" fmla="*/ 42 h 76"/>
                          <a:gd name="T76" fmla="*/ 13 w 53"/>
                          <a:gd name="T77" fmla="*/ 35 h 76"/>
                          <a:gd name="T78" fmla="*/ 28 w 53"/>
                          <a:gd name="T79" fmla="*/ 30 h 76"/>
                          <a:gd name="T80" fmla="*/ 35 w 53"/>
                          <a:gd name="T81" fmla="*/ 27 h 76"/>
                          <a:gd name="T82" fmla="*/ 36 w 53"/>
                          <a:gd name="T83" fmla="*/ 20 h 76"/>
                          <a:gd name="T84" fmla="*/ 25 w 53"/>
                          <a:gd name="T85" fmla="*/ 9 h 76"/>
                          <a:gd name="T86" fmla="*/ 18 w 53"/>
                          <a:gd name="T87" fmla="*/ 11 h 76"/>
                          <a:gd name="T88" fmla="*/ 14 w 53"/>
                          <a:gd name="T89" fmla="*/ 15 h 76"/>
                          <a:gd name="T90" fmla="*/ 13 w 53"/>
                          <a:gd name="T91" fmla="*/ 19 h 76"/>
                          <a:gd name="T92" fmla="*/ 13 w 53"/>
                          <a:gd name="T93" fmla="*/ 23 h 76"/>
                          <a:gd name="T94" fmla="*/ 13 w 53"/>
                          <a:gd name="T95" fmla="*/ 24 h 76"/>
                          <a:gd name="T96" fmla="*/ 2 w 53"/>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76">
                            <a:moveTo>
                              <a:pt x="36" y="35"/>
                            </a:moveTo>
                            <a:lnTo>
                              <a:pt x="36" y="35"/>
                            </a:lnTo>
                            <a:cubicBezTo>
                              <a:pt x="35" y="36"/>
                              <a:pt x="34" y="37"/>
                              <a:pt x="32" y="38"/>
                            </a:cubicBezTo>
                            <a:cubicBezTo>
                              <a:pt x="30" y="38"/>
                              <a:pt x="28" y="39"/>
                              <a:pt x="25" y="40"/>
                            </a:cubicBezTo>
                            <a:cubicBezTo>
                              <a:pt x="21" y="41"/>
                              <a:pt x="18" y="42"/>
                              <a:pt x="17" y="43"/>
                            </a:cubicBezTo>
                            <a:cubicBezTo>
                              <a:pt x="15" y="44"/>
                              <a:pt x="14" y="46"/>
                              <a:pt x="13" y="47"/>
                            </a:cubicBezTo>
                            <a:cubicBezTo>
                              <a:pt x="12" y="49"/>
                              <a:pt x="12" y="51"/>
                              <a:pt x="12" y="54"/>
                            </a:cubicBezTo>
                            <a:cubicBezTo>
                              <a:pt x="12" y="58"/>
                              <a:pt x="12" y="61"/>
                              <a:pt x="14" y="64"/>
                            </a:cubicBezTo>
                            <a:cubicBezTo>
                              <a:pt x="16" y="66"/>
                              <a:pt x="18" y="67"/>
                              <a:pt x="22" y="67"/>
                            </a:cubicBezTo>
                            <a:cubicBezTo>
                              <a:pt x="25" y="67"/>
                              <a:pt x="29" y="65"/>
                              <a:pt x="32" y="63"/>
                            </a:cubicBezTo>
                            <a:cubicBezTo>
                              <a:pt x="35" y="60"/>
                              <a:pt x="36" y="57"/>
                              <a:pt x="36" y="53"/>
                            </a:cubicBezTo>
                            <a:lnTo>
                              <a:pt x="36" y="35"/>
                            </a:lnTo>
                            <a:close/>
                            <a:moveTo>
                              <a:pt x="2" y="24"/>
                            </a:moveTo>
                            <a:lnTo>
                              <a:pt x="2" y="24"/>
                            </a:lnTo>
                            <a:cubicBezTo>
                              <a:pt x="2" y="16"/>
                              <a:pt x="3" y="10"/>
                              <a:pt x="7" y="6"/>
                            </a:cubicBezTo>
                            <a:cubicBezTo>
                              <a:pt x="11" y="2"/>
                              <a:pt x="17" y="0"/>
                              <a:pt x="26" y="0"/>
                            </a:cubicBezTo>
                            <a:cubicBezTo>
                              <a:pt x="31" y="0"/>
                              <a:pt x="35" y="1"/>
                              <a:pt x="38" y="2"/>
                            </a:cubicBezTo>
                            <a:cubicBezTo>
                              <a:pt x="41" y="4"/>
                              <a:pt x="43" y="5"/>
                              <a:pt x="44" y="7"/>
                            </a:cubicBezTo>
                            <a:cubicBezTo>
                              <a:pt x="46" y="10"/>
                              <a:pt x="46" y="12"/>
                              <a:pt x="47" y="14"/>
                            </a:cubicBezTo>
                            <a:cubicBezTo>
                              <a:pt x="47" y="16"/>
                              <a:pt x="47" y="18"/>
                              <a:pt x="47" y="21"/>
                            </a:cubicBezTo>
                            <a:lnTo>
                              <a:pt x="47" y="61"/>
                            </a:lnTo>
                            <a:cubicBezTo>
                              <a:pt x="47" y="63"/>
                              <a:pt x="47" y="64"/>
                              <a:pt x="48" y="65"/>
                            </a:cubicBezTo>
                            <a:cubicBezTo>
                              <a:pt x="48" y="66"/>
                              <a:pt x="49" y="66"/>
                              <a:pt x="51" y="66"/>
                            </a:cubicBezTo>
                            <a:cubicBezTo>
                              <a:pt x="52" y="66"/>
                              <a:pt x="53" y="66"/>
                              <a:pt x="53" y="66"/>
                            </a:cubicBezTo>
                            <a:lnTo>
                              <a:pt x="53" y="74"/>
                            </a:lnTo>
                            <a:lnTo>
                              <a:pt x="53" y="74"/>
                            </a:lnTo>
                            <a:cubicBezTo>
                              <a:pt x="52" y="74"/>
                              <a:pt x="51" y="74"/>
                              <a:pt x="50" y="74"/>
                            </a:cubicBezTo>
                            <a:cubicBezTo>
                              <a:pt x="49" y="74"/>
                              <a:pt x="48" y="74"/>
                              <a:pt x="47" y="74"/>
                            </a:cubicBezTo>
                            <a:cubicBezTo>
                              <a:pt x="45" y="74"/>
                              <a:pt x="44" y="74"/>
                              <a:pt x="43" y="74"/>
                            </a:cubicBezTo>
                            <a:cubicBezTo>
                              <a:pt x="42" y="74"/>
                              <a:pt x="41" y="74"/>
                              <a:pt x="40" y="73"/>
                            </a:cubicBezTo>
                            <a:cubicBezTo>
                              <a:pt x="39" y="73"/>
                              <a:pt x="39" y="72"/>
                              <a:pt x="38" y="70"/>
                            </a:cubicBezTo>
                            <a:cubicBezTo>
                              <a:pt x="37" y="69"/>
                              <a:pt x="37" y="67"/>
                              <a:pt x="37" y="65"/>
                            </a:cubicBezTo>
                            <a:lnTo>
                              <a:pt x="36" y="65"/>
                            </a:lnTo>
                            <a:cubicBezTo>
                              <a:pt x="35" y="68"/>
                              <a:pt x="32" y="71"/>
                              <a:pt x="29" y="73"/>
                            </a:cubicBezTo>
                            <a:cubicBezTo>
                              <a:pt x="26" y="75"/>
                              <a:pt x="23" y="76"/>
                              <a:pt x="19" y="76"/>
                            </a:cubicBezTo>
                            <a:cubicBezTo>
                              <a:pt x="13" y="76"/>
                              <a:pt x="8" y="74"/>
                              <a:pt x="5" y="70"/>
                            </a:cubicBezTo>
                            <a:cubicBezTo>
                              <a:pt x="1" y="66"/>
                              <a:pt x="0" y="61"/>
                              <a:pt x="0" y="55"/>
                            </a:cubicBezTo>
                            <a:cubicBezTo>
                              <a:pt x="0" y="50"/>
                              <a:pt x="1" y="45"/>
                              <a:pt x="3" y="42"/>
                            </a:cubicBezTo>
                            <a:cubicBezTo>
                              <a:pt x="5" y="39"/>
                              <a:pt x="9" y="36"/>
                              <a:pt x="13" y="35"/>
                            </a:cubicBezTo>
                            <a:lnTo>
                              <a:pt x="28" y="30"/>
                            </a:lnTo>
                            <a:cubicBezTo>
                              <a:pt x="32" y="29"/>
                              <a:pt x="34" y="28"/>
                              <a:pt x="35" y="27"/>
                            </a:cubicBezTo>
                            <a:cubicBezTo>
                              <a:pt x="36" y="25"/>
                              <a:pt x="36" y="23"/>
                              <a:pt x="36" y="20"/>
                            </a:cubicBezTo>
                            <a:cubicBezTo>
                              <a:pt x="36" y="13"/>
                              <a:pt x="33" y="9"/>
                              <a:pt x="25" y="9"/>
                            </a:cubicBezTo>
                            <a:cubicBezTo>
                              <a:pt x="22" y="9"/>
                              <a:pt x="20" y="10"/>
                              <a:pt x="18" y="11"/>
                            </a:cubicBezTo>
                            <a:cubicBezTo>
                              <a:pt x="16" y="12"/>
                              <a:pt x="15" y="13"/>
                              <a:pt x="14" y="15"/>
                            </a:cubicBezTo>
                            <a:cubicBezTo>
                              <a:pt x="14" y="16"/>
                              <a:pt x="13" y="18"/>
                              <a:pt x="13" y="19"/>
                            </a:cubicBezTo>
                            <a:cubicBezTo>
                              <a:pt x="13" y="21"/>
                              <a:pt x="13" y="22"/>
                              <a:pt x="13" y="23"/>
                            </a:cubicBezTo>
                            <a:lnTo>
                              <a:pt x="13" y="24"/>
                            </a:lnTo>
                            <a:lnTo>
                              <a:pt x="2"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0" name="Freeform 421"/>
                      <p:cNvSpPr>
                        <a:spLocks/>
                      </p:cNvSpPr>
                      <p:nvPr/>
                    </p:nvSpPr>
                    <p:spPr bwMode="auto">
                      <a:xfrm>
                        <a:off x="4214813" y="2554288"/>
                        <a:ext cx="61913" cy="77788"/>
                      </a:xfrm>
                      <a:custGeom>
                        <a:avLst/>
                        <a:gdLst>
                          <a:gd name="T0" fmla="*/ 0 w 67"/>
                          <a:gd name="T1" fmla="*/ 85 h 85"/>
                          <a:gd name="T2" fmla="*/ 0 w 67"/>
                          <a:gd name="T3" fmla="*/ 85 h 85"/>
                          <a:gd name="T4" fmla="*/ 0 w 67"/>
                          <a:gd name="T5" fmla="*/ 0 h 85"/>
                          <a:gd name="T6" fmla="*/ 13 w 67"/>
                          <a:gd name="T7" fmla="*/ 0 h 85"/>
                          <a:gd name="T8" fmla="*/ 34 w 67"/>
                          <a:gd name="T9" fmla="*/ 76 h 85"/>
                          <a:gd name="T10" fmla="*/ 34 w 67"/>
                          <a:gd name="T11" fmla="*/ 76 h 85"/>
                          <a:gd name="T12" fmla="*/ 55 w 67"/>
                          <a:gd name="T13" fmla="*/ 0 h 85"/>
                          <a:gd name="T14" fmla="*/ 67 w 67"/>
                          <a:gd name="T15" fmla="*/ 0 h 85"/>
                          <a:gd name="T16" fmla="*/ 67 w 67"/>
                          <a:gd name="T17" fmla="*/ 85 h 85"/>
                          <a:gd name="T18" fmla="*/ 60 w 67"/>
                          <a:gd name="T19" fmla="*/ 85 h 85"/>
                          <a:gd name="T20" fmla="*/ 60 w 67"/>
                          <a:gd name="T21" fmla="*/ 7 h 85"/>
                          <a:gd name="T22" fmla="*/ 37 w 67"/>
                          <a:gd name="T23" fmla="*/ 85 h 85"/>
                          <a:gd name="T24" fmla="*/ 30 w 67"/>
                          <a:gd name="T25" fmla="*/ 85 h 85"/>
                          <a:gd name="T26" fmla="*/ 8 w 67"/>
                          <a:gd name="T27" fmla="*/ 7 h 85"/>
                          <a:gd name="T28" fmla="*/ 8 w 67"/>
                          <a:gd name="T29" fmla="*/ 85 h 85"/>
                          <a:gd name="T30" fmla="*/ 0 w 67"/>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85">
                            <a:moveTo>
                              <a:pt x="0" y="85"/>
                            </a:moveTo>
                            <a:lnTo>
                              <a:pt x="0" y="85"/>
                            </a:lnTo>
                            <a:lnTo>
                              <a:pt x="0" y="0"/>
                            </a:lnTo>
                            <a:lnTo>
                              <a:pt x="13" y="0"/>
                            </a:lnTo>
                            <a:lnTo>
                              <a:pt x="34" y="76"/>
                            </a:lnTo>
                            <a:lnTo>
                              <a:pt x="34" y="76"/>
                            </a:lnTo>
                            <a:lnTo>
                              <a:pt x="55" y="0"/>
                            </a:lnTo>
                            <a:lnTo>
                              <a:pt x="67" y="0"/>
                            </a:lnTo>
                            <a:lnTo>
                              <a:pt x="67" y="85"/>
                            </a:lnTo>
                            <a:lnTo>
                              <a:pt x="60" y="85"/>
                            </a:lnTo>
                            <a:lnTo>
                              <a:pt x="60" y="7"/>
                            </a:lnTo>
                            <a:lnTo>
                              <a:pt x="37" y="85"/>
                            </a:lnTo>
                            <a:lnTo>
                              <a:pt x="30" y="85"/>
                            </a:lnTo>
                            <a:lnTo>
                              <a:pt x="8" y="7"/>
                            </a:lnTo>
                            <a:lnTo>
                              <a:pt x="8"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1" name="Freeform 422"/>
                      <p:cNvSpPr>
                        <a:spLocks noEditPoints="1"/>
                      </p:cNvSpPr>
                      <p:nvPr/>
                    </p:nvSpPr>
                    <p:spPr bwMode="auto">
                      <a:xfrm>
                        <a:off x="4287838" y="2573338"/>
                        <a:ext cx="41275" cy="60325"/>
                      </a:xfrm>
                      <a:custGeom>
                        <a:avLst/>
                        <a:gdLst>
                          <a:gd name="T0" fmla="*/ 32 w 45"/>
                          <a:gd name="T1" fmla="*/ 43 h 67"/>
                          <a:gd name="T2" fmla="*/ 32 w 45"/>
                          <a:gd name="T3" fmla="*/ 43 h 67"/>
                          <a:gd name="T4" fmla="*/ 32 w 45"/>
                          <a:gd name="T5" fmla="*/ 29 h 67"/>
                          <a:gd name="T6" fmla="*/ 32 w 45"/>
                          <a:gd name="T7" fmla="*/ 29 h 67"/>
                          <a:gd name="T8" fmla="*/ 24 w 45"/>
                          <a:gd name="T9" fmla="*/ 34 h 67"/>
                          <a:gd name="T10" fmla="*/ 18 w 45"/>
                          <a:gd name="T11" fmla="*/ 35 h 67"/>
                          <a:gd name="T12" fmla="*/ 7 w 45"/>
                          <a:gd name="T13" fmla="*/ 48 h 67"/>
                          <a:gd name="T14" fmla="*/ 10 w 45"/>
                          <a:gd name="T15" fmla="*/ 57 h 67"/>
                          <a:gd name="T16" fmla="*/ 17 w 45"/>
                          <a:gd name="T17" fmla="*/ 61 h 67"/>
                          <a:gd name="T18" fmla="*/ 28 w 45"/>
                          <a:gd name="T19" fmla="*/ 56 h 67"/>
                          <a:gd name="T20" fmla="*/ 32 w 45"/>
                          <a:gd name="T21" fmla="*/ 43 h 67"/>
                          <a:gd name="T22" fmla="*/ 9 w 45"/>
                          <a:gd name="T23" fmla="*/ 21 h 67"/>
                          <a:gd name="T24" fmla="*/ 9 w 45"/>
                          <a:gd name="T25" fmla="*/ 21 h 67"/>
                          <a:gd name="T26" fmla="*/ 2 w 45"/>
                          <a:gd name="T27" fmla="*/ 21 h 67"/>
                          <a:gd name="T28" fmla="*/ 21 w 45"/>
                          <a:gd name="T29" fmla="*/ 0 h 67"/>
                          <a:gd name="T30" fmla="*/ 39 w 45"/>
                          <a:gd name="T31" fmla="*/ 17 h 67"/>
                          <a:gd name="T32" fmla="*/ 39 w 45"/>
                          <a:gd name="T33" fmla="*/ 55 h 67"/>
                          <a:gd name="T34" fmla="*/ 43 w 45"/>
                          <a:gd name="T35" fmla="*/ 60 h 67"/>
                          <a:gd name="T36" fmla="*/ 45 w 45"/>
                          <a:gd name="T37" fmla="*/ 60 h 67"/>
                          <a:gd name="T38" fmla="*/ 45 w 45"/>
                          <a:gd name="T39" fmla="*/ 65 h 67"/>
                          <a:gd name="T40" fmla="*/ 42 w 45"/>
                          <a:gd name="T41" fmla="*/ 66 h 67"/>
                          <a:gd name="T42" fmla="*/ 35 w 45"/>
                          <a:gd name="T43" fmla="*/ 65 h 67"/>
                          <a:gd name="T44" fmla="*/ 32 w 45"/>
                          <a:gd name="T45" fmla="*/ 58 h 67"/>
                          <a:gd name="T46" fmla="*/ 32 w 45"/>
                          <a:gd name="T47" fmla="*/ 56 h 67"/>
                          <a:gd name="T48" fmla="*/ 32 w 45"/>
                          <a:gd name="T49" fmla="*/ 56 h 67"/>
                          <a:gd name="T50" fmla="*/ 16 w 45"/>
                          <a:gd name="T51" fmla="*/ 67 h 67"/>
                          <a:gd name="T52" fmla="*/ 0 w 45"/>
                          <a:gd name="T53" fmla="*/ 49 h 67"/>
                          <a:gd name="T54" fmla="*/ 12 w 45"/>
                          <a:gd name="T55" fmla="*/ 31 h 67"/>
                          <a:gd name="T56" fmla="*/ 26 w 45"/>
                          <a:gd name="T57" fmla="*/ 27 h 67"/>
                          <a:gd name="T58" fmla="*/ 31 w 45"/>
                          <a:gd name="T59" fmla="*/ 24 h 67"/>
                          <a:gd name="T60" fmla="*/ 32 w 45"/>
                          <a:gd name="T61" fmla="*/ 17 h 67"/>
                          <a:gd name="T62" fmla="*/ 21 w 45"/>
                          <a:gd name="T63" fmla="*/ 6 h 67"/>
                          <a:gd name="T64" fmla="*/ 9 w 45"/>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1" y="31"/>
                              <a:pt x="29" y="32"/>
                              <a:pt x="24" y="34"/>
                            </a:cubicBezTo>
                            <a:lnTo>
                              <a:pt x="18" y="35"/>
                            </a:lnTo>
                            <a:cubicBezTo>
                              <a:pt x="11" y="37"/>
                              <a:pt x="7" y="41"/>
                              <a:pt x="7" y="48"/>
                            </a:cubicBezTo>
                            <a:cubicBezTo>
                              <a:pt x="7" y="52"/>
                              <a:pt x="8" y="55"/>
                              <a:pt x="10" y="57"/>
                            </a:cubicBezTo>
                            <a:cubicBezTo>
                              <a:pt x="12" y="60"/>
                              <a:pt x="14" y="61"/>
                              <a:pt x="17" y="61"/>
                            </a:cubicBezTo>
                            <a:cubicBezTo>
                              <a:pt x="22" y="61"/>
                              <a:pt x="25" y="59"/>
                              <a:pt x="28" y="56"/>
                            </a:cubicBezTo>
                            <a:cubicBezTo>
                              <a:pt x="31" y="53"/>
                              <a:pt x="32" y="48"/>
                              <a:pt x="32" y="43"/>
                            </a:cubicBezTo>
                            <a:close/>
                            <a:moveTo>
                              <a:pt x="9" y="21"/>
                            </a:moveTo>
                            <a:lnTo>
                              <a:pt x="9" y="21"/>
                            </a:lnTo>
                            <a:lnTo>
                              <a:pt x="2" y="21"/>
                            </a:lnTo>
                            <a:cubicBezTo>
                              <a:pt x="2" y="7"/>
                              <a:pt x="8" y="0"/>
                              <a:pt x="21" y="0"/>
                            </a:cubicBezTo>
                            <a:cubicBezTo>
                              <a:pt x="33" y="0"/>
                              <a:pt x="39" y="6"/>
                              <a:pt x="39" y="17"/>
                            </a:cubicBezTo>
                            <a:lnTo>
                              <a:pt x="39" y="55"/>
                            </a:lnTo>
                            <a:cubicBezTo>
                              <a:pt x="39" y="58"/>
                              <a:pt x="40" y="60"/>
                              <a:pt x="43" y="60"/>
                            </a:cubicBezTo>
                            <a:lnTo>
                              <a:pt x="45" y="60"/>
                            </a:lnTo>
                            <a:lnTo>
                              <a:pt x="45" y="65"/>
                            </a:lnTo>
                            <a:cubicBezTo>
                              <a:pt x="44" y="66"/>
                              <a:pt x="43" y="66"/>
                              <a:pt x="42" y="66"/>
                            </a:cubicBezTo>
                            <a:cubicBezTo>
                              <a:pt x="39" y="66"/>
                              <a:pt x="36" y="66"/>
                              <a:pt x="35" y="65"/>
                            </a:cubicBezTo>
                            <a:cubicBezTo>
                              <a:pt x="33" y="63"/>
                              <a:pt x="32" y="61"/>
                              <a:pt x="32" y="58"/>
                            </a:cubicBezTo>
                            <a:lnTo>
                              <a:pt x="32" y="56"/>
                            </a:lnTo>
                            <a:lnTo>
                              <a:pt x="32" y="56"/>
                            </a:lnTo>
                            <a:cubicBezTo>
                              <a:pt x="30" y="63"/>
                              <a:pt x="24" y="67"/>
                              <a:pt x="16" y="67"/>
                            </a:cubicBezTo>
                            <a:cubicBezTo>
                              <a:pt x="5" y="67"/>
                              <a:pt x="0" y="61"/>
                              <a:pt x="0" y="49"/>
                            </a:cubicBezTo>
                            <a:cubicBezTo>
                              <a:pt x="0" y="39"/>
                              <a:pt x="4" y="34"/>
                              <a:pt x="12" y="31"/>
                            </a:cubicBezTo>
                            <a:lnTo>
                              <a:pt x="26" y="27"/>
                            </a:lnTo>
                            <a:cubicBezTo>
                              <a:pt x="29" y="26"/>
                              <a:pt x="31" y="25"/>
                              <a:pt x="31" y="24"/>
                            </a:cubicBezTo>
                            <a:cubicBezTo>
                              <a:pt x="32" y="23"/>
                              <a:pt x="32" y="20"/>
                              <a:pt x="32" y="17"/>
                            </a:cubicBezTo>
                            <a:cubicBezTo>
                              <a:pt x="32" y="10"/>
                              <a:pt x="28"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2" name="Freeform 423"/>
                      <p:cNvSpPr>
                        <a:spLocks/>
                      </p:cNvSpPr>
                      <p:nvPr/>
                    </p:nvSpPr>
                    <p:spPr bwMode="auto">
                      <a:xfrm>
                        <a:off x="4337050" y="2573338"/>
                        <a:ext cx="23813" cy="58738"/>
                      </a:xfrm>
                      <a:custGeom>
                        <a:avLst/>
                        <a:gdLst>
                          <a:gd name="T0" fmla="*/ 0 w 26"/>
                          <a:gd name="T1" fmla="*/ 65 h 65"/>
                          <a:gd name="T2" fmla="*/ 0 w 26"/>
                          <a:gd name="T3" fmla="*/ 65 h 65"/>
                          <a:gd name="T4" fmla="*/ 0 w 26"/>
                          <a:gd name="T5" fmla="*/ 2 h 65"/>
                          <a:gd name="T6" fmla="*/ 7 w 26"/>
                          <a:gd name="T7" fmla="*/ 2 h 65"/>
                          <a:gd name="T8" fmla="*/ 7 w 26"/>
                          <a:gd name="T9" fmla="*/ 12 h 65"/>
                          <a:gd name="T10" fmla="*/ 24 w 26"/>
                          <a:gd name="T11" fmla="*/ 0 h 65"/>
                          <a:gd name="T12" fmla="*/ 26 w 26"/>
                          <a:gd name="T13" fmla="*/ 1 h 65"/>
                          <a:gd name="T14" fmla="*/ 26 w 26"/>
                          <a:gd name="T15" fmla="*/ 8 h 65"/>
                          <a:gd name="T16" fmla="*/ 23 w 26"/>
                          <a:gd name="T17" fmla="*/ 7 h 65"/>
                          <a:gd name="T18" fmla="*/ 12 w 26"/>
                          <a:gd name="T19" fmla="*/ 12 h 65"/>
                          <a:gd name="T20" fmla="*/ 7 w 26"/>
                          <a:gd name="T21" fmla="*/ 25 h 65"/>
                          <a:gd name="T22" fmla="*/ 7 w 26"/>
                          <a:gd name="T23" fmla="*/ 65 h 65"/>
                          <a:gd name="T24" fmla="*/ 0 w 26"/>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5">
                            <a:moveTo>
                              <a:pt x="0" y="65"/>
                            </a:moveTo>
                            <a:lnTo>
                              <a:pt x="0" y="65"/>
                            </a:lnTo>
                            <a:lnTo>
                              <a:pt x="0" y="2"/>
                            </a:lnTo>
                            <a:lnTo>
                              <a:pt x="7" y="2"/>
                            </a:lnTo>
                            <a:lnTo>
                              <a:pt x="7" y="12"/>
                            </a:lnTo>
                            <a:cubicBezTo>
                              <a:pt x="10" y="4"/>
                              <a:pt x="16" y="0"/>
                              <a:pt x="24" y="0"/>
                            </a:cubicBezTo>
                            <a:cubicBezTo>
                              <a:pt x="24" y="0"/>
                              <a:pt x="25" y="0"/>
                              <a:pt x="26" y="1"/>
                            </a:cubicBezTo>
                            <a:lnTo>
                              <a:pt x="26" y="8"/>
                            </a:lnTo>
                            <a:cubicBezTo>
                              <a:pt x="25" y="7"/>
                              <a:pt x="24" y="7"/>
                              <a:pt x="23" y="7"/>
                            </a:cubicBezTo>
                            <a:cubicBezTo>
                              <a:pt x="18" y="7"/>
                              <a:pt x="15" y="9"/>
                              <a:pt x="12" y="12"/>
                            </a:cubicBezTo>
                            <a:cubicBezTo>
                              <a:pt x="9" y="15"/>
                              <a:pt x="7" y="20"/>
                              <a:pt x="7" y="25"/>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3" name="Freeform 424"/>
                      <p:cNvSpPr>
                        <a:spLocks noEditPoints="1"/>
                      </p:cNvSpPr>
                      <p:nvPr/>
                    </p:nvSpPr>
                    <p:spPr bwMode="auto">
                      <a:xfrm>
                        <a:off x="4364038" y="2573338"/>
                        <a:ext cx="42863" cy="60325"/>
                      </a:xfrm>
                      <a:custGeom>
                        <a:avLst/>
                        <a:gdLst>
                          <a:gd name="T0" fmla="*/ 33 w 46"/>
                          <a:gd name="T1" fmla="*/ 43 h 67"/>
                          <a:gd name="T2" fmla="*/ 33 w 46"/>
                          <a:gd name="T3" fmla="*/ 43 h 67"/>
                          <a:gd name="T4" fmla="*/ 33 w 46"/>
                          <a:gd name="T5" fmla="*/ 29 h 67"/>
                          <a:gd name="T6" fmla="*/ 32 w 46"/>
                          <a:gd name="T7" fmla="*/ 29 h 67"/>
                          <a:gd name="T8" fmla="*/ 25 w 46"/>
                          <a:gd name="T9" fmla="*/ 34 h 67"/>
                          <a:gd name="T10" fmla="*/ 19 w 46"/>
                          <a:gd name="T11" fmla="*/ 35 h 67"/>
                          <a:gd name="T12" fmla="*/ 8 w 46"/>
                          <a:gd name="T13" fmla="*/ 48 h 67"/>
                          <a:gd name="T14" fmla="*/ 10 w 46"/>
                          <a:gd name="T15" fmla="*/ 57 h 67"/>
                          <a:gd name="T16" fmla="*/ 18 w 46"/>
                          <a:gd name="T17" fmla="*/ 61 h 67"/>
                          <a:gd name="T18" fmla="*/ 29 w 46"/>
                          <a:gd name="T19" fmla="*/ 56 h 67"/>
                          <a:gd name="T20" fmla="*/ 33 w 46"/>
                          <a:gd name="T21" fmla="*/ 43 h 67"/>
                          <a:gd name="T22" fmla="*/ 9 w 46"/>
                          <a:gd name="T23" fmla="*/ 21 h 67"/>
                          <a:gd name="T24" fmla="*/ 9 w 46"/>
                          <a:gd name="T25" fmla="*/ 21 h 67"/>
                          <a:gd name="T26" fmla="*/ 2 w 46"/>
                          <a:gd name="T27" fmla="*/ 21 h 67"/>
                          <a:gd name="T28" fmla="*/ 22 w 46"/>
                          <a:gd name="T29" fmla="*/ 0 h 67"/>
                          <a:gd name="T30" fmla="*/ 40 w 46"/>
                          <a:gd name="T31" fmla="*/ 17 h 67"/>
                          <a:gd name="T32" fmla="*/ 40 w 46"/>
                          <a:gd name="T33" fmla="*/ 55 h 67"/>
                          <a:gd name="T34" fmla="*/ 43 w 46"/>
                          <a:gd name="T35" fmla="*/ 60 h 67"/>
                          <a:gd name="T36" fmla="*/ 46 w 46"/>
                          <a:gd name="T37" fmla="*/ 60 h 67"/>
                          <a:gd name="T38" fmla="*/ 46 w 46"/>
                          <a:gd name="T39" fmla="*/ 65 h 67"/>
                          <a:gd name="T40" fmla="*/ 42 w 46"/>
                          <a:gd name="T41" fmla="*/ 66 h 67"/>
                          <a:gd name="T42" fmla="*/ 35 w 46"/>
                          <a:gd name="T43" fmla="*/ 65 h 67"/>
                          <a:gd name="T44" fmla="*/ 33 w 46"/>
                          <a:gd name="T45" fmla="*/ 58 h 67"/>
                          <a:gd name="T46" fmla="*/ 33 w 46"/>
                          <a:gd name="T47" fmla="*/ 56 h 67"/>
                          <a:gd name="T48" fmla="*/ 33 w 46"/>
                          <a:gd name="T49" fmla="*/ 56 h 67"/>
                          <a:gd name="T50" fmla="*/ 16 w 46"/>
                          <a:gd name="T51" fmla="*/ 67 h 67"/>
                          <a:gd name="T52" fmla="*/ 0 w 46"/>
                          <a:gd name="T53" fmla="*/ 49 h 67"/>
                          <a:gd name="T54" fmla="*/ 13 w 46"/>
                          <a:gd name="T55" fmla="*/ 31 h 67"/>
                          <a:gd name="T56" fmla="*/ 26 w 46"/>
                          <a:gd name="T57" fmla="*/ 27 h 67"/>
                          <a:gd name="T58" fmla="*/ 32 w 46"/>
                          <a:gd name="T59" fmla="*/ 24 h 67"/>
                          <a:gd name="T60" fmla="*/ 33 w 46"/>
                          <a:gd name="T61" fmla="*/ 17 h 67"/>
                          <a:gd name="T62" fmla="*/ 21 w 46"/>
                          <a:gd name="T63" fmla="*/ 6 h 67"/>
                          <a:gd name="T64" fmla="*/ 9 w 46"/>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67">
                            <a:moveTo>
                              <a:pt x="33" y="43"/>
                            </a:moveTo>
                            <a:lnTo>
                              <a:pt x="33" y="43"/>
                            </a:lnTo>
                            <a:lnTo>
                              <a:pt x="33" y="29"/>
                            </a:lnTo>
                            <a:lnTo>
                              <a:pt x="32" y="29"/>
                            </a:lnTo>
                            <a:cubicBezTo>
                              <a:pt x="32" y="31"/>
                              <a:pt x="29" y="32"/>
                              <a:pt x="25" y="34"/>
                            </a:cubicBezTo>
                            <a:lnTo>
                              <a:pt x="19" y="35"/>
                            </a:lnTo>
                            <a:cubicBezTo>
                              <a:pt x="11" y="37"/>
                              <a:pt x="8" y="41"/>
                              <a:pt x="8" y="48"/>
                            </a:cubicBezTo>
                            <a:cubicBezTo>
                              <a:pt x="8" y="52"/>
                              <a:pt x="9" y="55"/>
                              <a:pt x="10" y="57"/>
                            </a:cubicBezTo>
                            <a:cubicBezTo>
                              <a:pt x="12" y="60"/>
                              <a:pt x="15" y="61"/>
                              <a:pt x="18" y="61"/>
                            </a:cubicBezTo>
                            <a:cubicBezTo>
                              <a:pt x="22" y="61"/>
                              <a:pt x="26" y="59"/>
                              <a:pt x="29" y="56"/>
                            </a:cubicBezTo>
                            <a:cubicBezTo>
                              <a:pt x="31" y="53"/>
                              <a:pt x="33" y="48"/>
                              <a:pt x="33" y="43"/>
                            </a:cubicBezTo>
                            <a:close/>
                            <a:moveTo>
                              <a:pt x="9" y="21"/>
                            </a:moveTo>
                            <a:lnTo>
                              <a:pt x="9" y="21"/>
                            </a:lnTo>
                            <a:lnTo>
                              <a:pt x="2" y="21"/>
                            </a:lnTo>
                            <a:cubicBezTo>
                              <a:pt x="2" y="7"/>
                              <a:pt x="9" y="0"/>
                              <a:pt x="22" y="0"/>
                            </a:cubicBezTo>
                            <a:cubicBezTo>
                              <a:pt x="34" y="0"/>
                              <a:pt x="40" y="6"/>
                              <a:pt x="40" y="17"/>
                            </a:cubicBezTo>
                            <a:lnTo>
                              <a:pt x="40" y="55"/>
                            </a:lnTo>
                            <a:cubicBezTo>
                              <a:pt x="40" y="58"/>
                              <a:pt x="41" y="60"/>
                              <a:pt x="43" y="60"/>
                            </a:cubicBezTo>
                            <a:lnTo>
                              <a:pt x="46" y="60"/>
                            </a:lnTo>
                            <a:lnTo>
                              <a:pt x="46" y="65"/>
                            </a:lnTo>
                            <a:cubicBezTo>
                              <a:pt x="44" y="66"/>
                              <a:pt x="43" y="66"/>
                              <a:pt x="42" y="66"/>
                            </a:cubicBezTo>
                            <a:cubicBezTo>
                              <a:pt x="39" y="66"/>
                              <a:pt x="37" y="66"/>
                              <a:pt x="35" y="65"/>
                            </a:cubicBezTo>
                            <a:cubicBezTo>
                              <a:pt x="34" y="63"/>
                              <a:pt x="33" y="61"/>
                              <a:pt x="33" y="58"/>
                            </a:cubicBezTo>
                            <a:lnTo>
                              <a:pt x="33" y="56"/>
                            </a:lnTo>
                            <a:lnTo>
                              <a:pt x="33" y="56"/>
                            </a:lnTo>
                            <a:cubicBezTo>
                              <a:pt x="30" y="63"/>
                              <a:pt x="25" y="67"/>
                              <a:pt x="16" y="67"/>
                            </a:cubicBezTo>
                            <a:cubicBezTo>
                              <a:pt x="5" y="67"/>
                              <a:pt x="0" y="61"/>
                              <a:pt x="0" y="49"/>
                            </a:cubicBezTo>
                            <a:cubicBezTo>
                              <a:pt x="0" y="39"/>
                              <a:pt x="4" y="34"/>
                              <a:pt x="13" y="31"/>
                            </a:cubicBezTo>
                            <a:lnTo>
                              <a:pt x="26" y="27"/>
                            </a:lnTo>
                            <a:cubicBezTo>
                              <a:pt x="29" y="26"/>
                              <a:pt x="31" y="25"/>
                              <a:pt x="32" y="24"/>
                            </a:cubicBezTo>
                            <a:cubicBezTo>
                              <a:pt x="32" y="23"/>
                              <a:pt x="33" y="20"/>
                              <a:pt x="33" y="17"/>
                            </a:cubicBezTo>
                            <a:cubicBezTo>
                              <a:pt x="33" y="10"/>
                              <a:pt x="29"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4" name="Freeform 425"/>
                      <p:cNvSpPr>
                        <a:spLocks/>
                      </p:cNvSpPr>
                      <p:nvPr/>
                    </p:nvSpPr>
                    <p:spPr bwMode="auto">
                      <a:xfrm>
                        <a:off x="4408488" y="2559051"/>
                        <a:ext cx="25400" cy="74613"/>
                      </a:xfrm>
                      <a:custGeom>
                        <a:avLst/>
                        <a:gdLst>
                          <a:gd name="T0" fmla="*/ 8 w 27"/>
                          <a:gd name="T1" fmla="*/ 71 h 82"/>
                          <a:gd name="T2" fmla="*/ 8 w 27"/>
                          <a:gd name="T3" fmla="*/ 71 h 82"/>
                          <a:gd name="T4" fmla="*/ 8 w 27"/>
                          <a:gd name="T5" fmla="*/ 24 h 82"/>
                          <a:gd name="T6" fmla="*/ 0 w 27"/>
                          <a:gd name="T7" fmla="*/ 24 h 82"/>
                          <a:gd name="T8" fmla="*/ 0 w 27"/>
                          <a:gd name="T9" fmla="*/ 18 h 82"/>
                          <a:gd name="T10" fmla="*/ 8 w 27"/>
                          <a:gd name="T11" fmla="*/ 18 h 82"/>
                          <a:gd name="T12" fmla="*/ 8 w 27"/>
                          <a:gd name="T13" fmla="*/ 0 h 82"/>
                          <a:gd name="T14" fmla="*/ 16 w 27"/>
                          <a:gd name="T15" fmla="*/ 0 h 82"/>
                          <a:gd name="T16" fmla="*/ 16 w 27"/>
                          <a:gd name="T17" fmla="*/ 18 h 82"/>
                          <a:gd name="T18" fmla="*/ 27 w 27"/>
                          <a:gd name="T19" fmla="*/ 18 h 82"/>
                          <a:gd name="T20" fmla="*/ 27 w 27"/>
                          <a:gd name="T21" fmla="*/ 24 h 82"/>
                          <a:gd name="T22" fmla="*/ 16 w 27"/>
                          <a:gd name="T23" fmla="*/ 24 h 82"/>
                          <a:gd name="T24" fmla="*/ 16 w 27"/>
                          <a:gd name="T25" fmla="*/ 69 h 82"/>
                          <a:gd name="T26" fmla="*/ 23 w 27"/>
                          <a:gd name="T27" fmla="*/ 76 h 82"/>
                          <a:gd name="T28" fmla="*/ 27 w 27"/>
                          <a:gd name="T29" fmla="*/ 75 h 82"/>
                          <a:gd name="T30" fmla="*/ 27 w 27"/>
                          <a:gd name="T31" fmla="*/ 81 h 82"/>
                          <a:gd name="T32" fmla="*/ 22 w 27"/>
                          <a:gd name="T33" fmla="*/ 82 h 82"/>
                          <a:gd name="T34" fmla="*/ 11 w 27"/>
                          <a:gd name="T35" fmla="*/ 80 h 82"/>
                          <a:gd name="T36" fmla="*/ 8 w 27"/>
                          <a:gd name="T37"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82">
                            <a:moveTo>
                              <a:pt x="8" y="71"/>
                            </a:moveTo>
                            <a:lnTo>
                              <a:pt x="8" y="71"/>
                            </a:lnTo>
                            <a:lnTo>
                              <a:pt x="8" y="24"/>
                            </a:lnTo>
                            <a:lnTo>
                              <a:pt x="0" y="24"/>
                            </a:lnTo>
                            <a:lnTo>
                              <a:pt x="0" y="18"/>
                            </a:lnTo>
                            <a:lnTo>
                              <a:pt x="8" y="18"/>
                            </a:lnTo>
                            <a:lnTo>
                              <a:pt x="8" y="0"/>
                            </a:lnTo>
                            <a:lnTo>
                              <a:pt x="16" y="0"/>
                            </a:lnTo>
                            <a:lnTo>
                              <a:pt x="16" y="18"/>
                            </a:lnTo>
                            <a:lnTo>
                              <a:pt x="27" y="18"/>
                            </a:lnTo>
                            <a:lnTo>
                              <a:pt x="27" y="24"/>
                            </a:lnTo>
                            <a:lnTo>
                              <a:pt x="16" y="24"/>
                            </a:lnTo>
                            <a:lnTo>
                              <a:pt x="16" y="69"/>
                            </a:lnTo>
                            <a:cubicBezTo>
                              <a:pt x="16" y="74"/>
                              <a:pt x="18" y="76"/>
                              <a:pt x="23" y="76"/>
                            </a:cubicBezTo>
                            <a:cubicBezTo>
                              <a:pt x="24" y="76"/>
                              <a:pt x="25" y="76"/>
                              <a:pt x="27" y="75"/>
                            </a:cubicBezTo>
                            <a:lnTo>
                              <a:pt x="27" y="81"/>
                            </a:lnTo>
                            <a:cubicBezTo>
                              <a:pt x="26" y="82"/>
                              <a:pt x="24" y="82"/>
                              <a:pt x="22" y="82"/>
                            </a:cubicBezTo>
                            <a:cubicBezTo>
                              <a:pt x="17" y="82"/>
                              <a:pt x="13" y="81"/>
                              <a:pt x="11" y="80"/>
                            </a:cubicBezTo>
                            <a:cubicBezTo>
                              <a:pt x="9" y="78"/>
                              <a:pt x="8" y="75"/>
                              <a:pt x="8" y="7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5" name="Freeform 426"/>
                      <p:cNvSpPr>
                        <a:spLocks noEditPoints="1"/>
                      </p:cNvSpPr>
                      <p:nvPr/>
                    </p:nvSpPr>
                    <p:spPr bwMode="auto">
                      <a:xfrm>
                        <a:off x="4437063" y="2552701"/>
                        <a:ext cx="41275" cy="80963"/>
                      </a:xfrm>
                      <a:custGeom>
                        <a:avLst/>
                        <a:gdLst>
                          <a:gd name="T0" fmla="*/ 26 w 44"/>
                          <a:gd name="T1" fmla="*/ 0 h 90"/>
                          <a:gd name="T2" fmla="*/ 26 w 44"/>
                          <a:gd name="T3" fmla="*/ 0 h 90"/>
                          <a:gd name="T4" fmla="*/ 35 w 44"/>
                          <a:gd name="T5" fmla="*/ 0 h 90"/>
                          <a:gd name="T6" fmla="*/ 23 w 44"/>
                          <a:gd name="T7" fmla="*/ 17 h 90"/>
                          <a:gd name="T8" fmla="*/ 17 w 44"/>
                          <a:gd name="T9" fmla="*/ 17 h 90"/>
                          <a:gd name="T10" fmla="*/ 26 w 44"/>
                          <a:gd name="T11" fmla="*/ 0 h 90"/>
                          <a:gd name="T12" fmla="*/ 8 w 44"/>
                          <a:gd name="T13" fmla="*/ 56 h 90"/>
                          <a:gd name="T14" fmla="*/ 8 w 44"/>
                          <a:gd name="T15" fmla="*/ 56 h 90"/>
                          <a:gd name="T16" fmla="*/ 22 w 44"/>
                          <a:gd name="T17" fmla="*/ 84 h 90"/>
                          <a:gd name="T18" fmla="*/ 37 w 44"/>
                          <a:gd name="T19" fmla="*/ 56 h 90"/>
                          <a:gd name="T20" fmla="*/ 22 w 44"/>
                          <a:gd name="T21" fmla="*/ 29 h 90"/>
                          <a:gd name="T22" fmla="*/ 8 w 44"/>
                          <a:gd name="T23" fmla="*/ 56 h 90"/>
                          <a:gd name="T24" fmla="*/ 0 w 44"/>
                          <a:gd name="T25" fmla="*/ 56 h 90"/>
                          <a:gd name="T26" fmla="*/ 0 w 44"/>
                          <a:gd name="T27" fmla="*/ 56 h 90"/>
                          <a:gd name="T28" fmla="*/ 22 w 44"/>
                          <a:gd name="T29" fmla="*/ 23 h 90"/>
                          <a:gd name="T30" fmla="*/ 44 w 44"/>
                          <a:gd name="T31" fmla="*/ 56 h 90"/>
                          <a:gd name="T32" fmla="*/ 22 w 44"/>
                          <a:gd name="T33" fmla="*/ 90 h 90"/>
                          <a:gd name="T34" fmla="*/ 0 w 44"/>
                          <a:gd name="T35"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90">
                            <a:moveTo>
                              <a:pt x="26" y="0"/>
                            </a:moveTo>
                            <a:lnTo>
                              <a:pt x="26" y="0"/>
                            </a:lnTo>
                            <a:lnTo>
                              <a:pt x="35" y="0"/>
                            </a:lnTo>
                            <a:lnTo>
                              <a:pt x="23" y="17"/>
                            </a:lnTo>
                            <a:lnTo>
                              <a:pt x="17" y="17"/>
                            </a:lnTo>
                            <a:lnTo>
                              <a:pt x="26" y="0"/>
                            </a:lnTo>
                            <a:close/>
                            <a:moveTo>
                              <a:pt x="8" y="56"/>
                            </a:moveTo>
                            <a:lnTo>
                              <a:pt x="8" y="56"/>
                            </a:lnTo>
                            <a:cubicBezTo>
                              <a:pt x="8" y="75"/>
                              <a:pt x="13" y="84"/>
                              <a:pt x="22" y="84"/>
                            </a:cubicBezTo>
                            <a:cubicBezTo>
                              <a:pt x="32" y="84"/>
                              <a:pt x="37" y="75"/>
                              <a:pt x="37" y="56"/>
                            </a:cubicBezTo>
                            <a:cubicBezTo>
                              <a:pt x="37" y="38"/>
                              <a:pt x="32" y="29"/>
                              <a:pt x="22" y="29"/>
                            </a:cubicBezTo>
                            <a:cubicBezTo>
                              <a:pt x="13" y="29"/>
                              <a:pt x="8" y="38"/>
                              <a:pt x="8" y="56"/>
                            </a:cubicBezTo>
                            <a:close/>
                            <a:moveTo>
                              <a:pt x="0" y="56"/>
                            </a:moveTo>
                            <a:lnTo>
                              <a:pt x="0" y="56"/>
                            </a:lnTo>
                            <a:cubicBezTo>
                              <a:pt x="0" y="34"/>
                              <a:pt x="8" y="23"/>
                              <a:pt x="22" y="23"/>
                            </a:cubicBezTo>
                            <a:cubicBezTo>
                              <a:pt x="37" y="23"/>
                              <a:pt x="44" y="34"/>
                              <a:pt x="44" y="56"/>
                            </a:cubicBezTo>
                            <a:cubicBezTo>
                              <a:pt x="44" y="79"/>
                              <a:pt x="37" y="90"/>
                              <a:pt x="22" y="90"/>
                            </a:cubicBezTo>
                            <a:cubicBezTo>
                              <a:pt x="8" y="90"/>
                              <a:pt x="0" y="79"/>
                              <a:pt x="0" y="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6" name="Freeform 427"/>
                      <p:cNvSpPr>
                        <a:spLocks/>
                      </p:cNvSpPr>
                      <p:nvPr/>
                    </p:nvSpPr>
                    <p:spPr bwMode="auto">
                      <a:xfrm>
                        <a:off x="4487863" y="2573338"/>
                        <a:ext cx="34925" cy="58738"/>
                      </a:xfrm>
                      <a:custGeom>
                        <a:avLst/>
                        <a:gdLst>
                          <a:gd name="T0" fmla="*/ 0 w 39"/>
                          <a:gd name="T1" fmla="*/ 65 h 65"/>
                          <a:gd name="T2" fmla="*/ 0 w 39"/>
                          <a:gd name="T3" fmla="*/ 65 h 65"/>
                          <a:gd name="T4" fmla="*/ 0 w 39"/>
                          <a:gd name="T5" fmla="*/ 2 h 65"/>
                          <a:gd name="T6" fmla="*/ 6 w 39"/>
                          <a:gd name="T7" fmla="*/ 2 h 65"/>
                          <a:gd name="T8" fmla="*/ 6 w 39"/>
                          <a:gd name="T9" fmla="*/ 10 h 65"/>
                          <a:gd name="T10" fmla="*/ 7 w 39"/>
                          <a:gd name="T11" fmla="*/ 10 h 65"/>
                          <a:gd name="T12" fmla="*/ 23 w 39"/>
                          <a:gd name="T13" fmla="*/ 0 h 65"/>
                          <a:gd name="T14" fmla="*/ 39 w 39"/>
                          <a:gd name="T15" fmla="*/ 17 h 65"/>
                          <a:gd name="T16" fmla="*/ 39 w 39"/>
                          <a:gd name="T17" fmla="*/ 65 h 65"/>
                          <a:gd name="T18" fmla="*/ 32 w 39"/>
                          <a:gd name="T19" fmla="*/ 65 h 65"/>
                          <a:gd name="T20" fmla="*/ 32 w 39"/>
                          <a:gd name="T21" fmla="*/ 19 h 65"/>
                          <a:gd name="T22" fmla="*/ 21 w 39"/>
                          <a:gd name="T23" fmla="*/ 6 h 65"/>
                          <a:gd name="T24" fmla="*/ 11 w 39"/>
                          <a:gd name="T25" fmla="*/ 11 h 65"/>
                          <a:gd name="T26" fmla="*/ 7 w 39"/>
                          <a:gd name="T27" fmla="*/ 22 h 65"/>
                          <a:gd name="T28" fmla="*/ 7 w 39"/>
                          <a:gd name="T29" fmla="*/ 65 h 65"/>
                          <a:gd name="T30" fmla="*/ 0 w 39"/>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5">
                            <a:moveTo>
                              <a:pt x="0" y="65"/>
                            </a:moveTo>
                            <a:lnTo>
                              <a:pt x="0" y="65"/>
                            </a:lnTo>
                            <a:lnTo>
                              <a:pt x="0" y="2"/>
                            </a:lnTo>
                            <a:lnTo>
                              <a:pt x="6" y="2"/>
                            </a:lnTo>
                            <a:lnTo>
                              <a:pt x="6" y="10"/>
                            </a:lnTo>
                            <a:lnTo>
                              <a:pt x="7" y="10"/>
                            </a:lnTo>
                            <a:cubicBezTo>
                              <a:pt x="10" y="4"/>
                              <a:pt x="16" y="0"/>
                              <a:pt x="23" y="0"/>
                            </a:cubicBezTo>
                            <a:cubicBezTo>
                              <a:pt x="34" y="0"/>
                              <a:pt x="39" y="6"/>
                              <a:pt x="39" y="17"/>
                            </a:cubicBezTo>
                            <a:lnTo>
                              <a:pt x="39" y="65"/>
                            </a:lnTo>
                            <a:lnTo>
                              <a:pt x="32" y="65"/>
                            </a:lnTo>
                            <a:lnTo>
                              <a:pt x="32" y="19"/>
                            </a:lnTo>
                            <a:cubicBezTo>
                              <a:pt x="32" y="11"/>
                              <a:pt x="28" y="6"/>
                              <a:pt x="21" y="6"/>
                            </a:cubicBezTo>
                            <a:cubicBezTo>
                              <a:pt x="17" y="6"/>
                              <a:pt x="13" y="8"/>
                              <a:pt x="11" y="11"/>
                            </a:cubicBezTo>
                            <a:cubicBezTo>
                              <a:pt x="8" y="14"/>
                              <a:pt x="7" y="18"/>
                              <a:pt x="7" y="22"/>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7" name="Freeform 428"/>
                      <p:cNvSpPr>
                        <a:spLocks/>
                      </p:cNvSpPr>
                      <p:nvPr/>
                    </p:nvSpPr>
                    <p:spPr bwMode="auto">
                      <a:xfrm>
                        <a:off x="4562475" y="2598738"/>
                        <a:ext cx="23813" cy="4763"/>
                      </a:xfrm>
                      <a:custGeom>
                        <a:avLst/>
                        <a:gdLst>
                          <a:gd name="T0" fmla="*/ 0 w 26"/>
                          <a:gd name="T1" fmla="*/ 0 h 6"/>
                          <a:gd name="T2" fmla="*/ 0 w 26"/>
                          <a:gd name="T3" fmla="*/ 0 h 6"/>
                          <a:gd name="T4" fmla="*/ 26 w 26"/>
                          <a:gd name="T5" fmla="*/ 0 h 6"/>
                          <a:gd name="T6" fmla="*/ 26 w 26"/>
                          <a:gd name="T7" fmla="*/ 6 h 6"/>
                          <a:gd name="T8" fmla="*/ 0 w 26"/>
                          <a:gd name="T9" fmla="*/ 6 h 6"/>
                          <a:gd name="T10" fmla="*/ 0 w 26"/>
                          <a:gd name="T11" fmla="*/ 0 h 6"/>
                        </a:gdLst>
                        <a:ahLst/>
                        <a:cxnLst>
                          <a:cxn ang="0">
                            <a:pos x="T0" y="T1"/>
                          </a:cxn>
                          <a:cxn ang="0">
                            <a:pos x="T2" y="T3"/>
                          </a:cxn>
                          <a:cxn ang="0">
                            <a:pos x="T4" y="T5"/>
                          </a:cxn>
                          <a:cxn ang="0">
                            <a:pos x="T6" y="T7"/>
                          </a:cxn>
                          <a:cxn ang="0">
                            <a:pos x="T8" y="T9"/>
                          </a:cxn>
                          <a:cxn ang="0">
                            <a:pos x="T10" y="T11"/>
                          </a:cxn>
                        </a:cxnLst>
                        <a:rect l="0" t="0" r="r" b="b"/>
                        <a:pathLst>
                          <a:path w="26" h="6">
                            <a:moveTo>
                              <a:pt x="0" y="0"/>
                            </a:moveTo>
                            <a:lnTo>
                              <a:pt x="0" y="0"/>
                            </a:lnTo>
                            <a:lnTo>
                              <a:pt x="26" y="0"/>
                            </a:lnTo>
                            <a:lnTo>
                              <a:pt x="26" y="6"/>
                            </a:lnTo>
                            <a:lnTo>
                              <a:pt x="0" y="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8" name="Freeform 429"/>
                      <p:cNvSpPr>
                        <a:spLocks/>
                      </p:cNvSpPr>
                      <p:nvPr/>
                    </p:nvSpPr>
                    <p:spPr bwMode="auto">
                      <a:xfrm>
                        <a:off x="4616450" y="2554288"/>
                        <a:ext cx="49213" cy="77788"/>
                      </a:xfrm>
                      <a:custGeom>
                        <a:avLst/>
                        <a:gdLst>
                          <a:gd name="T0" fmla="*/ 22 w 55"/>
                          <a:gd name="T1" fmla="*/ 85 h 85"/>
                          <a:gd name="T2" fmla="*/ 22 w 55"/>
                          <a:gd name="T3" fmla="*/ 85 h 85"/>
                          <a:gd name="T4" fmla="*/ 0 w 55"/>
                          <a:gd name="T5" fmla="*/ 0 h 85"/>
                          <a:gd name="T6" fmla="*/ 8 w 55"/>
                          <a:gd name="T7" fmla="*/ 0 h 85"/>
                          <a:gd name="T8" fmla="*/ 27 w 55"/>
                          <a:gd name="T9" fmla="*/ 77 h 85"/>
                          <a:gd name="T10" fmla="*/ 27 w 55"/>
                          <a:gd name="T11" fmla="*/ 77 h 85"/>
                          <a:gd name="T12" fmla="*/ 46 w 55"/>
                          <a:gd name="T13" fmla="*/ 0 h 85"/>
                          <a:gd name="T14" fmla="*/ 55 w 55"/>
                          <a:gd name="T15" fmla="*/ 0 h 85"/>
                          <a:gd name="T16" fmla="*/ 32 w 55"/>
                          <a:gd name="T17" fmla="*/ 85 h 85"/>
                          <a:gd name="T18" fmla="*/ 22 w 55"/>
                          <a:gd name="T1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5">
                            <a:moveTo>
                              <a:pt x="22" y="85"/>
                            </a:moveTo>
                            <a:lnTo>
                              <a:pt x="22" y="85"/>
                            </a:lnTo>
                            <a:lnTo>
                              <a:pt x="0" y="0"/>
                            </a:lnTo>
                            <a:lnTo>
                              <a:pt x="8" y="0"/>
                            </a:lnTo>
                            <a:lnTo>
                              <a:pt x="27" y="77"/>
                            </a:lnTo>
                            <a:lnTo>
                              <a:pt x="27" y="77"/>
                            </a:lnTo>
                            <a:lnTo>
                              <a:pt x="46" y="0"/>
                            </a:lnTo>
                            <a:lnTo>
                              <a:pt x="55" y="0"/>
                            </a:lnTo>
                            <a:lnTo>
                              <a:pt x="32" y="85"/>
                            </a:lnTo>
                            <a:lnTo>
                              <a:pt x="22"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29" name="Freeform 430"/>
                      <p:cNvSpPr>
                        <a:spLocks noEditPoints="1"/>
                      </p:cNvSpPr>
                      <p:nvPr/>
                    </p:nvSpPr>
                    <p:spPr bwMode="auto">
                      <a:xfrm>
                        <a:off x="4667250" y="2573338"/>
                        <a:ext cx="39688" cy="60325"/>
                      </a:xfrm>
                      <a:custGeom>
                        <a:avLst/>
                        <a:gdLst>
                          <a:gd name="T0" fmla="*/ 8 w 43"/>
                          <a:gd name="T1" fmla="*/ 28 h 67"/>
                          <a:gd name="T2" fmla="*/ 8 w 43"/>
                          <a:gd name="T3" fmla="*/ 28 h 67"/>
                          <a:gd name="T4" fmla="*/ 35 w 43"/>
                          <a:gd name="T5" fmla="*/ 28 h 67"/>
                          <a:gd name="T6" fmla="*/ 31 w 43"/>
                          <a:gd name="T7" fmla="*/ 11 h 67"/>
                          <a:gd name="T8" fmla="*/ 21 w 43"/>
                          <a:gd name="T9" fmla="*/ 6 h 67"/>
                          <a:gd name="T10" fmla="*/ 11 w 43"/>
                          <a:gd name="T11" fmla="*/ 11 h 67"/>
                          <a:gd name="T12" fmla="*/ 8 w 43"/>
                          <a:gd name="T13" fmla="*/ 28 h 67"/>
                          <a:gd name="T14" fmla="*/ 35 w 43"/>
                          <a:gd name="T15" fmla="*/ 44 h 67"/>
                          <a:gd name="T16" fmla="*/ 35 w 43"/>
                          <a:gd name="T17" fmla="*/ 44 h 67"/>
                          <a:gd name="T18" fmla="*/ 42 w 43"/>
                          <a:gd name="T19" fmla="*/ 44 h 67"/>
                          <a:gd name="T20" fmla="*/ 36 w 43"/>
                          <a:gd name="T21" fmla="*/ 61 h 67"/>
                          <a:gd name="T22" fmla="*/ 22 w 43"/>
                          <a:gd name="T23" fmla="*/ 67 h 67"/>
                          <a:gd name="T24" fmla="*/ 0 w 43"/>
                          <a:gd name="T25" fmla="*/ 33 h 67"/>
                          <a:gd name="T26" fmla="*/ 22 w 43"/>
                          <a:gd name="T27" fmla="*/ 0 h 67"/>
                          <a:gd name="T28" fmla="*/ 38 w 43"/>
                          <a:gd name="T29" fmla="*/ 8 h 67"/>
                          <a:gd name="T30" fmla="*/ 43 w 43"/>
                          <a:gd name="T31" fmla="*/ 31 h 67"/>
                          <a:gd name="T32" fmla="*/ 43 w 43"/>
                          <a:gd name="T33" fmla="*/ 34 h 67"/>
                          <a:gd name="T34" fmla="*/ 8 w 43"/>
                          <a:gd name="T35" fmla="*/ 34 h 67"/>
                          <a:gd name="T36" fmla="*/ 8 w 43"/>
                          <a:gd name="T37" fmla="*/ 37 h 67"/>
                          <a:gd name="T38" fmla="*/ 21 w 43"/>
                          <a:gd name="T39" fmla="*/ 61 h 67"/>
                          <a:gd name="T40" fmla="*/ 35 w 43"/>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67">
                            <a:moveTo>
                              <a:pt x="8" y="28"/>
                            </a:moveTo>
                            <a:lnTo>
                              <a:pt x="8" y="28"/>
                            </a:lnTo>
                            <a:lnTo>
                              <a:pt x="35" y="28"/>
                            </a:lnTo>
                            <a:cubicBezTo>
                              <a:pt x="35" y="20"/>
                              <a:pt x="34" y="14"/>
                              <a:pt x="31" y="11"/>
                            </a:cubicBezTo>
                            <a:cubicBezTo>
                              <a:pt x="29" y="8"/>
                              <a:pt x="26" y="6"/>
                              <a:pt x="21" y="6"/>
                            </a:cubicBezTo>
                            <a:cubicBezTo>
                              <a:pt x="17" y="6"/>
                              <a:pt x="14" y="8"/>
                              <a:pt x="11" y="11"/>
                            </a:cubicBezTo>
                            <a:cubicBezTo>
                              <a:pt x="9" y="14"/>
                              <a:pt x="8" y="20"/>
                              <a:pt x="8" y="28"/>
                            </a:cubicBezTo>
                            <a:close/>
                            <a:moveTo>
                              <a:pt x="35" y="44"/>
                            </a:moveTo>
                            <a:lnTo>
                              <a:pt x="35" y="44"/>
                            </a:lnTo>
                            <a:lnTo>
                              <a:pt x="42" y="44"/>
                            </a:lnTo>
                            <a:cubicBezTo>
                              <a:pt x="41" y="51"/>
                              <a:pt x="39" y="57"/>
                              <a:pt x="36" y="61"/>
                            </a:cubicBezTo>
                            <a:cubicBezTo>
                              <a:pt x="32" y="65"/>
                              <a:pt x="27" y="67"/>
                              <a:pt x="22" y="67"/>
                            </a:cubicBezTo>
                            <a:cubicBezTo>
                              <a:pt x="7" y="67"/>
                              <a:pt x="0" y="56"/>
                              <a:pt x="0" y="33"/>
                            </a:cubicBezTo>
                            <a:cubicBezTo>
                              <a:pt x="0" y="11"/>
                              <a:pt x="7" y="0"/>
                              <a:pt x="22" y="0"/>
                            </a:cubicBezTo>
                            <a:cubicBezTo>
                              <a:pt x="29" y="0"/>
                              <a:pt x="34" y="3"/>
                              <a:pt x="38" y="8"/>
                            </a:cubicBezTo>
                            <a:cubicBezTo>
                              <a:pt x="41" y="13"/>
                              <a:pt x="43" y="20"/>
                              <a:pt x="43" y="31"/>
                            </a:cubicBezTo>
                            <a:lnTo>
                              <a:pt x="43" y="34"/>
                            </a:lnTo>
                            <a:lnTo>
                              <a:pt x="8" y="34"/>
                            </a:lnTo>
                            <a:lnTo>
                              <a:pt x="8" y="37"/>
                            </a:lnTo>
                            <a:cubicBezTo>
                              <a:pt x="8" y="53"/>
                              <a:pt x="12" y="61"/>
                              <a:pt x="21" y="61"/>
                            </a:cubicBezTo>
                            <a:cubicBezTo>
                              <a:pt x="29" y="61"/>
                              <a:pt x="34" y="55"/>
                              <a:pt x="35"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0" name="Freeform 431"/>
                      <p:cNvSpPr>
                        <a:spLocks/>
                      </p:cNvSpPr>
                      <p:nvPr/>
                    </p:nvSpPr>
                    <p:spPr bwMode="auto">
                      <a:xfrm>
                        <a:off x="4718050" y="2573338"/>
                        <a:ext cx="34925" cy="58738"/>
                      </a:xfrm>
                      <a:custGeom>
                        <a:avLst/>
                        <a:gdLst>
                          <a:gd name="T0" fmla="*/ 0 w 39"/>
                          <a:gd name="T1" fmla="*/ 65 h 65"/>
                          <a:gd name="T2" fmla="*/ 0 w 39"/>
                          <a:gd name="T3" fmla="*/ 65 h 65"/>
                          <a:gd name="T4" fmla="*/ 0 w 39"/>
                          <a:gd name="T5" fmla="*/ 2 h 65"/>
                          <a:gd name="T6" fmla="*/ 6 w 39"/>
                          <a:gd name="T7" fmla="*/ 2 h 65"/>
                          <a:gd name="T8" fmla="*/ 6 w 39"/>
                          <a:gd name="T9" fmla="*/ 10 h 65"/>
                          <a:gd name="T10" fmla="*/ 7 w 39"/>
                          <a:gd name="T11" fmla="*/ 10 h 65"/>
                          <a:gd name="T12" fmla="*/ 23 w 39"/>
                          <a:gd name="T13" fmla="*/ 0 h 65"/>
                          <a:gd name="T14" fmla="*/ 39 w 39"/>
                          <a:gd name="T15" fmla="*/ 17 h 65"/>
                          <a:gd name="T16" fmla="*/ 39 w 39"/>
                          <a:gd name="T17" fmla="*/ 65 h 65"/>
                          <a:gd name="T18" fmla="*/ 32 w 39"/>
                          <a:gd name="T19" fmla="*/ 65 h 65"/>
                          <a:gd name="T20" fmla="*/ 32 w 39"/>
                          <a:gd name="T21" fmla="*/ 19 h 65"/>
                          <a:gd name="T22" fmla="*/ 21 w 39"/>
                          <a:gd name="T23" fmla="*/ 6 h 65"/>
                          <a:gd name="T24" fmla="*/ 11 w 39"/>
                          <a:gd name="T25" fmla="*/ 11 h 65"/>
                          <a:gd name="T26" fmla="*/ 7 w 39"/>
                          <a:gd name="T27" fmla="*/ 22 h 65"/>
                          <a:gd name="T28" fmla="*/ 7 w 39"/>
                          <a:gd name="T29" fmla="*/ 65 h 65"/>
                          <a:gd name="T30" fmla="*/ 0 w 39"/>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5">
                            <a:moveTo>
                              <a:pt x="0" y="65"/>
                            </a:moveTo>
                            <a:lnTo>
                              <a:pt x="0" y="65"/>
                            </a:lnTo>
                            <a:lnTo>
                              <a:pt x="0" y="2"/>
                            </a:lnTo>
                            <a:lnTo>
                              <a:pt x="6" y="2"/>
                            </a:lnTo>
                            <a:lnTo>
                              <a:pt x="6" y="10"/>
                            </a:lnTo>
                            <a:lnTo>
                              <a:pt x="7" y="10"/>
                            </a:lnTo>
                            <a:cubicBezTo>
                              <a:pt x="10" y="4"/>
                              <a:pt x="16" y="0"/>
                              <a:pt x="23" y="0"/>
                            </a:cubicBezTo>
                            <a:cubicBezTo>
                              <a:pt x="34" y="0"/>
                              <a:pt x="39" y="6"/>
                              <a:pt x="39" y="17"/>
                            </a:cubicBezTo>
                            <a:lnTo>
                              <a:pt x="39" y="65"/>
                            </a:lnTo>
                            <a:lnTo>
                              <a:pt x="32" y="65"/>
                            </a:lnTo>
                            <a:lnTo>
                              <a:pt x="32" y="19"/>
                            </a:lnTo>
                            <a:cubicBezTo>
                              <a:pt x="32" y="11"/>
                              <a:pt x="28" y="6"/>
                              <a:pt x="21" y="6"/>
                            </a:cubicBezTo>
                            <a:cubicBezTo>
                              <a:pt x="17" y="6"/>
                              <a:pt x="14" y="8"/>
                              <a:pt x="11" y="11"/>
                            </a:cubicBezTo>
                            <a:cubicBezTo>
                              <a:pt x="8" y="14"/>
                              <a:pt x="7" y="18"/>
                              <a:pt x="7" y="22"/>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1" name="Freeform 432"/>
                      <p:cNvSpPr>
                        <a:spLocks noEditPoints="1"/>
                      </p:cNvSpPr>
                      <p:nvPr/>
                    </p:nvSpPr>
                    <p:spPr bwMode="auto">
                      <a:xfrm>
                        <a:off x="4764088" y="2573338"/>
                        <a:ext cx="38100" cy="60325"/>
                      </a:xfrm>
                      <a:custGeom>
                        <a:avLst/>
                        <a:gdLst>
                          <a:gd name="T0" fmla="*/ 7 w 42"/>
                          <a:gd name="T1" fmla="*/ 28 h 67"/>
                          <a:gd name="T2" fmla="*/ 7 w 42"/>
                          <a:gd name="T3" fmla="*/ 28 h 67"/>
                          <a:gd name="T4" fmla="*/ 34 w 42"/>
                          <a:gd name="T5" fmla="*/ 28 h 67"/>
                          <a:gd name="T6" fmla="*/ 31 w 42"/>
                          <a:gd name="T7" fmla="*/ 11 h 67"/>
                          <a:gd name="T8" fmla="*/ 21 w 42"/>
                          <a:gd name="T9" fmla="*/ 6 h 67"/>
                          <a:gd name="T10" fmla="*/ 11 w 42"/>
                          <a:gd name="T11" fmla="*/ 11 h 67"/>
                          <a:gd name="T12" fmla="*/ 7 w 42"/>
                          <a:gd name="T13" fmla="*/ 28 h 67"/>
                          <a:gd name="T14" fmla="*/ 34 w 42"/>
                          <a:gd name="T15" fmla="*/ 44 h 67"/>
                          <a:gd name="T16" fmla="*/ 34 w 42"/>
                          <a:gd name="T17" fmla="*/ 44 h 67"/>
                          <a:gd name="T18" fmla="*/ 41 w 42"/>
                          <a:gd name="T19" fmla="*/ 44 h 67"/>
                          <a:gd name="T20" fmla="*/ 35 w 42"/>
                          <a:gd name="T21" fmla="*/ 61 h 67"/>
                          <a:gd name="T22" fmla="*/ 21 w 42"/>
                          <a:gd name="T23" fmla="*/ 67 h 67"/>
                          <a:gd name="T24" fmla="*/ 0 w 42"/>
                          <a:gd name="T25" fmla="*/ 33 h 67"/>
                          <a:gd name="T26" fmla="*/ 21 w 42"/>
                          <a:gd name="T27" fmla="*/ 0 h 67"/>
                          <a:gd name="T28" fmla="*/ 37 w 42"/>
                          <a:gd name="T29" fmla="*/ 8 h 67"/>
                          <a:gd name="T30" fmla="*/ 42 w 42"/>
                          <a:gd name="T31" fmla="*/ 31 h 67"/>
                          <a:gd name="T32" fmla="*/ 42 w 42"/>
                          <a:gd name="T33" fmla="*/ 34 h 67"/>
                          <a:gd name="T34" fmla="*/ 7 w 42"/>
                          <a:gd name="T35" fmla="*/ 34 h 67"/>
                          <a:gd name="T36" fmla="*/ 7 w 42"/>
                          <a:gd name="T37" fmla="*/ 37 h 67"/>
                          <a:gd name="T38" fmla="*/ 21 w 42"/>
                          <a:gd name="T39" fmla="*/ 61 h 67"/>
                          <a:gd name="T40" fmla="*/ 34 w 42"/>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67">
                            <a:moveTo>
                              <a:pt x="7" y="28"/>
                            </a:moveTo>
                            <a:lnTo>
                              <a:pt x="7" y="28"/>
                            </a:lnTo>
                            <a:lnTo>
                              <a:pt x="34" y="28"/>
                            </a:lnTo>
                            <a:cubicBezTo>
                              <a:pt x="34" y="20"/>
                              <a:pt x="33" y="14"/>
                              <a:pt x="31" y="11"/>
                            </a:cubicBezTo>
                            <a:cubicBezTo>
                              <a:pt x="29" y="8"/>
                              <a:pt x="25" y="6"/>
                              <a:pt x="21" y="6"/>
                            </a:cubicBezTo>
                            <a:cubicBezTo>
                              <a:pt x="16" y="6"/>
                              <a:pt x="13" y="8"/>
                              <a:pt x="11" y="11"/>
                            </a:cubicBezTo>
                            <a:cubicBezTo>
                              <a:pt x="9" y="14"/>
                              <a:pt x="7" y="20"/>
                              <a:pt x="7" y="28"/>
                            </a:cubicBezTo>
                            <a:close/>
                            <a:moveTo>
                              <a:pt x="34" y="44"/>
                            </a:moveTo>
                            <a:lnTo>
                              <a:pt x="34" y="44"/>
                            </a:lnTo>
                            <a:lnTo>
                              <a:pt x="41" y="44"/>
                            </a:lnTo>
                            <a:cubicBezTo>
                              <a:pt x="41" y="51"/>
                              <a:pt x="39" y="57"/>
                              <a:pt x="35" y="61"/>
                            </a:cubicBezTo>
                            <a:cubicBezTo>
                              <a:pt x="32" y="65"/>
                              <a:pt x="27" y="67"/>
                              <a:pt x="21" y="67"/>
                            </a:cubicBezTo>
                            <a:cubicBezTo>
                              <a:pt x="7" y="67"/>
                              <a:pt x="0" y="56"/>
                              <a:pt x="0" y="33"/>
                            </a:cubicBezTo>
                            <a:cubicBezTo>
                              <a:pt x="0" y="11"/>
                              <a:pt x="7" y="0"/>
                              <a:pt x="21" y="0"/>
                            </a:cubicBezTo>
                            <a:cubicBezTo>
                              <a:pt x="28" y="0"/>
                              <a:pt x="34" y="3"/>
                              <a:pt x="37" y="8"/>
                            </a:cubicBezTo>
                            <a:cubicBezTo>
                              <a:pt x="40" y="13"/>
                              <a:pt x="42" y="20"/>
                              <a:pt x="42" y="31"/>
                            </a:cubicBezTo>
                            <a:lnTo>
                              <a:pt x="42" y="34"/>
                            </a:lnTo>
                            <a:lnTo>
                              <a:pt x="7" y="34"/>
                            </a:lnTo>
                            <a:lnTo>
                              <a:pt x="7" y="37"/>
                            </a:lnTo>
                            <a:cubicBezTo>
                              <a:pt x="7" y="53"/>
                              <a:pt x="12" y="61"/>
                              <a:pt x="21" y="61"/>
                            </a:cubicBezTo>
                            <a:cubicBezTo>
                              <a:pt x="29" y="61"/>
                              <a:pt x="33" y="55"/>
                              <a:pt x="34"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2" name="Freeform 433"/>
                      <p:cNvSpPr>
                        <a:spLocks/>
                      </p:cNvSpPr>
                      <p:nvPr/>
                    </p:nvSpPr>
                    <p:spPr bwMode="auto">
                      <a:xfrm>
                        <a:off x="4808538" y="2574926"/>
                        <a:ext cx="34925" cy="57150"/>
                      </a:xfrm>
                      <a:custGeom>
                        <a:avLst/>
                        <a:gdLst>
                          <a:gd name="T0" fmla="*/ 0 w 37"/>
                          <a:gd name="T1" fmla="*/ 63 h 63"/>
                          <a:gd name="T2" fmla="*/ 0 w 37"/>
                          <a:gd name="T3" fmla="*/ 63 h 63"/>
                          <a:gd name="T4" fmla="*/ 0 w 37"/>
                          <a:gd name="T5" fmla="*/ 57 h 63"/>
                          <a:gd name="T6" fmla="*/ 30 w 37"/>
                          <a:gd name="T7" fmla="*/ 6 h 63"/>
                          <a:gd name="T8" fmla="*/ 1 w 37"/>
                          <a:gd name="T9" fmla="*/ 6 h 63"/>
                          <a:gd name="T10" fmla="*/ 1 w 37"/>
                          <a:gd name="T11" fmla="*/ 0 h 63"/>
                          <a:gd name="T12" fmla="*/ 37 w 37"/>
                          <a:gd name="T13" fmla="*/ 0 h 63"/>
                          <a:gd name="T14" fmla="*/ 37 w 37"/>
                          <a:gd name="T15" fmla="*/ 6 h 63"/>
                          <a:gd name="T16" fmla="*/ 7 w 37"/>
                          <a:gd name="T17" fmla="*/ 57 h 63"/>
                          <a:gd name="T18" fmla="*/ 37 w 37"/>
                          <a:gd name="T19" fmla="*/ 57 h 63"/>
                          <a:gd name="T20" fmla="*/ 37 w 37"/>
                          <a:gd name="T21" fmla="*/ 63 h 63"/>
                          <a:gd name="T22" fmla="*/ 0 w 3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63">
                            <a:moveTo>
                              <a:pt x="0" y="63"/>
                            </a:moveTo>
                            <a:lnTo>
                              <a:pt x="0" y="63"/>
                            </a:lnTo>
                            <a:lnTo>
                              <a:pt x="0" y="57"/>
                            </a:lnTo>
                            <a:lnTo>
                              <a:pt x="30" y="6"/>
                            </a:lnTo>
                            <a:lnTo>
                              <a:pt x="1" y="6"/>
                            </a:lnTo>
                            <a:lnTo>
                              <a:pt x="1" y="0"/>
                            </a:lnTo>
                            <a:lnTo>
                              <a:pt x="37" y="0"/>
                            </a:lnTo>
                            <a:lnTo>
                              <a:pt x="37" y="6"/>
                            </a:lnTo>
                            <a:lnTo>
                              <a:pt x="7" y="57"/>
                            </a:lnTo>
                            <a:lnTo>
                              <a:pt x="37" y="57"/>
                            </a:lnTo>
                            <a:lnTo>
                              <a:pt x="37" y="63"/>
                            </a:lnTo>
                            <a:lnTo>
                              <a:pt x="0" y="6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4" name="Freeform 434"/>
                      <p:cNvSpPr>
                        <a:spLocks/>
                      </p:cNvSpPr>
                      <p:nvPr/>
                    </p:nvSpPr>
                    <p:spPr bwMode="auto">
                      <a:xfrm>
                        <a:off x="4851400" y="2574926"/>
                        <a:ext cx="36513" cy="58738"/>
                      </a:xfrm>
                      <a:custGeom>
                        <a:avLst/>
                        <a:gdLst>
                          <a:gd name="T0" fmla="*/ 0 w 39"/>
                          <a:gd name="T1" fmla="*/ 48 h 65"/>
                          <a:gd name="T2" fmla="*/ 0 w 39"/>
                          <a:gd name="T3" fmla="*/ 48 h 65"/>
                          <a:gd name="T4" fmla="*/ 0 w 39"/>
                          <a:gd name="T5" fmla="*/ 0 h 65"/>
                          <a:gd name="T6" fmla="*/ 7 w 39"/>
                          <a:gd name="T7" fmla="*/ 0 h 65"/>
                          <a:gd name="T8" fmla="*/ 7 w 39"/>
                          <a:gd name="T9" fmla="*/ 44 h 65"/>
                          <a:gd name="T10" fmla="*/ 9 w 39"/>
                          <a:gd name="T11" fmla="*/ 55 h 65"/>
                          <a:gd name="T12" fmla="*/ 18 w 39"/>
                          <a:gd name="T13" fmla="*/ 59 h 65"/>
                          <a:gd name="T14" fmla="*/ 28 w 39"/>
                          <a:gd name="T15" fmla="*/ 54 h 65"/>
                          <a:gd name="T16" fmla="*/ 32 w 39"/>
                          <a:gd name="T17" fmla="*/ 42 h 65"/>
                          <a:gd name="T18" fmla="*/ 32 w 39"/>
                          <a:gd name="T19" fmla="*/ 0 h 65"/>
                          <a:gd name="T20" fmla="*/ 39 w 39"/>
                          <a:gd name="T21" fmla="*/ 0 h 65"/>
                          <a:gd name="T22" fmla="*/ 39 w 39"/>
                          <a:gd name="T23" fmla="*/ 63 h 65"/>
                          <a:gd name="T24" fmla="*/ 32 w 39"/>
                          <a:gd name="T25" fmla="*/ 63 h 65"/>
                          <a:gd name="T26" fmla="*/ 32 w 39"/>
                          <a:gd name="T27" fmla="*/ 54 h 65"/>
                          <a:gd name="T28" fmla="*/ 32 w 39"/>
                          <a:gd name="T29" fmla="*/ 54 h 65"/>
                          <a:gd name="T30" fmla="*/ 16 w 39"/>
                          <a:gd name="T31" fmla="*/ 65 h 65"/>
                          <a:gd name="T32" fmla="*/ 0 w 39"/>
                          <a:gd name="T33"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65">
                            <a:moveTo>
                              <a:pt x="0" y="48"/>
                            </a:moveTo>
                            <a:lnTo>
                              <a:pt x="0" y="48"/>
                            </a:lnTo>
                            <a:lnTo>
                              <a:pt x="0" y="0"/>
                            </a:lnTo>
                            <a:lnTo>
                              <a:pt x="7" y="0"/>
                            </a:lnTo>
                            <a:lnTo>
                              <a:pt x="7" y="44"/>
                            </a:lnTo>
                            <a:cubicBezTo>
                              <a:pt x="7" y="50"/>
                              <a:pt x="8" y="53"/>
                              <a:pt x="9" y="55"/>
                            </a:cubicBezTo>
                            <a:cubicBezTo>
                              <a:pt x="11" y="58"/>
                              <a:pt x="14" y="59"/>
                              <a:pt x="18" y="59"/>
                            </a:cubicBezTo>
                            <a:cubicBezTo>
                              <a:pt x="22" y="59"/>
                              <a:pt x="25" y="57"/>
                              <a:pt x="28" y="54"/>
                            </a:cubicBezTo>
                            <a:cubicBezTo>
                              <a:pt x="30" y="51"/>
                              <a:pt x="32" y="47"/>
                              <a:pt x="32" y="42"/>
                            </a:cubicBezTo>
                            <a:lnTo>
                              <a:pt x="32" y="0"/>
                            </a:lnTo>
                            <a:lnTo>
                              <a:pt x="39" y="0"/>
                            </a:lnTo>
                            <a:lnTo>
                              <a:pt x="39" y="63"/>
                            </a:lnTo>
                            <a:lnTo>
                              <a:pt x="32" y="63"/>
                            </a:lnTo>
                            <a:lnTo>
                              <a:pt x="32" y="54"/>
                            </a:lnTo>
                            <a:lnTo>
                              <a:pt x="32" y="54"/>
                            </a:lnTo>
                            <a:cubicBezTo>
                              <a:pt x="29" y="61"/>
                              <a:pt x="23" y="65"/>
                              <a:pt x="16" y="65"/>
                            </a:cubicBezTo>
                            <a:cubicBezTo>
                              <a:pt x="5" y="65"/>
                              <a:pt x="0" y="59"/>
                              <a:pt x="0" y="4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6" name="Freeform 435"/>
                      <p:cNvSpPr>
                        <a:spLocks noEditPoints="1"/>
                      </p:cNvSpPr>
                      <p:nvPr/>
                    </p:nvSpPr>
                    <p:spPr bwMode="auto">
                      <a:xfrm>
                        <a:off x="4897438" y="2573338"/>
                        <a:ext cx="39688" cy="60325"/>
                      </a:xfrm>
                      <a:custGeom>
                        <a:avLst/>
                        <a:gdLst>
                          <a:gd name="T0" fmla="*/ 8 w 43"/>
                          <a:gd name="T1" fmla="*/ 28 h 67"/>
                          <a:gd name="T2" fmla="*/ 8 w 43"/>
                          <a:gd name="T3" fmla="*/ 28 h 67"/>
                          <a:gd name="T4" fmla="*/ 35 w 43"/>
                          <a:gd name="T5" fmla="*/ 28 h 67"/>
                          <a:gd name="T6" fmla="*/ 31 w 43"/>
                          <a:gd name="T7" fmla="*/ 11 h 67"/>
                          <a:gd name="T8" fmla="*/ 21 w 43"/>
                          <a:gd name="T9" fmla="*/ 6 h 67"/>
                          <a:gd name="T10" fmla="*/ 11 w 43"/>
                          <a:gd name="T11" fmla="*/ 11 h 67"/>
                          <a:gd name="T12" fmla="*/ 8 w 43"/>
                          <a:gd name="T13" fmla="*/ 28 h 67"/>
                          <a:gd name="T14" fmla="*/ 35 w 43"/>
                          <a:gd name="T15" fmla="*/ 44 h 67"/>
                          <a:gd name="T16" fmla="*/ 35 w 43"/>
                          <a:gd name="T17" fmla="*/ 44 h 67"/>
                          <a:gd name="T18" fmla="*/ 42 w 43"/>
                          <a:gd name="T19" fmla="*/ 44 h 67"/>
                          <a:gd name="T20" fmla="*/ 36 w 43"/>
                          <a:gd name="T21" fmla="*/ 61 h 67"/>
                          <a:gd name="T22" fmla="*/ 22 w 43"/>
                          <a:gd name="T23" fmla="*/ 67 h 67"/>
                          <a:gd name="T24" fmla="*/ 0 w 43"/>
                          <a:gd name="T25" fmla="*/ 33 h 67"/>
                          <a:gd name="T26" fmla="*/ 22 w 43"/>
                          <a:gd name="T27" fmla="*/ 0 h 67"/>
                          <a:gd name="T28" fmla="*/ 38 w 43"/>
                          <a:gd name="T29" fmla="*/ 8 h 67"/>
                          <a:gd name="T30" fmla="*/ 43 w 43"/>
                          <a:gd name="T31" fmla="*/ 31 h 67"/>
                          <a:gd name="T32" fmla="*/ 43 w 43"/>
                          <a:gd name="T33" fmla="*/ 34 h 67"/>
                          <a:gd name="T34" fmla="*/ 8 w 43"/>
                          <a:gd name="T35" fmla="*/ 34 h 67"/>
                          <a:gd name="T36" fmla="*/ 8 w 43"/>
                          <a:gd name="T37" fmla="*/ 37 h 67"/>
                          <a:gd name="T38" fmla="*/ 21 w 43"/>
                          <a:gd name="T39" fmla="*/ 61 h 67"/>
                          <a:gd name="T40" fmla="*/ 35 w 43"/>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67">
                            <a:moveTo>
                              <a:pt x="8" y="28"/>
                            </a:moveTo>
                            <a:lnTo>
                              <a:pt x="8" y="28"/>
                            </a:lnTo>
                            <a:lnTo>
                              <a:pt x="35" y="28"/>
                            </a:lnTo>
                            <a:cubicBezTo>
                              <a:pt x="35" y="20"/>
                              <a:pt x="34" y="14"/>
                              <a:pt x="31" y="11"/>
                            </a:cubicBezTo>
                            <a:cubicBezTo>
                              <a:pt x="29" y="8"/>
                              <a:pt x="26" y="6"/>
                              <a:pt x="21" y="6"/>
                            </a:cubicBezTo>
                            <a:cubicBezTo>
                              <a:pt x="17" y="6"/>
                              <a:pt x="14" y="8"/>
                              <a:pt x="11" y="11"/>
                            </a:cubicBezTo>
                            <a:cubicBezTo>
                              <a:pt x="9" y="14"/>
                              <a:pt x="8" y="20"/>
                              <a:pt x="8" y="28"/>
                            </a:cubicBezTo>
                            <a:close/>
                            <a:moveTo>
                              <a:pt x="35" y="44"/>
                            </a:moveTo>
                            <a:lnTo>
                              <a:pt x="35" y="44"/>
                            </a:lnTo>
                            <a:lnTo>
                              <a:pt x="42" y="44"/>
                            </a:lnTo>
                            <a:cubicBezTo>
                              <a:pt x="42" y="51"/>
                              <a:pt x="39" y="57"/>
                              <a:pt x="36" y="61"/>
                            </a:cubicBezTo>
                            <a:cubicBezTo>
                              <a:pt x="32" y="65"/>
                              <a:pt x="27" y="67"/>
                              <a:pt x="22" y="67"/>
                            </a:cubicBezTo>
                            <a:cubicBezTo>
                              <a:pt x="7" y="67"/>
                              <a:pt x="0" y="56"/>
                              <a:pt x="0" y="33"/>
                            </a:cubicBezTo>
                            <a:cubicBezTo>
                              <a:pt x="0" y="11"/>
                              <a:pt x="8" y="0"/>
                              <a:pt x="22" y="0"/>
                            </a:cubicBezTo>
                            <a:cubicBezTo>
                              <a:pt x="29" y="0"/>
                              <a:pt x="34" y="3"/>
                              <a:pt x="38" y="8"/>
                            </a:cubicBezTo>
                            <a:cubicBezTo>
                              <a:pt x="41" y="13"/>
                              <a:pt x="43" y="20"/>
                              <a:pt x="43" y="31"/>
                            </a:cubicBezTo>
                            <a:lnTo>
                              <a:pt x="43" y="34"/>
                            </a:lnTo>
                            <a:lnTo>
                              <a:pt x="8" y="34"/>
                            </a:lnTo>
                            <a:lnTo>
                              <a:pt x="8" y="37"/>
                            </a:lnTo>
                            <a:cubicBezTo>
                              <a:pt x="8" y="53"/>
                              <a:pt x="12" y="61"/>
                              <a:pt x="21" y="61"/>
                            </a:cubicBezTo>
                            <a:cubicBezTo>
                              <a:pt x="29" y="61"/>
                              <a:pt x="34" y="55"/>
                              <a:pt x="35"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7" name="Freeform 436"/>
                      <p:cNvSpPr>
                        <a:spLocks/>
                      </p:cNvSpPr>
                      <p:nvPr/>
                    </p:nvSpPr>
                    <p:spPr bwMode="auto">
                      <a:xfrm>
                        <a:off x="4946650" y="2554288"/>
                        <a:ext cx="7938" cy="77788"/>
                      </a:xfrm>
                      <a:custGeom>
                        <a:avLst/>
                        <a:gdLst>
                          <a:gd name="T0" fmla="*/ 0 w 8"/>
                          <a:gd name="T1" fmla="*/ 0 h 85"/>
                          <a:gd name="T2" fmla="*/ 0 w 8"/>
                          <a:gd name="T3" fmla="*/ 0 h 85"/>
                          <a:gd name="T4" fmla="*/ 8 w 8"/>
                          <a:gd name="T5" fmla="*/ 0 h 85"/>
                          <a:gd name="T6" fmla="*/ 8 w 8"/>
                          <a:gd name="T7" fmla="*/ 85 h 85"/>
                          <a:gd name="T8" fmla="*/ 0 w 8"/>
                          <a:gd name="T9" fmla="*/ 85 h 85"/>
                          <a:gd name="T10" fmla="*/ 0 w 8"/>
                          <a:gd name="T11" fmla="*/ 0 h 85"/>
                        </a:gdLst>
                        <a:ahLst/>
                        <a:cxnLst>
                          <a:cxn ang="0">
                            <a:pos x="T0" y="T1"/>
                          </a:cxn>
                          <a:cxn ang="0">
                            <a:pos x="T2" y="T3"/>
                          </a:cxn>
                          <a:cxn ang="0">
                            <a:pos x="T4" y="T5"/>
                          </a:cxn>
                          <a:cxn ang="0">
                            <a:pos x="T6" y="T7"/>
                          </a:cxn>
                          <a:cxn ang="0">
                            <a:pos x="T8" y="T9"/>
                          </a:cxn>
                          <a:cxn ang="0">
                            <a:pos x="T10" y="T11"/>
                          </a:cxn>
                        </a:cxnLst>
                        <a:rect l="0" t="0" r="r" b="b"/>
                        <a:pathLst>
                          <a:path w="8" h="85">
                            <a:moveTo>
                              <a:pt x="0" y="0"/>
                            </a:moveTo>
                            <a:lnTo>
                              <a:pt x="0" y="0"/>
                            </a:lnTo>
                            <a:lnTo>
                              <a:pt x="8" y="0"/>
                            </a:lnTo>
                            <a:lnTo>
                              <a:pt x="8"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38" name="Freeform 437"/>
                      <p:cNvSpPr>
                        <a:spLocks noEditPoints="1"/>
                      </p:cNvSpPr>
                      <p:nvPr/>
                    </p:nvSpPr>
                    <p:spPr bwMode="auto">
                      <a:xfrm>
                        <a:off x="4964113" y="2573338"/>
                        <a:ext cx="41275" cy="60325"/>
                      </a:xfrm>
                      <a:custGeom>
                        <a:avLst/>
                        <a:gdLst>
                          <a:gd name="T0" fmla="*/ 32 w 45"/>
                          <a:gd name="T1" fmla="*/ 43 h 67"/>
                          <a:gd name="T2" fmla="*/ 32 w 45"/>
                          <a:gd name="T3" fmla="*/ 43 h 67"/>
                          <a:gd name="T4" fmla="*/ 32 w 45"/>
                          <a:gd name="T5" fmla="*/ 29 h 67"/>
                          <a:gd name="T6" fmla="*/ 32 w 45"/>
                          <a:gd name="T7" fmla="*/ 29 h 67"/>
                          <a:gd name="T8" fmla="*/ 24 w 45"/>
                          <a:gd name="T9" fmla="*/ 34 h 67"/>
                          <a:gd name="T10" fmla="*/ 18 w 45"/>
                          <a:gd name="T11" fmla="*/ 35 h 67"/>
                          <a:gd name="T12" fmla="*/ 7 w 45"/>
                          <a:gd name="T13" fmla="*/ 48 h 67"/>
                          <a:gd name="T14" fmla="*/ 10 w 45"/>
                          <a:gd name="T15" fmla="*/ 57 h 67"/>
                          <a:gd name="T16" fmla="*/ 17 w 45"/>
                          <a:gd name="T17" fmla="*/ 61 h 67"/>
                          <a:gd name="T18" fmla="*/ 28 w 45"/>
                          <a:gd name="T19" fmla="*/ 56 h 67"/>
                          <a:gd name="T20" fmla="*/ 32 w 45"/>
                          <a:gd name="T21" fmla="*/ 43 h 67"/>
                          <a:gd name="T22" fmla="*/ 9 w 45"/>
                          <a:gd name="T23" fmla="*/ 21 h 67"/>
                          <a:gd name="T24" fmla="*/ 9 w 45"/>
                          <a:gd name="T25" fmla="*/ 21 h 67"/>
                          <a:gd name="T26" fmla="*/ 2 w 45"/>
                          <a:gd name="T27" fmla="*/ 21 h 67"/>
                          <a:gd name="T28" fmla="*/ 21 w 45"/>
                          <a:gd name="T29" fmla="*/ 0 h 67"/>
                          <a:gd name="T30" fmla="*/ 39 w 45"/>
                          <a:gd name="T31" fmla="*/ 17 h 67"/>
                          <a:gd name="T32" fmla="*/ 39 w 45"/>
                          <a:gd name="T33" fmla="*/ 55 h 67"/>
                          <a:gd name="T34" fmla="*/ 43 w 45"/>
                          <a:gd name="T35" fmla="*/ 60 h 67"/>
                          <a:gd name="T36" fmla="*/ 45 w 45"/>
                          <a:gd name="T37" fmla="*/ 60 h 67"/>
                          <a:gd name="T38" fmla="*/ 45 w 45"/>
                          <a:gd name="T39" fmla="*/ 65 h 67"/>
                          <a:gd name="T40" fmla="*/ 42 w 45"/>
                          <a:gd name="T41" fmla="*/ 66 h 67"/>
                          <a:gd name="T42" fmla="*/ 35 w 45"/>
                          <a:gd name="T43" fmla="*/ 65 h 67"/>
                          <a:gd name="T44" fmla="*/ 33 w 45"/>
                          <a:gd name="T45" fmla="*/ 58 h 67"/>
                          <a:gd name="T46" fmla="*/ 33 w 45"/>
                          <a:gd name="T47" fmla="*/ 56 h 67"/>
                          <a:gd name="T48" fmla="*/ 32 w 45"/>
                          <a:gd name="T49" fmla="*/ 56 h 67"/>
                          <a:gd name="T50" fmla="*/ 16 w 45"/>
                          <a:gd name="T51" fmla="*/ 67 h 67"/>
                          <a:gd name="T52" fmla="*/ 0 w 45"/>
                          <a:gd name="T53" fmla="*/ 49 h 67"/>
                          <a:gd name="T54" fmla="*/ 13 w 45"/>
                          <a:gd name="T55" fmla="*/ 31 h 67"/>
                          <a:gd name="T56" fmla="*/ 26 w 45"/>
                          <a:gd name="T57" fmla="*/ 27 h 67"/>
                          <a:gd name="T58" fmla="*/ 31 w 45"/>
                          <a:gd name="T59" fmla="*/ 24 h 67"/>
                          <a:gd name="T60" fmla="*/ 32 w 45"/>
                          <a:gd name="T61" fmla="*/ 17 h 67"/>
                          <a:gd name="T62" fmla="*/ 21 w 45"/>
                          <a:gd name="T63" fmla="*/ 6 h 67"/>
                          <a:gd name="T64" fmla="*/ 9 w 45"/>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1" y="31"/>
                              <a:pt x="29" y="32"/>
                              <a:pt x="24" y="34"/>
                            </a:cubicBezTo>
                            <a:lnTo>
                              <a:pt x="18" y="35"/>
                            </a:lnTo>
                            <a:cubicBezTo>
                              <a:pt x="11" y="37"/>
                              <a:pt x="7" y="41"/>
                              <a:pt x="7" y="48"/>
                            </a:cubicBezTo>
                            <a:cubicBezTo>
                              <a:pt x="7" y="52"/>
                              <a:pt x="8" y="55"/>
                              <a:pt x="10" y="57"/>
                            </a:cubicBezTo>
                            <a:cubicBezTo>
                              <a:pt x="12" y="60"/>
                              <a:pt x="14" y="61"/>
                              <a:pt x="17" y="61"/>
                            </a:cubicBezTo>
                            <a:cubicBezTo>
                              <a:pt x="22" y="61"/>
                              <a:pt x="25" y="59"/>
                              <a:pt x="28" y="56"/>
                            </a:cubicBezTo>
                            <a:cubicBezTo>
                              <a:pt x="31" y="53"/>
                              <a:pt x="32" y="48"/>
                              <a:pt x="32" y="43"/>
                            </a:cubicBezTo>
                            <a:close/>
                            <a:moveTo>
                              <a:pt x="9" y="21"/>
                            </a:moveTo>
                            <a:lnTo>
                              <a:pt x="9" y="21"/>
                            </a:lnTo>
                            <a:lnTo>
                              <a:pt x="2" y="21"/>
                            </a:lnTo>
                            <a:cubicBezTo>
                              <a:pt x="2" y="7"/>
                              <a:pt x="8" y="0"/>
                              <a:pt x="21" y="0"/>
                            </a:cubicBezTo>
                            <a:cubicBezTo>
                              <a:pt x="33" y="0"/>
                              <a:pt x="39" y="6"/>
                              <a:pt x="39" y="17"/>
                            </a:cubicBezTo>
                            <a:lnTo>
                              <a:pt x="39" y="55"/>
                            </a:lnTo>
                            <a:cubicBezTo>
                              <a:pt x="39" y="58"/>
                              <a:pt x="41" y="60"/>
                              <a:pt x="43" y="60"/>
                            </a:cubicBezTo>
                            <a:lnTo>
                              <a:pt x="45" y="60"/>
                            </a:lnTo>
                            <a:lnTo>
                              <a:pt x="45" y="65"/>
                            </a:lnTo>
                            <a:cubicBezTo>
                              <a:pt x="44" y="66"/>
                              <a:pt x="43" y="66"/>
                              <a:pt x="42" y="66"/>
                            </a:cubicBezTo>
                            <a:cubicBezTo>
                              <a:pt x="39" y="66"/>
                              <a:pt x="36" y="66"/>
                              <a:pt x="35" y="65"/>
                            </a:cubicBezTo>
                            <a:cubicBezTo>
                              <a:pt x="33" y="63"/>
                              <a:pt x="33" y="61"/>
                              <a:pt x="33" y="58"/>
                            </a:cubicBezTo>
                            <a:lnTo>
                              <a:pt x="33" y="56"/>
                            </a:lnTo>
                            <a:lnTo>
                              <a:pt x="32" y="56"/>
                            </a:lnTo>
                            <a:cubicBezTo>
                              <a:pt x="30" y="63"/>
                              <a:pt x="24" y="67"/>
                              <a:pt x="16" y="67"/>
                            </a:cubicBezTo>
                            <a:cubicBezTo>
                              <a:pt x="5" y="67"/>
                              <a:pt x="0" y="61"/>
                              <a:pt x="0" y="49"/>
                            </a:cubicBezTo>
                            <a:cubicBezTo>
                              <a:pt x="0" y="39"/>
                              <a:pt x="4" y="34"/>
                              <a:pt x="13" y="31"/>
                            </a:cubicBezTo>
                            <a:lnTo>
                              <a:pt x="26" y="27"/>
                            </a:lnTo>
                            <a:cubicBezTo>
                              <a:pt x="29" y="26"/>
                              <a:pt x="31" y="25"/>
                              <a:pt x="31" y="24"/>
                            </a:cubicBezTo>
                            <a:cubicBezTo>
                              <a:pt x="32" y="23"/>
                              <a:pt x="32" y="20"/>
                              <a:pt x="32" y="17"/>
                            </a:cubicBezTo>
                            <a:cubicBezTo>
                              <a:pt x="32" y="10"/>
                              <a:pt x="29"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74" name="Freeform 473"/>
                      <p:cNvSpPr>
                        <a:spLocks noEditPoints="1"/>
                      </p:cNvSpPr>
                      <p:nvPr/>
                    </p:nvSpPr>
                    <p:spPr bwMode="auto">
                      <a:xfrm>
                        <a:off x="7392988" y="2411413"/>
                        <a:ext cx="53975" cy="87313"/>
                      </a:xfrm>
                      <a:custGeom>
                        <a:avLst/>
                        <a:gdLst>
                          <a:gd name="T0" fmla="*/ 12 w 59"/>
                          <a:gd name="T1" fmla="*/ 86 h 96"/>
                          <a:gd name="T2" fmla="*/ 12 w 59"/>
                          <a:gd name="T3" fmla="*/ 86 h 96"/>
                          <a:gd name="T4" fmla="*/ 24 w 59"/>
                          <a:gd name="T5" fmla="*/ 86 h 96"/>
                          <a:gd name="T6" fmla="*/ 36 w 59"/>
                          <a:gd name="T7" fmla="*/ 83 h 96"/>
                          <a:gd name="T8" fmla="*/ 43 w 59"/>
                          <a:gd name="T9" fmla="*/ 74 h 96"/>
                          <a:gd name="T10" fmla="*/ 46 w 59"/>
                          <a:gd name="T11" fmla="*/ 62 h 96"/>
                          <a:gd name="T12" fmla="*/ 47 w 59"/>
                          <a:gd name="T13" fmla="*/ 48 h 96"/>
                          <a:gd name="T14" fmla="*/ 46 w 59"/>
                          <a:gd name="T15" fmla="*/ 33 h 96"/>
                          <a:gd name="T16" fmla="*/ 43 w 59"/>
                          <a:gd name="T17" fmla="*/ 22 h 96"/>
                          <a:gd name="T18" fmla="*/ 36 w 59"/>
                          <a:gd name="T19" fmla="*/ 13 h 96"/>
                          <a:gd name="T20" fmla="*/ 24 w 59"/>
                          <a:gd name="T21" fmla="*/ 10 h 96"/>
                          <a:gd name="T22" fmla="*/ 12 w 59"/>
                          <a:gd name="T23" fmla="*/ 10 h 96"/>
                          <a:gd name="T24" fmla="*/ 12 w 59"/>
                          <a:gd name="T25" fmla="*/ 86 h 96"/>
                          <a:gd name="T26" fmla="*/ 0 w 59"/>
                          <a:gd name="T27" fmla="*/ 0 h 96"/>
                          <a:gd name="T28" fmla="*/ 0 w 59"/>
                          <a:gd name="T29" fmla="*/ 0 h 96"/>
                          <a:gd name="T30" fmla="*/ 26 w 59"/>
                          <a:gd name="T31" fmla="*/ 0 h 96"/>
                          <a:gd name="T32" fmla="*/ 43 w 59"/>
                          <a:gd name="T33" fmla="*/ 4 h 96"/>
                          <a:gd name="T34" fmla="*/ 53 w 59"/>
                          <a:gd name="T35" fmla="*/ 14 h 96"/>
                          <a:gd name="T36" fmla="*/ 58 w 59"/>
                          <a:gd name="T37" fmla="*/ 29 h 96"/>
                          <a:gd name="T38" fmla="*/ 59 w 59"/>
                          <a:gd name="T39" fmla="*/ 48 h 96"/>
                          <a:gd name="T40" fmla="*/ 57 w 59"/>
                          <a:gd name="T41" fmla="*/ 66 h 96"/>
                          <a:gd name="T42" fmla="*/ 52 w 59"/>
                          <a:gd name="T43" fmla="*/ 81 h 96"/>
                          <a:gd name="T44" fmla="*/ 43 w 59"/>
                          <a:gd name="T45" fmla="*/ 92 h 96"/>
                          <a:gd name="T46" fmla="*/ 27 w 59"/>
                          <a:gd name="T47" fmla="*/ 96 h 96"/>
                          <a:gd name="T48" fmla="*/ 0 w 59"/>
                          <a:gd name="T49" fmla="*/ 96 h 96"/>
                          <a:gd name="T50" fmla="*/ 0 w 59"/>
                          <a:gd name="T5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96">
                            <a:moveTo>
                              <a:pt x="12" y="86"/>
                            </a:moveTo>
                            <a:lnTo>
                              <a:pt x="12" y="86"/>
                            </a:lnTo>
                            <a:lnTo>
                              <a:pt x="24" y="86"/>
                            </a:lnTo>
                            <a:cubicBezTo>
                              <a:pt x="29" y="86"/>
                              <a:pt x="33" y="85"/>
                              <a:pt x="36" y="83"/>
                            </a:cubicBezTo>
                            <a:cubicBezTo>
                              <a:pt x="39" y="80"/>
                              <a:pt x="41" y="78"/>
                              <a:pt x="43" y="74"/>
                            </a:cubicBezTo>
                            <a:cubicBezTo>
                              <a:pt x="44" y="70"/>
                              <a:pt x="45" y="66"/>
                              <a:pt x="46" y="62"/>
                            </a:cubicBezTo>
                            <a:cubicBezTo>
                              <a:pt x="46" y="58"/>
                              <a:pt x="47" y="53"/>
                              <a:pt x="47" y="48"/>
                            </a:cubicBezTo>
                            <a:cubicBezTo>
                              <a:pt x="47" y="42"/>
                              <a:pt x="46" y="38"/>
                              <a:pt x="46" y="33"/>
                            </a:cubicBezTo>
                            <a:cubicBezTo>
                              <a:pt x="46" y="29"/>
                              <a:pt x="45" y="25"/>
                              <a:pt x="43" y="22"/>
                            </a:cubicBezTo>
                            <a:cubicBezTo>
                              <a:pt x="42" y="18"/>
                              <a:pt x="39" y="15"/>
                              <a:pt x="36" y="13"/>
                            </a:cubicBezTo>
                            <a:cubicBezTo>
                              <a:pt x="33" y="11"/>
                              <a:pt x="29" y="10"/>
                              <a:pt x="24" y="10"/>
                            </a:cubicBezTo>
                            <a:lnTo>
                              <a:pt x="12" y="10"/>
                            </a:lnTo>
                            <a:lnTo>
                              <a:pt x="12" y="86"/>
                            </a:lnTo>
                            <a:close/>
                            <a:moveTo>
                              <a:pt x="0" y="0"/>
                            </a:moveTo>
                            <a:lnTo>
                              <a:pt x="0" y="0"/>
                            </a:lnTo>
                            <a:lnTo>
                              <a:pt x="26" y="0"/>
                            </a:lnTo>
                            <a:cubicBezTo>
                              <a:pt x="33" y="0"/>
                              <a:pt x="38" y="2"/>
                              <a:pt x="43" y="4"/>
                            </a:cubicBezTo>
                            <a:cubicBezTo>
                              <a:pt x="47" y="6"/>
                              <a:pt x="51" y="10"/>
                              <a:pt x="53" y="14"/>
                            </a:cubicBezTo>
                            <a:cubicBezTo>
                              <a:pt x="55" y="18"/>
                              <a:pt x="57" y="23"/>
                              <a:pt x="58" y="29"/>
                            </a:cubicBezTo>
                            <a:cubicBezTo>
                              <a:pt x="58" y="34"/>
                              <a:pt x="59" y="41"/>
                              <a:pt x="59" y="48"/>
                            </a:cubicBezTo>
                            <a:cubicBezTo>
                              <a:pt x="59" y="55"/>
                              <a:pt x="58" y="61"/>
                              <a:pt x="57" y="66"/>
                            </a:cubicBezTo>
                            <a:cubicBezTo>
                              <a:pt x="56" y="72"/>
                              <a:pt x="55" y="77"/>
                              <a:pt x="52" y="81"/>
                            </a:cubicBezTo>
                            <a:cubicBezTo>
                              <a:pt x="50" y="86"/>
                              <a:pt x="47" y="89"/>
                              <a:pt x="43" y="92"/>
                            </a:cubicBezTo>
                            <a:cubicBezTo>
                              <a:pt x="38" y="94"/>
                              <a:pt x="33" y="96"/>
                              <a:pt x="27" y="96"/>
                            </a:cubicBez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75" name="Freeform 474"/>
                      <p:cNvSpPr>
                        <a:spLocks noEditPoints="1"/>
                      </p:cNvSpPr>
                      <p:nvPr/>
                    </p:nvSpPr>
                    <p:spPr bwMode="auto">
                      <a:xfrm>
                        <a:off x="7456488" y="2406651"/>
                        <a:ext cx="44450" cy="93663"/>
                      </a:xfrm>
                      <a:custGeom>
                        <a:avLst/>
                        <a:gdLst>
                          <a:gd name="T0" fmla="*/ 28 w 49"/>
                          <a:gd name="T1" fmla="*/ 0 h 103"/>
                          <a:gd name="T2" fmla="*/ 28 w 49"/>
                          <a:gd name="T3" fmla="*/ 0 h 103"/>
                          <a:gd name="T4" fmla="*/ 41 w 49"/>
                          <a:gd name="T5" fmla="*/ 0 h 103"/>
                          <a:gd name="T6" fmla="*/ 26 w 49"/>
                          <a:gd name="T7" fmla="*/ 19 h 103"/>
                          <a:gd name="T8" fmla="*/ 18 w 49"/>
                          <a:gd name="T9" fmla="*/ 19 h 103"/>
                          <a:gd name="T10" fmla="*/ 28 w 49"/>
                          <a:gd name="T11" fmla="*/ 0 h 103"/>
                          <a:gd name="T12" fmla="*/ 38 w 49"/>
                          <a:gd name="T13" fmla="*/ 57 h 103"/>
                          <a:gd name="T14" fmla="*/ 38 w 49"/>
                          <a:gd name="T15" fmla="*/ 57 h 103"/>
                          <a:gd name="T16" fmla="*/ 38 w 49"/>
                          <a:gd name="T17" fmla="*/ 54 h 103"/>
                          <a:gd name="T18" fmla="*/ 37 w 49"/>
                          <a:gd name="T19" fmla="*/ 47 h 103"/>
                          <a:gd name="T20" fmla="*/ 35 w 49"/>
                          <a:gd name="T21" fmla="*/ 42 h 103"/>
                          <a:gd name="T22" fmla="*/ 31 w 49"/>
                          <a:gd name="T23" fmla="*/ 38 h 103"/>
                          <a:gd name="T24" fmla="*/ 25 w 49"/>
                          <a:gd name="T25" fmla="*/ 36 h 103"/>
                          <a:gd name="T26" fmla="*/ 19 w 49"/>
                          <a:gd name="T27" fmla="*/ 38 h 103"/>
                          <a:gd name="T28" fmla="*/ 15 w 49"/>
                          <a:gd name="T29" fmla="*/ 43 h 103"/>
                          <a:gd name="T30" fmla="*/ 13 w 49"/>
                          <a:gd name="T31" fmla="*/ 50 h 103"/>
                          <a:gd name="T32" fmla="*/ 12 w 49"/>
                          <a:gd name="T33" fmla="*/ 55 h 103"/>
                          <a:gd name="T34" fmla="*/ 12 w 49"/>
                          <a:gd name="T35" fmla="*/ 57 h 103"/>
                          <a:gd name="T36" fmla="*/ 38 w 49"/>
                          <a:gd name="T37" fmla="*/ 57 h 103"/>
                          <a:gd name="T38" fmla="*/ 12 w 49"/>
                          <a:gd name="T39" fmla="*/ 66 h 103"/>
                          <a:gd name="T40" fmla="*/ 12 w 49"/>
                          <a:gd name="T41" fmla="*/ 66 h 103"/>
                          <a:gd name="T42" fmla="*/ 12 w 49"/>
                          <a:gd name="T43" fmla="*/ 76 h 103"/>
                          <a:gd name="T44" fmla="*/ 14 w 49"/>
                          <a:gd name="T45" fmla="*/ 85 h 103"/>
                          <a:gd name="T46" fmla="*/ 18 w 49"/>
                          <a:gd name="T47" fmla="*/ 91 h 103"/>
                          <a:gd name="T48" fmla="*/ 26 w 49"/>
                          <a:gd name="T49" fmla="*/ 94 h 103"/>
                          <a:gd name="T50" fmla="*/ 32 w 49"/>
                          <a:gd name="T51" fmla="*/ 92 h 103"/>
                          <a:gd name="T52" fmla="*/ 36 w 49"/>
                          <a:gd name="T53" fmla="*/ 88 h 103"/>
                          <a:gd name="T54" fmla="*/ 37 w 49"/>
                          <a:gd name="T55" fmla="*/ 82 h 103"/>
                          <a:gd name="T56" fmla="*/ 38 w 49"/>
                          <a:gd name="T57" fmla="*/ 77 h 103"/>
                          <a:gd name="T58" fmla="*/ 49 w 49"/>
                          <a:gd name="T59" fmla="*/ 77 h 103"/>
                          <a:gd name="T60" fmla="*/ 48 w 49"/>
                          <a:gd name="T61" fmla="*/ 85 h 103"/>
                          <a:gd name="T62" fmla="*/ 44 w 49"/>
                          <a:gd name="T63" fmla="*/ 93 h 103"/>
                          <a:gd name="T64" fmla="*/ 37 w 49"/>
                          <a:gd name="T65" fmla="*/ 100 h 103"/>
                          <a:gd name="T66" fmla="*/ 25 w 49"/>
                          <a:gd name="T67" fmla="*/ 103 h 103"/>
                          <a:gd name="T68" fmla="*/ 6 w 49"/>
                          <a:gd name="T69" fmla="*/ 94 h 103"/>
                          <a:gd name="T70" fmla="*/ 0 w 49"/>
                          <a:gd name="T71" fmla="*/ 66 h 103"/>
                          <a:gd name="T72" fmla="*/ 1 w 49"/>
                          <a:gd name="T73" fmla="*/ 52 h 103"/>
                          <a:gd name="T74" fmla="*/ 5 w 49"/>
                          <a:gd name="T75" fmla="*/ 40 h 103"/>
                          <a:gd name="T76" fmla="*/ 13 w 49"/>
                          <a:gd name="T77" fmla="*/ 31 h 103"/>
                          <a:gd name="T78" fmla="*/ 26 w 49"/>
                          <a:gd name="T79" fmla="*/ 27 h 103"/>
                          <a:gd name="T80" fmla="*/ 38 w 49"/>
                          <a:gd name="T81" fmla="*/ 30 h 103"/>
                          <a:gd name="T82" fmla="*/ 46 w 49"/>
                          <a:gd name="T83" fmla="*/ 38 h 103"/>
                          <a:gd name="T84" fmla="*/ 49 w 49"/>
                          <a:gd name="T85" fmla="*/ 49 h 103"/>
                          <a:gd name="T86" fmla="*/ 49 w 49"/>
                          <a:gd name="T87" fmla="*/ 62 h 103"/>
                          <a:gd name="T88" fmla="*/ 49 w 49"/>
                          <a:gd name="T89" fmla="*/ 66 h 103"/>
                          <a:gd name="T90" fmla="*/ 12 w 49"/>
                          <a:gd name="T91" fmla="*/ 6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 h="103">
                            <a:moveTo>
                              <a:pt x="28" y="0"/>
                            </a:moveTo>
                            <a:lnTo>
                              <a:pt x="28" y="0"/>
                            </a:lnTo>
                            <a:lnTo>
                              <a:pt x="41" y="0"/>
                            </a:lnTo>
                            <a:lnTo>
                              <a:pt x="26" y="19"/>
                            </a:lnTo>
                            <a:lnTo>
                              <a:pt x="18" y="19"/>
                            </a:lnTo>
                            <a:lnTo>
                              <a:pt x="28" y="0"/>
                            </a:lnTo>
                            <a:close/>
                            <a:moveTo>
                              <a:pt x="38" y="57"/>
                            </a:moveTo>
                            <a:lnTo>
                              <a:pt x="38" y="57"/>
                            </a:lnTo>
                            <a:lnTo>
                              <a:pt x="38" y="54"/>
                            </a:lnTo>
                            <a:cubicBezTo>
                              <a:pt x="38" y="51"/>
                              <a:pt x="38" y="49"/>
                              <a:pt x="37" y="47"/>
                            </a:cubicBezTo>
                            <a:cubicBezTo>
                              <a:pt x="37" y="45"/>
                              <a:pt x="36" y="43"/>
                              <a:pt x="35" y="42"/>
                            </a:cubicBezTo>
                            <a:cubicBezTo>
                              <a:pt x="34" y="40"/>
                              <a:pt x="33" y="39"/>
                              <a:pt x="31" y="38"/>
                            </a:cubicBezTo>
                            <a:cubicBezTo>
                              <a:pt x="30" y="37"/>
                              <a:pt x="28" y="36"/>
                              <a:pt x="25" y="36"/>
                            </a:cubicBezTo>
                            <a:cubicBezTo>
                              <a:pt x="23" y="36"/>
                              <a:pt x="20" y="37"/>
                              <a:pt x="19" y="38"/>
                            </a:cubicBezTo>
                            <a:cubicBezTo>
                              <a:pt x="17" y="40"/>
                              <a:pt x="15" y="41"/>
                              <a:pt x="15" y="43"/>
                            </a:cubicBezTo>
                            <a:cubicBezTo>
                              <a:pt x="14" y="46"/>
                              <a:pt x="13" y="48"/>
                              <a:pt x="13" y="50"/>
                            </a:cubicBezTo>
                            <a:cubicBezTo>
                              <a:pt x="12" y="52"/>
                              <a:pt x="12" y="53"/>
                              <a:pt x="12" y="55"/>
                            </a:cubicBezTo>
                            <a:lnTo>
                              <a:pt x="12" y="57"/>
                            </a:lnTo>
                            <a:lnTo>
                              <a:pt x="38" y="57"/>
                            </a:lnTo>
                            <a:close/>
                            <a:moveTo>
                              <a:pt x="12" y="66"/>
                            </a:moveTo>
                            <a:lnTo>
                              <a:pt x="12" y="66"/>
                            </a:lnTo>
                            <a:cubicBezTo>
                              <a:pt x="12" y="70"/>
                              <a:pt x="12" y="74"/>
                              <a:pt x="12" y="76"/>
                            </a:cubicBezTo>
                            <a:cubicBezTo>
                              <a:pt x="12" y="79"/>
                              <a:pt x="13" y="82"/>
                              <a:pt x="14" y="85"/>
                            </a:cubicBezTo>
                            <a:cubicBezTo>
                              <a:pt x="15" y="87"/>
                              <a:pt x="16" y="90"/>
                              <a:pt x="18" y="91"/>
                            </a:cubicBezTo>
                            <a:cubicBezTo>
                              <a:pt x="20" y="93"/>
                              <a:pt x="22" y="94"/>
                              <a:pt x="26" y="94"/>
                            </a:cubicBezTo>
                            <a:cubicBezTo>
                              <a:pt x="28" y="94"/>
                              <a:pt x="30" y="93"/>
                              <a:pt x="32" y="92"/>
                            </a:cubicBezTo>
                            <a:cubicBezTo>
                              <a:pt x="33" y="91"/>
                              <a:pt x="35" y="89"/>
                              <a:pt x="36" y="88"/>
                            </a:cubicBezTo>
                            <a:cubicBezTo>
                              <a:pt x="36" y="86"/>
                              <a:pt x="37" y="84"/>
                              <a:pt x="37" y="82"/>
                            </a:cubicBezTo>
                            <a:cubicBezTo>
                              <a:pt x="38" y="81"/>
                              <a:pt x="38" y="79"/>
                              <a:pt x="38" y="77"/>
                            </a:cubicBezTo>
                            <a:lnTo>
                              <a:pt x="49" y="77"/>
                            </a:lnTo>
                            <a:cubicBezTo>
                              <a:pt x="49" y="79"/>
                              <a:pt x="49" y="82"/>
                              <a:pt x="48" y="85"/>
                            </a:cubicBezTo>
                            <a:cubicBezTo>
                              <a:pt x="47" y="88"/>
                              <a:pt x="46" y="90"/>
                              <a:pt x="44" y="93"/>
                            </a:cubicBezTo>
                            <a:cubicBezTo>
                              <a:pt x="42" y="96"/>
                              <a:pt x="40" y="98"/>
                              <a:pt x="37" y="100"/>
                            </a:cubicBezTo>
                            <a:cubicBezTo>
                              <a:pt x="33" y="102"/>
                              <a:pt x="30" y="103"/>
                              <a:pt x="25" y="103"/>
                            </a:cubicBezTo>
                            <a:cubicBezTo>
                              <a:pt x="16" y="103"/>
                              <a:pt x="10" y="100"/>
                              <a:pt x="6" y="94"/>
                            </a:cubicBezTo>
                            <a:cubicBezTo>
                              <a:pt x="2" y="88"/>
                              <a:pt x="0" y="78"/>
                              <a:pt x="0" y="66"/>
                            </a:cubicBezTo>
                            <a:cubicBezTo>
                              <a:pt x="0" y="61"/>
                              <a:pt x="1" y="56"/>
                              <a:pt x="1" y="52"/>
                            </a:cubicBezTo>
                            <a:cubicBezTo>
                              <a:pt x="2" y="47"/>
                              <a:pt x="3" y="43"/>
                              <a:pt x="5" y="40"/>
                            </a:cubicBezTo>
                            <a:cubicBezTo>
                              <a:pt x="7" y="36"/>
                              <a:pt x="9" y="33"/>
                              <a:pt x="13" y="31"/>
                            </a:cubicBezTo>
                            <a:cubicBezTo>
                              <a:pt x="16" y="28"/>
                              <a:pt x="20" y="27"/>
                              <a:pt x="26" y="27"/>
                            </a:cubicBezTo>
                            <a:cubicBezTo>
                              <a:pt x="31" y="27"/>
                              <a:pt x="35" y="28"/>
                              <a:pt x="38" y="30"/>
                            </a:cubicBezTo>
                            <a:cubicBezTo>
                              <a:pt x="41" y="32"/>
                              <a:pt x="44" y="35"/>
                              <a:pt x="46" y="38"/>
                            </a:cubicBezTo>
                            <a:cubicBezTo>
                              <a:pt x="47" y="42"/>
                              <a:pt x="48" y="45"/>
                              <a:pt x="49" y="49"/>
                            </a:cubicBezTo>
                            <a:cubicBezTo>
                              <a:pt x="49" y="53"/>
                              <a:pt x="49" y="57"/>
                              <a:pt x="49" y="62"/>
                            </a:cubicBezTo>
                            <a:lnTo>
                              <a:pt x="49" y="66"/>
                            </a:lnTo>
                            <a:lnTo>
                              <a:pt x="12" y="6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76" name="Freeform 475"/>
                      <p:cNvSpPr>
                        <a:spLocks noEditPoints="1"/>
                      </p:cNvSpPr>
                      <p:nvPr/>
                    </p:nvSpPr>
                    <p:spPr bwMode="auto">
                      <a:xfrm>
                        <a:off x="7513638" y="2411413"/>
                        <a:ext cx="46038" cy="88900"/>
                      </a:xfrm>
                      <a:custGeom>
                        <a:avLst/>
                        <a:gdLst>
                          <a:gd name="T0" fmla="*/ 11 w 50"/>
                          <a:gd name="T1" fmla="*/ 71 h 98"/>
                          <a:gd name="T2" fmla="*/ 11 w 50"/>
                          <a:gd name="T3" fmla="*/ 71 h 98"/>
                          <a:gd name="T4" fmla="*/ 13 w 50"/>
                          <a:gd name="T5" fmla="*/ 80 h 98"/>
                          <a:gd name="T6" fmla="*/ 18 w 50"/>
                          <a:gd name="T7" fmla="*/ 86 h 98"/>
                          <a:gd name="T8" fmla="*/ 25 w 50"/>
                          <a:gd name="T9" fmla="*/ 88 h 98"/>
                          <a:gd name="T10" fmla="*/ 35 w 50"/>
                          <a:gd name="T11" fmla="*/ 81 h 98"/>
                          <a:gd name="T12" fmla="*/ 38 w 50"/>
                          <a:gd name="T13" fmla="*/ 60 h 98"/>
                          <a:gd name="T14" fmla="*/ 35 w 50"/>
                          <a:gd name="T15" fmla="*/ 39 h 98"/>
                          <a:gd name="T16" fmla="*/ 25 w 50"/>
                          <a:gd name="T17" fmla="*/ 32 h 98"/>
                          <a:gd name="T18" fmla="*/ 18 w 50"/>
                          <a:gd name="T19" fmla="*/ 34 h 98"/>
                          <a:gd name="T20" fmla="*/ 13 w 50"/>
                          <a:gd name="T21" fmla="*/ 40 h 98"/>
                          <a:gd name="T22" fmla="*/ 11 w 50"/>
                          <a:gd name="T23" fmla="*/ 49 h 98"/>
                          <a:gd name="T24" fmla="*/ 10 w 50"/>
                          <a:gd name="T25" fmla="*/ 60 h 98"/>
                          <a:gd name="T26" fmla="*/ 11 w 50"/>
                          <a:gd name="T27" fmla="*/ 71 h 98"/>
                          <a:gd name="T28" fmla="*/ 0 w 50"/>
                          <a:gd name="T29" fmla="*/ 0 h 98"/>
                          <a:gd name="T30" fmla="*/ 0 w 50"/>
                          <a:gd name="T31" fmla="*/ 0 h 98"/>
                          <a:gd name="T32" fmla="*/ 11 w 50"/>
                          <a:gd name="T33" fmla="*/ 0 h 98"/>
                          <a:gd name="T34" fmla="*/ 11 w 50"/>
                          <a:gd name="T35" fmla="*/ 32 h 98"/>
                          <a:gd name="T36" fmla="*/ 11 w 50"/>
                          <a:gd name="T37" fmla="*/ 32 h 98"/>
                          <a:gd name="T38" fmla="*/ 18 w 50"/>
                          <a:gd name="T39" fmla="*/ 25 h 98"/>
                          <a:gd name="T40" fmla="*/ 28 w 50"/>
                          <a:gd name="T41" fmla="*/ 22 h 98"/>
                          <a:gd name="T42" fmla="*/ 39 w 50"/>
                          <a:gd name="T43" fmla="*/ 26 h 98"/>
                          <a:gd name="T44" fmla="*/ 46 w 50"/>
                          <a:gd name="T45" fmla="*/ 35 h 98"/>
                          <a:gd name="T46" fmla="*/ 49 w 50"/>
                          <a:gd name="T47" fmla="*/ 47 h 98"/>
                          <a:gd name="T48" fmla="*/ 50 w 50"/>
                          <a:gd name="T49" fmla="*/ 60 h 98"/>
                          <a:gd name="T50" fmla="*/ 48 w 50"/>
                          <a:gd name="T51" fmla="*/ 74 h 98"/>
                          <a:gd name="T52" fmla="*/ 44 w 50"/>
                          <a:gd name="T53" fmla="*/ 86 h 98"/>
                          <a:gd name="T54" fmla="*/ 37 w 50"/>
                          <a:gd name="T55" fmla="*/ 95 h 98"/>
                          <a:gd name="T56" fmla="*/ 26 w 50"/>
                          <a:gd name="T57" fmla="*/ 98 h 98"/>
                          <a:gd name="T58" fmla="*/ 16 w 50"/>
                          <a:gd name="T59" fmla="*/ 94 h 98"/>
                          <a:gd name="T60" fmla="*/ 11 w 50"/>
                          <a:gd name="T61" fmla="*/ 87 h 98"/>
                          <a:gd name="T62" fmla="*/ 10 w 50"/>
                          <a:gd name="T63" fmla="*/ 87 h 98"/>
                          <a:gd name="T64" fmla="*/ 10 w 50"/>
                          <a:gd name="T65" fmla="*/ 96 h 98"/>
                          <a:gd name="T66" fmla="*/ 0 w 50"/>
                          <a:gd name="T67" fmla="*/ 96 h 98"/>
                          <a:gd name="T68" fmla="*/ 0 w 50"/>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98">
                            <a:moveTo>
                              <a:pt x="11" y="71"/>
                            </a:moveTo>
                            <a:lnTo>
                              <a:pt x="11" y="71"/>
                            </a:lnTo>
                            <a:cubicBezTo>
                              <a:pt x="11" y="74"/>
                              <a:pt x="12" y="77"/>
                              <a:pt x="13" y="80"/>
                            </a:cubicBezTo>
                            <a:cubicBezTo>
                              <a:pt x="14" y="82"/>
                              <a:pt x="16" y="84"/>
                              <a:pt x="18" y="86"/>
                            </a:cubicBezTo>
                            <a:cubicBezTo>
                              <a:pt x="19" y="87"/>
                              <a:pt x="22" y="88"/>
                              <a:pt x="25" y="88"/>
                            </a:cubicBezTo>
                            <a:cubicBezTo>
                              <a:pt x="30" y="88"/>
                              <a:pt x="33" y="86"/>
                              <a:pt x="35" y="81"/>
                            </a:cubicBezTo>
                            <a:cubicBezTo>
                              <a:pt x="37" y="76"/>
                              <a:pt x="38" y="69"/>
                              <a:pt x="38" y="60"/>
                            </a:cubicBezTo>
                            <a:cubicBezTo>
                              <a:pt x="38" y="51"/>
                              <a:pt x="37" y="44"/>
                              <a:pt x="35" y="39"/>
                            </a:cubicBezTo>
                            <a:cubicBezTo>
                              <a:pt x="33" y="34"/>
                              <a:pt x="30" y="32"/>
                              <a:pt x="25" y="32"/>
                            </a:cubicBezTo>
                            <a:cubicBezTo>
                              <a:pt x="22" y="32"/>
                              <a:pt x="19" y="33"/>
                              <a:pt x="18" y="34"/>
                            </a:cubicBezTo>
                            <a:cubicBezTo>
                              <a:pt x="16" y="36"/>
                              <a:pt x="14" y="38"/>
                              <a:pt x="13" y="40"/>
                            </a:cubicBezTo>
                            <a:cubicBezTo>
                              <a:pt x="12" y="43"/>
                              <a:pt x="11" y="46"/>
                              <a:pt x="11" y="49"/>
                            </a:cubicBezTo>
                            <a:cubicBezTo>
                              <a:pt x="11" y="53"/>
                              <a:pt x="10" y="56"/>
                              <a:pt x="10" y="60"/>
                            </a:cubicBezTo>
                            <a:cubicBezTo>
                              <a:pt x="10" y="64"/>
                              <a:pt x="11" y="68"/>
                              <a:pt x="11" y="71"/>
                            </a:cubicBezTo>
                            <a:close/>
                            <a:moveTo>
                              <a:pt x="0" y="0"/>
                            </a:moveTo>
                            <a:lnTo>
                              <a:pt x="0" y="0"/>
                            </a:lnTo>
                            <a:lnTo>
                              <a:pt x="11" y="0"/>
                            </a:lnTo>
                            <a:lnTo>
                              <a:pt x="11" y="32"/>
                            </a:lnTo>
                            <a:lnTo>
                              <a:pt x="11" y="32"/>
                            </a:lnTo>
                            <a:cubicBezTo>
                              <a:pt x="12" y="29"/>
                              <a:pt x="15" y="27"/>
                              <a:pt x="18" y="25"/>
                            </a:cubicBezTo>
                            <a:cubicBezTo>
                              <a:pt x="21" y="23"/>
                              <a:pt x="24" y="22"/>
                              <a:pt x="28" y="22"/>
                            </a:cubicBezTo>
                            <a:cubicBezTo>
                              <a:pt x="32" y="22"/>
                              <a:pt x="36" y="24"/>
                              <a:pt x="39" y="26"/>
                            </a:cubicBezTo>
                            <a:cubicBezTo>
                              <a:pt x="42" y="28"/>
                              <a:pt x="44" y="31"/>
                              <a:pt x="46" y="35"/>
                            </a:cubicBezTo>
                            <a:cubicBezTo>
                              <a:pt x="47" y="39"/>
                              <a:pt x="48" y="43"/>
                              <a:pt x="49" y="47"/>
                            </a:cubicBezTo>
                            <a:cubicBezTo>
                              <a:pt x="49" y="51"/>
                              <a:pt x="50" y="55"/>
                              <a:pt x="50" y="60"/>
                            </a:cubicBezTo>
                            <a:cubicBezTo>
                              <a:pt x="50" y="65"/>
                              <a:pt x="49" y="70"/>
                              <a:pt x="48" y="74"/>
                            </a:cubicBezTo>
                            <a:cubicBezTo>
                              <a:pt x="47" y="79"/>
                              <a:pt x="46" y="83"/>
                              <a:pt x="44" y="86"/>
                            </a:cubicBezTo>
                            <a:cubicBezTo>
                              <a:pt x="42" y="90"/>
                              <a:pt x="40" y="93"/>
                              <a:pt x="37" y="95"/>
                            </a:cubicBezTo>
                            <a:cubicBezTo>
                              <a:pt x="34" y="97"/>
                              <a:pt x="30" y="98"/>
                              <a:pt x="26" y="98"/>
                            </a:cubicBezTo>
                            <a:cubicBezTo>
                              <a:pt x="22" y="98"/>
                              <a:pt x="19" y="96"/>
                              <a:pt x="16" y="94"/>
                            </a:cubicBezTo>
                            <a:cubicBezTo>
                              <a:pt x="13" y="92"/>
                              <a:pt x="12" y="90"/>
                              <a:pt x="11" y="87"/>
                            </a:cubicBezTo>
                            <a:lnTo>
                              <a:pt x="10" y="87"/>
                            </a:lnTo>
                            <a:lnTo>
                              <a:pt x="10"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77" name="Freeform 476"/>
                      <p:cNvSpPr>
                        <a:spLocks noEditPoints="1"/>
                      </p:cNvSpPr>
                      <p:nvPr/>
                    </p:nvSpPr>
                    <p:spPr bwMode="auto">
                      <a:xfrm>
                        <a:off x="7566025" y="2430463"/>
                        <a:ext cx="47625" cy="69850"/>
                      </a:xfrm>
                      <a:custGeom>
                        <a:avLst/>
                        <a:gdLst>
                          <a:gd name="T0" fmla="*/ 33 w 52"/>
                          <a:gd name="T1" fmla="*/ 65 h 76"/>
                          <a:gd name="T2" fmla="*/ 33 w 52"/>
                          <a:gd name="T3" fmla="*/ 65 h 76"/>
                          <a:gd name="T4" fmla="*/ 37 w 52"/>
                          <a:gd name="T5" fmla="*/ 58 h 76"/>
                          <a:gd name="T6" fmla="*/ 39 w 52"/>
                          <a:gd name="T7" fmla="*/ 49 h 76"/>
                          <a:gd name="T8" fmla="*/ 40 w 52"/>
                          <a:gd name="T9" fmla="*/ 38 h 76"/>
                          <a:gd name="T10" fmla="*/ 39 w 52"/>
                          <a:gd name="T11" fmla="*/ 26 h 76"/>
                          <a:gd name="T12" fmla="*/ 37 w 52"/>
                          <a:gd name="T13" fmla="*/ 17 h 76"/>
                          <a:gd name="T14" fmla="*/ 33 w 52"/>
                          <a:gd name="T15" fmla="*/ 11 h 76"/>
                          <a:gd name="T16" fmla="*/ 26 w 52"/>
                          <a:gd name="T17" fmla="*/ 9 h 76"/>
                          <a:gd name="T18" fmla="*/ 19 w 52"/>
                          <a:gd name="T19" fmla="*/ 11 h 76"/>
                          <a:gd name="T20" fmla="*/ 14 w 52"/>
                          <a:gd name="T21" fmla="*/ 18 h 76"/>
                          <a:gd name="T22" fmla="*/ 12 w 52"/>
                          <a:gd name="T23" fmla="*/ 26 h 76"/>
                          <a:gd name="T24" fmla="*/ 12 w 52"/>
                          <a:gd name="T25" fmla="*/ 38 h 76"/>
                          <a:gd name="T26" fmla="*/ 12 w 52"/>
                          <a:gd name="T27" fmla="*/ 49 h 76"/>
                          <a:gd name="T28" fmla="*/ 14 w 52"/>
                          <a:gd name="T29" fmla="*/ 58 h 76"/>
                          <a:gd name="T30" fmla="*/ 19 w 52"/>
                          <a:gd name="T31" fmla="*/ 64 h 76"/>
                          <a:gd name="T32" fmla="*/ 26 w 52"/>
                          <a:gd name="T33" fmla="*/ 67 h 76"/>
                          <a:gd name="T34" fmla="*/ 33 w 52"/>
                          <a:gd name="T35" fmla="*/ 65 h 76"/>
                          <a:gd name="T36" fmla="*/ 1 w 52"/>
                          <a:gd name="T37" fmla="*/ 23 h 76"/>
                          <a:gd name="T38" fmla="*/ 1 w 52"/>
                          <a:gd name="T39" fmla="*/ 23 h 76"/>
                          <a:gd name="T40" fmla="*/ 5 w 52"/>
                          <a:gd name="T41" fmla="*/ 11 h 76"/>
                          <a:gd name="T42" fmla="*/ 13 w 52"/>
                          <a:gd name="T43" fmla="*/ 3 h 76"/>
                          <a:gd name="T44" fmla="*/ 26 w 52"/>
                          <a:gd name="T45" fmla="*/ 0 h 76"/>
                          <a:gd name="T46" fmla="*/ 38 w 52"/>
                          <a:gd name="T47" fmla="*/ 3 h 76"/>
                          <a:gd name="T48" fmla="*/ 46 w 52"/>
                          <a:gd name="T49" fmla="*/ 11 h 76"/>
                          <a:gd name="T50" fmla="*/ 50 w 52"/>
                          <a:gd name="T51" fmla="*/ 23 h 76"/>
                          <a:gd name="T52" fmla="*/ 52 w 52"/>
                          <a:gd name="T53" fmla="*/ 38 h 76"/>
                          <a:gd name="T54" fmla="*/ 50 w 52"/>
                          <a:gd name="T55" fmla="*/ 53 h 76"/>
                          <a:gd name="T56" fmla="*/ 46 w 52"/>
                          <a:gd name="T57" fmla="*/ 65 h 76"/>
                          <a:gd name="T58" fmla="*/ 38 w 52"/>
                          <a:gd name="T59" fmla="*/ 73 h 76"/>
                          <a:gd name="T60" fmla="*/ 26 w 52"/>
                          <a:gd name="T61" fmla="*/ 76 h 76"/>
                          <a:gd name="T62" fmla="*/ 13 w 52"/>
                          <a:gd name="T63" fmla="*/ 73 h 76"/>
                          <a:gd name="T64" fmla="*/ 5 w 52"/>
                          <a:gd name="T65" fmla="*/ 65 h 76"/>
                          <a:gd name="T66" fmla="*/ 1 w 52"/>
                          <a:gd name="T67" fmla="*/ 53 h 76"/>
                          <a:gd name="T68" fmla="*/ 0 w 52"/>
                          <a:gd name="T69" fmla="*/ 38 h 76"/>
                          <a:gd name="T70" fmla="*/ 1 w 52"/>
                          <a:gd name="T71"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76">
                            <a:moveTo>
                              <a:pt x="33" y="65"/>
                            </a:moveTo>
                            <a:lnTo>
                              <a:pt x="33" y="65"/>
                            </a:lnTo>
                            <a:cubicBezTo>
                              <a:pt x="35" y="63"/>
                              <a:pt x="36" y="61"/>
                              <a:pt x="37" y="58"/>
                            </a:cubicBezTo>
                            <a:cubicBezTo>
                              <a:pt x="38" y="56"/>
                              <a:pt x="39" y="53"/>
                              <a:pt x="39" y="49"/>
                            </a:cubicBezTo>
                            <a:cubicBezTo>
                              <a:pt x="40" y="46"/>
                              <a:pt x="40" y="42"/>
                              <a:pt x="40" y="38"/>
                            </a:cubicBezTo>
                            <a:cubicBezTo>
                              <a:pt x="40" y="34"/>
                              <a:pt x="40" y="30"/>
                              <a:pt x="39" y="26"/>
                            </a:cubicBezTo>
                            <a:cubicBezTo>
                              <a:pt x="39" y="23"/>
                              <a:pt x="38" y="20"/>
                              <a:pt x="37" y="17"/>
                            </a:cubicBezTo>
                            <a:cubicBezTo>
                              <a:pt x="36" y="15"/>
                              <a:pt x="35" y="13"/>
                              <a:pt x="33" y="11"/>
                            </a:cubicBezTo>
                            <a:cubicBezTo>
                              <a:pt x="31" y="10"/>
                              <a:pt x="28" y="9"/>
                              <a:pt x="26" y="9"/>
                            </a:cubicBezTo>
                            <a:cubicBezTo>
                              <a:pt x="23" y="9"/>
                              <a:pt x="20" y="10"/>
                              <a:pt x="19" y="11"/>
                            </a:cubicBezTo>
                            <a:cubicBezTo>
                              <a:pt x="17" y="13"/>
                              <a:pt x="15" y="15"/>
                              <a:pt x="14" y="18"/>
                            </a:cubicBezTo>
                            <a:cubicBezTo>
                              <a:pt x="13" y="20"/>
                              <a:pt x="13" y="23"/>
                              <a:pt x="12" y="26"/>
                            </a:cubicBezTo>
                            <a:cubicBezTo>
                              <a:pt x="12" y="30"/>
                              <a:pt x="12" y="34"/>
                              <a:pt x="12" y="38"/>
                            </a:cubicBezTo>
                            <a:cubicBezTo>
                              <a:pt x="12" y="42"/>
                              <a:pt x="12" y="46"/>
                              <a:pt x="12" y="49"/>
                            </a:cubicBezTo>
                            <a:cubicBezTo>
                              <a:pt x="13" y="53"/>
                              <a:pt x="13" y="56"/>
                              <a:pt x="14" y="58"/>
                            </a:cubicBezTo>
                            <a:cubicBezTo>
                              <a:pt x="15" y="61"/>
                              <a:pt x="17" y="63"/>
                              <a:pt x="19" y="64"/>
                            </a:cubicBezTo>
                            <a:cubicBezTo>
                              <a:pt x="20" y="66"/>
                              <a:pt x="23" y="67"/>
                              <a:pt x="26" y="67"/>
                            </a:cubicBezTo>
                            <a:cubicBezTo>
                              <a:pt x="28" y="67"/>
                              <a:pt x="31" y="66"/>
                              <a:pt x="33" y="65"/>
                            </a:cubicBezTo>
                            <a:close/>
                            <a:moveTo>
                              <a:pt x="1" y="23"/>
                            </a:moveTo>
                            <a:lnTo>
                              <a:pt x="1" y="23"/>
                            </a:lnTo>
                            <a:cubicBezTo>
                              <a:pt x="2" y="19"/>
                              <a:pt x="3" y="15"/>
                              <a:pt x="5" y="11"/>
                            </a:cubicBezTo>
                            <a:cubicBezTo>
                              <a:pt x="7" y="8"/>
                              <a:pt x="10" y="5"/>
                              <a:pt x="13" y="3"/>
                            </a:cubicBezTo>
                            <a:cubicBezTo>
                              <a:pt x="17" y="1"/>
                              <a:pt x="21" y="0"/>
                              <a:pt x="26" y="0"/>
                            </a:cubicBezTo>
                            <a:cubicBezTo>
                              <a:pt x="31" y="0"/>
                              <a:pt x="35" y="1"/>
                              <a:pt x="38" y="3"/>
                            </a:cubicBezTo>
                            <a:cubicBezTo>
                              <a:pt x="42" y="5"/>
                              <a:pt x="44" y="8"/>
                              <a:pt x="46" y="11"/>
                            </a:cubicBezTo>
                            <a:cubicBezTo>
                              <a:pt x="48" y="15"/>
                              <a:pt x="50" y="19"/>
                              <a:pt x="50" y="23"/>
                            </a:cubicBezTo>
                            <a:cubicBezTo>
                              <a:pt x="51" y="28"/>
                              <a:pt x="52" y="33"/>
                              <a:pt x="52" y="38"/>
                            </a:cubicBezTo>
                            <a:cubicBezTo>
                              <a:pt x="52" y="43"/>
                              <a:pt x="51" y="48"/>
                              <a:pt x="50" y="53"/>
                            </a:cubicBezTo>
                            <a:cubicBezTo>
                              <a:pt x="50" y="57"/>
                              <a:pt x="48" y="61"/>
                              <a:pt x="46" y="65"/>
                            </a:cubicBezTo>
                            <a:cubicBezTo>
                              <a:pt x="44" y="68"/>
                              <a:pt x="42" y="71"/>
                              <a:pt x="38" y="73"/>
                            </a:cubicBezTo>
                            <a:cubicBezTo>
                              <a:pt x="35" y="75"/>
                              <a:pt x="31" y="76"/>
                              <a:pt x="26" y="76"/>
                            </a:cubicBezTo>
                            <a:cubicBezTo>
                              <a:pt x="21" y="76"/>
                              <a:pt x="17" y="75"/>
                              <a:pt x="13" y="73"/>
                            </a:cubicBezTo>
                            <a:cubicBezTo>
                              <a:pt x="10" y="71"/>
                              <a:pt x="7" y="68"/>
                              <a:pt x="5" y="65"/>
                            </a:cubicBezTo>
                            <a:cubicBezTo>
                              <a:pt x="3" y="61"/>
                              <a:pt x="2" y="57"/>
                              <a:pt x="1" y="53"/>
                            </a:cubicBezTo>
                            <a:cubicBezTo>
                              <a:pt x="0" y="48"/>
                              <a:pt x="0" y="43"/>
                              <a:pt x="0" y="38"/>
                            </a:cubicBezTo>
                            <a:cubicBezTo>
                              <a:pt x="0" y="33"/>
                              <a:pt x="0" y="28"/>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78" name="Freeform 477"/>
                      <p:cNvSpPr>
                        <a:spLocks/>
                      </p:cNvSpPr>
                      <p:nvPr/>
                    </p:nvSpPr>
                    <p:spPr bwMode="auto">
                      <a:xfrm>
                        <a:off x="7623175" y="2430463"/>
                        <a:ext cx="30163" cy="68263"/>
                      </a:xfrm>
                      <a:custGeom>
                        <a:avLst/>
                        <a:gdLst>
                          <a:gd name="T0" fmla="*/ 0 w 32"/>
                          <a:gd name="T1" fmla="*/ 2 h 74"/>
                          <a:gd name="T2" fmla="*/ 0 w 32"/>
                          <a:gd name="T3" fmla="*/ 2 h 74"/>
                          <a:gd name="T4" fmla="*/ 11 w 32"/>
                          <a:gd name="T5" fmla="*/ 2 h 74"/>
                          <a:gd name="T6" fmla="*/ 11 w 32"/>
                          <a:gd name="T7" fmla="*/ 13 h 74"/>
                          <a:gd name="T8" fmla="*/ 11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2 h 74"/>
                          <a:gd name="T22" fmla="*/ 21 w 32"/>
                          <a:gd name="T23" fmla="*/ 13 h 74"/>
                          <a:gd name="T24" fmla="*/ 16 w 32"/>
                          <a:gd name="T25" fmla="*/ 16 h 74"/>
                          <a:gd name="T26" fmla="*/ 12 w 32"/>
                          <a:gd name="T27" fmla="*/ 21 h 74"/>
                          <a:gd name="T28" fmla="*/ 11 w 32"/>
                          <a:gd name="T29" fmla="*/ 28 h 74"/>
                          <a:gd name="T30" fmla="*/ 11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1" y="2"/>
                            </a:lnTo>
                            <a:lnTo>
                              <a:pt x="11" y="13"/>
                            </a:lnTo>
                            <a:lnTo>
                              <a:pt x="11" y="13"/>
                            </a:lnTo>
                            <a:cubicBezTo>
                              <a:pt x="13" y="9"/>
                              <a:pt x="15" y="6"/>
                              <a:pt x="18" y="4"/>
                            </a:cubicBezTo>
                            <a:cubicBezTo>
                              <a:pt x="20" y="1"/>
                              <a:pt x="23" y="0"/>
                              <a:pt x="27" y="0"/>
                            </a:cubicBezTo>
                            <a:cubicBezTo>
                              <a:pt x="29" y="0"/>
                              <a:pt x="31" y="1"/>
                              <a:pt x="32" y="1"/>
                            </a:cubicBezTo>
                            <a:lnTo>
                              <a:pt x="32" y="12"/>
                            </a:lnTo>
                            <a:cubicBezTo>
                              <a:pt x="31" y="12"/>
                              <a:pt x="31" y="12"/>
                              <a:pt x="31" y="12"/>
                            </a:cubicBezTo>
                            <a:cubicBezTo>
                              <a:pt x="29" y="12"/>
                              <a:pt x="27" y="12"/>
                              <a:pt x="26" y="12"/>
                            </a:cubicBezTo>
                            <a:cubicBezTo>
                              <a:pt x="24" y="12"/>
                              <a:pt x="22" y="12"/>
                              <a:pt x="21" y="13"/>
                            </a:cubicBezTo>
                            <a:cubicBezTo>
                              <a:pt x="19" y="13"/>
                              <a:pt x="17" y="14"/>
                              <a:pt x="16" y="16"/>
                            </a:cubicBezTo>
                            <a:cubicBezTo>
                              <a:pt x="14" y="17"/>
                              <a:pt x="13" y="19"/>
                              <a:pt x="12" y="21"/>
                            </a:cubicBezTo>
                            <a:cubicBezTo>
                              <a:pt x="11" y="23"/>
                              <a:pt x="11" y="26"/>
                              <a:pt x="11" y="28"/>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79" name="Freeform 478"/>
                      <p:cNvSpPr>
                        <a:spLocks noEditPoints="1"/>
                      </p:cNvSpPr>
                      <p:nvPr/>
                    </p:nvSpPr>
                    <p:spPr bwMode="auto">
                      <a:xfrm>
                        <a:off x="7656513" y="2430463"/>
                        <a:ext cx="49213" cy="69850"/>
                      </a:xfrm>
                      <a:custGeom>
                        <a:avLst/>
                        <a:gdLst>
                          <a:gd name="T0" fmla="*/ 36 w 53"/>
                          <a:gd name="T1" fmla="*/ 35 h 76"/>
                          <a:gd name="T2" fmla="*/ 36 w 53"/>
                          <a:gd name="T3" fmla="*/ 35 h 76"/>
                          <a:gd name="T4" fmla="*/ 32 w 53"/>
                          <a:gd name="T5" fmla="*/ 38 h 76"/>
                          <a:gd name="T6" fmla="*/ 25 w 53"/>
                          <a:gd name="T7" fmla="*/ 40 h 76"/>
                          <a:gd name="T8" fmla="*/ 17 w 53"/>
                          <a:gd name="T9" fmla="*/ 43 h 76"/>
                          <a:gd name="T10" fmla="*/ 13 w 53"/>
                          <a:gd name="T11" fmla="*/ 47 h 76"/>
                          <a:gd name="T12" fmla="*/ 11 w 53"/>
                          <a:gd name="T13" fmla="*/ 54 h 76"/>
                          <a:gd name="T14" fmla="*/ 14 w 53"/>
                          <a:gd name="T15" fmla="*/ 64 h 76"/>
                          <a:gd name="T16" fmla="*/ 22 w 53"/>
                          <a:gd name="T17" fmla="*/ 67 h 76"/>
                          <a:gd name="T18" fmla="*/ 32 w 53"/>
                          <a:gd name="T19" fmla="*/ 63 h 76"/>
                          <a:gd name="T20" fmla="*/ 36 w 53"/>
                          <a:gd name="T21" fmla="*/ 53 h 76"/>
                          <a:gd name="T22" fmla="*/ 36 w 53"/>
                          <a:gd name="T23" fmla="*/ 35 h 76"/>
                          <a:gd name="T24" fmla="*/ 1 w 53"/>
                          <a:gd name="T25" fmla="*/ 24 h 76"/>
                          <a:gd name="T26" fmla="*/ 1 w 53"/>
                          <a:gd name="T27" fmla="*/ 24 h 76"/>
                          <a:gd name="T28" fmla="*/ 7 w 53"/>
                          <a:gd name="T29" fmla="*/ 6 h 76"/>
                          <a:gd name="T30" fmla="*/ 25 w 53"/>
                          <a:gd name="T31" fmla="*/ 0 h 76"/>
                          <a:gd name="T32" fmla="*/ 38 w 53"/>
                          <a:gd name="T33" fmla="*/ 2 h 76"/>
                          <a:gd name="T34" fmla="*/ 44 w 53"/>
                          <a:gd name="T35" fmla="*/ 7 h 76"/>
                          <a:gd name="T36" fmla="*/ 47 w 53"/>
                          <a:gd name="T37" fmla="*/ 14 h 76"/>
                          <a:gd name="T38" fmla="*/ 47 w 53"/>
                          <a:gd name="T39" fmla="*/ 21 h 76"/>
                          <a:gd name="T40" fmla="*/ 47 w 53"/>
                          <a:gd name="T41" fmla="*/ 61 h 76"/>
                          <a:gd name="T42" fmla="*/ 48 w 53"/>
                          <a:gd name="T43" fmla="*/ 65 h 76"/>
                          <a:gd name="T44" fmla="*/ 51 w 53"/>
                          <a:gd name="T45" fmla="*/ 66 h 76"/>
                          <a:gd name="T46" fmla="*/ 53 w 53"/>
                          <a:gd name="T47" fmla="*/ 66 h 76"/>
                          <a:gd name="T48" fmla="*/ 53 w 53"/>
                          <a:gd name="T49" fmla="*/ 74 h 76"/>
                          <a:gd name="T50" fmla="*/ 53 w 53"/>
                          <a:gd name="T51" fmla="*/ 74 h 76"/>
                          <a:gd name="T52" fmla="*/ 50 w 53"/>
                          <a:gd name="T53" fmla="*/ 74 h 76"/>
                          <a:gd name="T54" fmla="*/ 47 w 53"/>
                          <a:gd name="T55" fmla="*/ 74 h 76"/>
                          <a:gd name="T56" fmla="*/ 43 w 53"/>
                          <a:gd name="T57" fmla="*/ 74 h 76"/>
                          <a:gd name="T58" fmla="*/ 40 w 53"/>
                          <a:gd name="T59" fmla="*/ 73 h 76"/>
                          <a:gd name="T60" fmla="*/ 38 w 53"/>
                          <a:gd name="T61" fmla="*/ 70 h 76"/>
                          <a:gd name="T62" fmla="*/ 37 w 53"/>
                          <a:gd name="T63" fmla="*/ 65 h 76"/>
                          <a:gd name="T64" fmla="*/ 36 w 53"/>
                          <a:gd name="T65" fmla="*/ 65 h 76"/>
                          <a:gd name="T66" fmla="*/ 29 w 53"/>
                          <a:gd name="T67" fmla="*/ 73 h 76"/>
                          <a:gd name="T68" fmla="*/ 19 w 53"/>
                          <a:gd name="T69" fmla="*/ 76 h 76"/>
                          <a:gd name="T70" fmla="*/ 5 w 53"/>
                          <a:gd name="T71" fmla="*/ 70 h 76"/>
                          <a:gd name="T72" fmla="*/ 0 w 53"/>
                          <a:gd name="T73" fmla="*/ 55 h 76"/>
                          <a:gd name="T74" fmla="*/ 3 w 53"/>
                          <a:gd name="T75" fmla="*/ 42 h 76"/>
                          <a:gd name="T76" fmla="*/ 13 w 53"/>
                          <a:gd name="T77" fmla="*/ 35 h 76"/>
                          <a:gd name="T78" fmla="*/ 28 w 53"/>
                          <a:gd name="T79" fmla="*/ 30 h 76"/>
                          <a:gd name="T80" fmla="*/ 35 w 53"/>
                          <a:gd name="T81" fmla="*/ 27 h 76"/>
                          <a:gd name="T82" fmla="*/ 36 w 53"/>
                          <a:gd name="T83" fmla="*/ 20 h 76"/>
                          <a:gd name="T84" fmla="*/ 25 w 53"/>
                          <a:gd name="T85" fmla="*/ 9 h 76"/>
                          <a:gd name="T86" fmla="*/ 18 w 53"/>
                          <a:gd name="T87" fmla="*/ 11 h 76"/>
                          <a:gd name="T88" fmla="*/ 14 w 53"/>
                          <a:gd name="T89" fmla="*/ 15 h 76"/>
                          <a:gd name="T90" fmla="*/ 13 w 53"/>
                          <a:gd name="T91" fmla="*/ 19 h 76"/>
                          <a:gd name="T92" fmla="*/ 13 w 53"/>
                          <a:gd name="T93" fmla="*/ 23 h 76"/>
                          <a:gd name="T94" fmla="*/ 13 w 53"/>
                          <a:gd name="T95" fmla="*/ 24 h 76"/>
                          <a:gd name="T96" fmla="*/ 1 w 53"/>
                          <a:gd name="T97"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76">
                            <a:moveTo>
                              <a:pt x="36" y="35"/>
                            </a:moveTo>
                            <a:lnTo>
                              <a:pt x="36" y="35"/>
                            </a:lnTo>
                            <a:cubicBezTo>
                              <a:pt x="35" y="36"/>
                              <a:pt x="34" y="37"/>
                              <a:pt x="32" y="38"/>
                            </a:cubicBezTo>
                            <a:cubicBezTo>
                              <a:pt x="30" y="38"/>
                              <a:pt x="28" y="39"/>
                              <a:pt x="25" y="40"/>
                            </a:cubicBezTo>
                            <a:cubicBezTo>
                              <a:pt x="21" y="41"/>
                              <a:pt x="18" y="42"/>
                              <a:pt x="17" y="43"/>
                            </a:cubicBezTo>
                            <a:cubicBezTo>
                              <a:pt x="15" y="44"/>
                              <a:pt x="14" y="46"/>
                              <a:pt x="13" y="47"/>
                            </a:cubicBezTo>
                            <a:cubicBezTo>
                              <a:pt x="12" y="49"/>
                              <a:pt x="11" y="51"/>
                              <a:pt x="11" y="54"/>
                            </a:cubicBezTo>
                            <a:cubicBezTo>
                              <a:pt x="11" y="58"/>
                              <a:pt x="12" y="61"/>
                              <a:pt x="14" y="64"/>
                            </a:cubicBezTo>
                            <a:cubicBezTo>
                              <a:pt x="15" y="66"/>
                              <a:pt x="18" y="67"/>
                              <a:pt x="22" y="67"/>
                            </a:cubicBezTo>
                            <a:cubicBezTo>
                              <a:pt x="25" y="67"/>
                              <a:pt x="29" y="65"/>
                              <a:pt x="32" y="63"/>
                            </a:cubicBezTo>
                            <a:cubicBezTo>
                              <a:pt x="35" y="60"/>
                              <a:pt x="36" y="57"/>
                              <a:pt x="36" y="53"/>
                            </a:cubicBezTo>
                            <a:lnTo>
                              <a:pt x="36" y="35"/>
                            </a:lnTo>
                            <a:close/>
                            <a:moveTo>
                              <a:pt x="1" y="24"/>
                            </a:moveTo>
                            <a:lnTo>
                              <a:pt x="1" y="24"/>
                            </a:lnTo>
                            <a:cubicBezTo>
                              <a:pt x="1" y="16"/>
                              <a:pt x="3" y="10"/>
                              <a:pt x="7" y="6"/>
                            </a:cubicBezTo>
                            <a:cubicBezTo>
                              <a:pt x="11" y="2"/>
                              <a:pt x="17" y="0"/>
                              <a:pt x="25" y="0"/>
                            </a:cubicBezTo>
                            <a:cubicBezTo>
                              <a:pt x="31" y="0"/>
                              <a:pt x="35" y="1"/>
                              <a:pt x="38" y="2"/>
                            </a:cubicBezTo>
                            <a:cubicBezTo>
                              <a:pt x="41" y="4"/>
                              <a:pt x="43" y="5"/>
                              <a:pt x="44" y="7"/>
                            </a:cubicBezTo>
                            <a:cubicBezTo>
                              <a:pt x="46" y="10"/>
                              <a:pt x="46" y="12"/>
                              <a:pt x="47" y="14"/>
                            </a:cubicBezTo>
                            <a:cubicBezTo>
                              <a:pt x="47" y="16"/>
                              <a:pt x="47" y="18"/>
                              <a:pt x="47" y="21"/>
                            </a:cubicBezTo>
                            <a:lnTo>
                              <a:pt x="47" y="61"/>
                            </a:lnTo>
                            <a:cubicBezTo>
                              <a:pt x="47" y="63"/>
                              <a:pt x="47" y="64"/>
                              <a:pt x="48" y="65"/>
                            </a:cubicBezTo>
                            <a:cubicBezTo>
                              <a:pt x="48" y="66"/>
                              <a:pt x="49" y="66"/>
                              <a:pt x="51" y="66"/>
                            </a:cubicBezTo>
                            <a:cubicBezTo>
                              <a:pt x="52" y="66"/>
                              <a:pt x="53" y="66"/>
                              <a:pt x="53" y="66"/>
                            </a:cubicBezTo>
                            <a:lnTo>
                              <a:pt x="53" y="74"/>
                            </a:lnTo>
                            <a:lnTo>
                              <a:pt x="53" y="74"/>
                            </a:lnTo>
                            <a:cubicBezTo>
                              <a:pt x="52" y="74"/>
                              <a:pt x="51" y="74"/>
                              <a:pt x="50" y="74"/>
                            </a:cubicBezTo>
                            <a:cubicBezTo>
                              <a:pt x="49" y="74"/>
                              <a:pt x="48" y="74"/>
                              <a:pt x="47" y="74"/>
                            </a:cubicBezTo>
                            <a:cubicBezTo>
                              <a:pt x="45" y="74"/>
                              <a:pt x="44" y="74"/>
                              <a:pt x="43" y="74"/>
                            </a:cubicBezTo>
                            <a:cubicBezTo>
                              <a:pt x="42" y="74"/>
                              <a:pt x="41" y="74"/>
                              <a:pt x="40" y="73"/>
                            </a:cubicBezTo>
                            <a:cubicBezTo>
                              <a:pt x="39" y="73"/>
                              <a:pt x="38" y="72"/>
                              <a:pt x="38" y="70"/>
                            </a:cubicBezTo>
                            <a:cubicBezTo>
                              <a:pt x="37" y="69"/>
                              <a:pt x="37" y="67"/>
                              <a:pt x="37" y="65"/>
                            </a:cubicBezTo>
                            <a:lnTo>
                              <a:pt x="36" y="65"/>
                            </a:lnTo>
                            <a:cubicBezTo>
                              <a:pt x="35" y="68"/>
                              <a:pt x="32" y="71"/>
                              <a:pt x="29" y="73"/>
                            </a:cubicBezTo>
                            <a:cubicBezTo>
                              <a:pt x="26" y="75"/>
                              <a:pt x="23" y="76"/>
                              <a:pt x="19" y="76"/>
                            </a:cubicBezTo>
                            <a:cubicBezTo>
                              <a:pt x="13" y="76"/>
                              <a:pt x="8" y="74"/>
                              <a:pt x="5" y="70"/>
                            </a:cubicBezTo>
                            <a:cubicBezTo>
                              <a:pt x="1" y="66"/>
                              <a:pt x="0" y="61"/>
                              <a:pt x="0" y="55"/>
                            </a:cubicBezTo>
                            <a:cubicBezTo>
                              <a:pt x="0" y="50"/>
                              <a:pt x="1" y="45"/>
                              <a:pt x="3" y="42"/>
                            </a:cubicBezTo>
                            <a:cubicBezTo>
                              <a:pt x="5" y="39"/>
                              <a:pt x="9" y="36"/>
                              <a:pt x="13" y="35"/>
                            </a:cubicBezTo>
                            <a:lnTo>
                              <a:pt x="28" y="30"/>
                            </a:lnTo>
                            <a:cubicBezTo>
                              <a:pt x="32" y="29"/>
                              <a:pt x="34" y="28"/>
                              <a:pt x="35" y="27"/>
                            </a:cubicBezTo>
                            <a:cubicBezTo>
                              <a:pt x="36" y="25"/>
                              <a:pt x="36" y="23"/>
                              <a:pt x="36" y="20"/>
                            </a:cubicBezTo>
                            <a:cubicBezTo>
                              <a:pt x="36" y="13"/>
                              <a:pt x="33" y="9"/>
                              <a:pt x="25" y="9"/>
                            </a:cubicBezTo>
                            <a:cubicBezTo>
                              <a:pt x="22" y="9"/>
                              <a:pt x="20" y="10"/>
                              <a:pt x="18" y="11"/>
                            </a:cubicBezTo>
                            <a:cubicBezTo>
                              <a:pt x="16" y="12"/>
                              <a:pt x="15" y="13"/>
                              <a:pt x="14" y="15"/>
                            </a:cubicBezTo>
                            <a:cubicBezTo>
                              <a:pt x="14" y="16"/>
                              <a:pt x="13" y="18"/>
                              <a:pt x="13" y="19"/>
                            </a:cubicBezTo>
                            <a:cubicBezTo>
                              <a:pt x="13" y="21"/>
                              <a:pt x="13" y="22"/>
                              <a:pt x="13" y="23"/>
                            </a:cubicBezTo>
                            <a:lnTo>
                              <a:pt x="13" y="24"/>
                            </a:lnTo>
                            <a:lnTo>
                              <a:pt x="1" y="2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0" name="Freeform 479"/>
                      <p:cNvSpPr>
                        <a:spLocks/>
                      </p:cNvSpPr>
                      <p:nvPr/>
                    </p:nvSpPr>
                    <p:spPr bwMode="auto">
                      <a:xfrm>
                        <a:off x="7713663" y="2411413"/>
                        <a:ext cx="42863" cy="87313"/>
                      </a:xfrm>
                      <a:custGeom>
                        <a:avLst/>
                        <a:gdLst>
                          <a:gd name="T0" fmla="*/ 0 w 47"/>
                          <a:gd name="T1" fmla="*/ 0 h 96"/>
                          <a:gd name="T2" fmla="*/ 0 w 47"/>
                          <a:gd name="T3" fmla="*/ 0 h 96"/>
                          <a:gd name="T4" fmla="*/ 12 w 47"/>
                          <a:gd name="T5" fmla="*/ 0 h 96"/>
                          <a:gd name="T6" fmla="*/ 12 w 47"/>
                          <a:gd name="T7" fmla="*/ 32 h 96"/>
                          <a:gd name="T8" fmla="*/ 12 w 47"/>
                          <a:gd name="T9" fmla="*/ 32 h 96"/>
                          <a:gd name="T10" fmla="*/ 19 w 47"/>
                          <a:gd name="T11" fmla="*/ 25 h 96"/>
                          <a:gd name="T12" fmla="*/ 29 w 47"/>
                          <a:gd name="T13" fmla="*/ 22 h 96"/>
                          <a:gd name="T14" fmla="*/ 39 w 47"/>
                          <a:gd name="T15" fmla="*/ 25 h 96"/>
                          <a:gd name="T16" fmla="*/ 45 w 47"/>
                          <a:gd name="T17" fmla="*/ 30 h 96"/>
                          <a:gd name="T18" fmla="*/ 47 w 47"/>
                          <a:gd name="T19" fmla="*/ 37 h 96"/>
                          <a:gd name="T20" fmla="*/ 47 w 47"/>
                          <a:gd name="T21" fmla="*/ 45 h 96"/>
                          <a:gd name="T22" fmla="*/ 47 w 47"/>
                          <a:gd name="T23" fmla="*/ 96 h 96"/>
                          <a:gd name="T24" fmla="*/ 36 w 47"/>
                          <a:gd name="T25" fmla="*/ 96 h 96"/>
                          <a:gd name="T26" fmla="*/ 36 w 47"/>
                          <a:gd name="T27" fmla="*/ 46 h 96"/>
                          <a:gd name="T28" fmla="*/ 36 w 47"/>
                          <a:gd name="T29" fmla="*/ 41 h 96"/>
                          <a:gd name="T30" fmla="*/ 35 w 47"/>
                          <a:gd name="T31" fmla="*/ 37 h 96"/>
                          <a:gd name="T32" fmla="*/ 31 w 47"/>
                          <a:gd name="T33" fmla="*/ 33 h 96"/>
                          <a:gd name="T34" fmla="*/ 26 w 47"/>
                          <a:gd name="T35" fmla="*/ 32 h 96"/>
                          <a:gd name="T36" fmla="*/ 16 w 47"/>
                          <a:gd name="T37" fmla="*/ 36 h 96"/>
                          <a:gd name="T38" fmla="*/ 12 w 47"/>
                          <a:gd name="T39" fmla="*/ 46 h 96"/>
                          <a:gd name="T40" fmla="*/ 12 w 47"/>
                          <a:gd name="T41" fmla="*/ 96 h 96"/>
                          <a:gd name="T42" fmla="*/ 0 w 47"/>
                          <a:gd name="T43" fmla="*/ 96 h 96"/>
                          <a:gd name="T44" fmla="*/ 0 w 47"/>
                          <a:gd name="T4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96">
                            <a:moveTo>
                              <a:pt x="0" y="0"/>
                            </a:moveTo>
                            <a:lnTo>
                              <a:pt x="0" y="0"/>
                            </a:lnTo>
                            <a:lnTo>
                              <a:pt x="12" y="0"/>
                            </a:lnTo>
                            <a:lnTo>
                              <a:pt x="12" y="32"/>
                            </a:lnTo>
                            <a:lnTo>
                              <a:pt x="12" y="32"/>
                            </a:lnTo>
                            <a:cubicBezTo>
                              <a:pt x="13" y="29"/>
                              <a:pt x="16" y="27"/>
                              <a:pt x="19" y="25"/>
                            </a:cubicBezTo>
                            <a:cubicBezTo>
                              <a:pt x="22" y="23"/>
                              <a:pt x="26" y="22"/>
                              <a:pt x="29" y="22"/>
                            </a:cubicBezTo>
                            <a:cubicBezTo>
                              <a:pt x="33" y="22"/>
                              <a:pt x="37" y="23"/>
                              <a:pt x="39" y="25"/>
                            </a:cubicBezTo>
                            <a:cubicBezTo>
                              <a:pt x="42" y="26"/>
                              <a:pt x="44" y="28"/>
                              <a:pt x="45" y="30"/>
                            </a:cubicBezTo>
                            <a:cubicBezTo>
                              <a:pt x="46" y="32"/>
                              <a:pt x="47" y="35"/>
                              <a:pt x="47" y="37"/>
                            </a:cubicBezTo>
                            <a:cubicBezTo>
                              <a:pt x="47" y="39"/>
                              <a:pt x="47" y="42"/>
                              <a:pt x="47" y="45"/>
                            </a:cubicBezTo>
                            <a:lnTo>
                              <a:pt x="47" y="96"/>
                            </a:lnTo>
                            <a:lnTo>
                              <a:pt x="36" y="96"/>
                            </a:lnTo>
                            <a:lnTo>
                              <a:pt x="36" y="46"/>
                            </a:lnTo>
                            <a:cubicBezTo>
                              <a:pt x="36" y="44"/>
                              <a:pt x="36" y="43"/>
                              <a:pt x="36" y="41"/>
                            </a:cubicBezTo>
                            <a:cubicBezTo>
                              <a:pt x="36" y="40"/>
                              <a:pt x="35" y="38"/>
                              <a:pt x="35" y="37"/>
                            </a:cubicBezTo>
                            <a:cubicBezTo>
                              <a:pt x="34" y="35"/>
                              <a:pt x="33" y="34"/>
                              <a:pt x="31" y="33"/>
                            </a:cubicBezTo>
                            <a:cubicBezTo>
                              <a:pt x="30" y="32"/>
                              <a:pt x="28" y="32"/>
                              <a:pt x="26" y="32"/>
                            </a:cubicBezTo>
                            <a:cubicBezTo>
                              <a:pt x="22" y="32"/>
                              <a:pt x="19" y="33"/>
                              <a:pt x="16" y="36"/>
                            </a:cubicBezTo>
                            <a:cubicBezTo>
                              <a:pt x="13" y="38"/>
                              <a:pt x="12" y="42"/>
                              <a:pt x="12" y="46"/>
                            </a:cubicBezTo>
                            <a:lnTo>
                              <a:pt x="12"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1" name="Freeform 480"/>
                      <p:cNvSpPr>
                        <a:spLocks noEditPoints="1"/>
                      </p:cNvSpPr>
                      <p:nvPr/>
                    </p:nvSpPr>
                    <p:spPr bwMode="auto">
                      <a:xfrm>
                        <a:off x="7800975" y="2411413"/>
                        <a:ext cx="53975" cy="87313"/>
                      </a:xfrm>
                      <a:custGeom>
                        <a:avLst/>
                        <a:gdLst>
                          <a:gd name="T0" fmla="*/ 11 w 59"/>
                          <a:gd name="T1" fmla="*/ 44 h 96"/>
                          <a:gd name="T2" fmla="*/ 11 w 59"/>
                          <a:gd name="T3" fmla="*/ 44 h 96"/>
                          <a:gd name="T4" fmla="*/ 23 w 59"/>
                          <a:gd name="T5" fmla="*/ 44 h 96"/>
                          <a:gd name="T6" fmla="*/ 30 w 59"/>
                          <a:gd name="T7" fmla="*/ 43 h 96"/>
                          <a:gd name="T8" fmla="*/ 36 w 59"/>
                          <a:gd name="T9" fmla="*/ 41 h 96"/>
                          <a:gd name="T10" fmla="*/ 40 w 59"/>
                          <a:gd name="T11" fmla="*/ 36 h 96"/>
                          <a:gd name="T12" fmla="*/ 42 w 59"/>
                          <a:gd name="T13" fmla="*/ 25 h 96"/>
                          <a:gd name="T14" fmla="*/ 38 w 59"/>
                          <a:gd name="T15" fmla="*/ 14 h 96"/>
                          <a:gd name="T16" fmla="*/ 25 w 59"/>
                          <a:gd name="T17" fmla="*/ 10 h 96"/>
                          <a:gd name="T18" fmla="*/ 11 w 59"/>
                          <a:gd name="T19" fmla="*/ 10 h 96"/>
                          <a:gd name="T20" fmla="*/ 11 w 59"/>
                          <a:gd name="T21" fmla="*/ 44 h 96"/>
                          <a:gd name="T22" fmla="*/ 0 w 59"/>
                          <a:gd name="T23" fmla="*/ 0 h 96"/>
                          <a:gd name="T24" fmla="*/ 0 w 59"/>
                          <a:gd name="T25" fmla="*/ 0 h 96"/>
                          <a:gd name="T26" fmla="*/ 30 w 59"/>
                          <a:gd name="T27" fmla="*/ 0 h 96"/>
                          <a:gd name="T28" fmla="*/ 48 w 59"/>
                          <a:gd name="T29" fmla="*/ 7 h 96"/>
                          <a:gd name="T30" fmla="*/ 55 w 59"/>
                          <a:gd name="T31" fmla="*/ 24 h 96"/>
                          <a:gd name="T32" fmla="*/ 51 w 59"/>
                          <a:gd name="T33" fmla="*/ 40 h 96"/>
                          <a:gd name="T34" fmla="*/ 40 w 59"/>
                          <a:gd name="T35" fmla="*/ 48 h 96"/>
                          <a:gd name="T36" fmla="*/ 40 w 59"/>
                          <a:gd name="T37" fmla="*/ 49 h 96"/>
                          <a:gd name="T38" fmla="*/ 50 w 59"/>
                          <a:gd name="T39" fmla="*/ 54 h 96"/>
                          <a:gd name="T40" fmla="*/ 53 w 59"/>
                          <a:gd name="T41" fmla="*/ 64 h 96"/>
                          <a:gd name="T42" fmla="*/ 54 w 59"/>
                          <a:gd name="T43" fmla="*/ 81 h 96"/>
                          <a:gd name="T44" fmla="*/ 56 w 59"/>
                          <a:gd name="T45" fmla="*/ 91 h 96"/>
                          <a:gd name="T46" fmla="*/ 59 w 59"/>
                          <a:gd name="T47" fmla="*/ 96 h 96"/>
                          <a:gd name="T48" fmla="*/ 45 w 59"/>
                          <a:gd name="T49" fmla="*/ 96 h 96"/>
                          <a:gd name="T50" fmla="*/ 43 w 59"/>
                          <a:gd name="T51" fmla="*/ 90 h 96"/>
                          <a:gd name="T52" fmla="*/ 42 w 59"/>
                          <a:gd name="T53" fmla="*/ 82 h 96"/>
                          <a:gd name="T54" fmla="*/ 41 w 59"/>
                          <a:gd name="T55" fmla="*/ 67 h 96"/>
                          <a:gd name="T56" fmla="*/ 40 w 59"/>
                          <a:gd name="T57" fmla="*/ 60 h 96"/>
                          <a:gd name="T58" fmla="*/ 36 w 59"/>
                          <a:gd name="T59" fmla="*/ 55 h 96"/>
                          <a:gd name="T60" fmla="*/ 32 w 59"/>
                          <a:gd name="T61" fmla="*/ 54 h 96"/>
                          <a:gd name="T62" fmla="*/ 27 w 59"/>
                          <a:gd name="T63" fmla="*/ 53 h 96"/>
                          <a:gd name="T64" fmla="*/ 11 w 59"/>
                          <a:gd name="T65" fmla="*/ 53 h 96"/>
                          <a:gd name="T66" fmla="*/ 11 w 59"/>
                          <a:gd name="T67" fmla="*/ 96 h 96"/>
                          <a:gd name="T68" fmla="*/ 0 w 59"/>
                          <a:gd name="T69" fmla="*/ 96 h 96"/>
                          <a:gd name="T70" fmla="*/ 0 w 59"/>
                          <a:gd name="T7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 h="96">
                            <a:moveTo>
                              <a:pt x="11" y="44"/>
                            </a:moveTo>
                            <a:lnTo>
                              <a:pt x="11" y="44"/>
                            </a:lnTo>
                            <a:lnTo>
                              <a:pt x="23" y="44"/>
                            </a:lnTo>
                            <a:cubicBezTo>
                              <a:pt x="25" y="44"/>
                              <a:pt x="28" y="44"/>
                              <a:pt x="30" y="43"/>
                            </a:cubicBezTo>
                            <a:cubicBezTo>
                              <a:pt x="32" y="43"/>
                              <a:pt x="34" y="42"/>
                              <a:pt x="36" y="41"/>
                            </a:cubicBezTo>
                            <a:cubicBezTo>
                              <a:pt x="38" y="40"/>
                              <a:pt x="39" y="38"/>
                              <a:pt x="40" y="36"/>
                            </a:cubicBezTo>
                            <a:cubicBezTo>
                              <a:pt x="42" y="33"/>
                              <a:pt x="42" y="30"/>
                              <a:pt x="42" y="25"/>
                            </a:cubicBezTo>
                            <a:cubicBezTo>
                              <a:pt x="42" y="21"/>
                              <a:pt x="41" y="17"/>
                              <a:pt x="38" y="14"/>
                            </a:cubicBezTo>
                            <a:cubicBezTo>
                              <a:pt x="35" y="11"/>
                              <a:pt x="31" y="10"/>
                              <a:pt x="25" y="10"/>
                            </a:cubicBezTo>
                            <a:lnTo>
                              <a:pt x="11" y="10"/>
                            </a:lnTo>
                            <a:lnTo>
                              <a:pt x="11" y="44"/>
                            </a:lnTo>
                            <a:close/>
                            <a:moveTo>
                              <a:pt x="0" y="0"/>
                            </a:moveTo>
                            <a:lnTo>
                              <a:pt x="0" y="0"/>
                            </a:lnTo>
                            <a:lnTo>
                              <a:pt x="30" y="0"/>
                            </a:lnTo>
                            <a:cubicBezTo>
                              <a:pt x="38" y="0"/>
                              <a:pt x="44" y="3"/>
                              <a:pt x="48" y="7"/>
                            </a:cubicBezTo>
                            <a:cubicBezTo>
                              <a:pt x="53" y="11"/>
                              <a:pt x="55" y="17"/>
                              <a:pt x="55" y="24"/>
                            </a:cubicBezTo>
                            <a:cubicBezTo>
                              <a:pt x="55" y="30"/>
                              <a:pt x="54" y="35"/>
                              <a:pt x="51" y="40"/>
                            </a:cubicBezTo>
                            <a:cubicBezTo>
                              <a:pt x="49" y="44"/>
                              <a:pt x="45" y="47"/>
                              <a:pt x="40" y="48"/>
                            </a:cubicBezTo>
                            <a:lnTo>
                              <a:pt x="40" y="49"/>
                            </a:lnTo>
                            <a:cubicBezTo>
                              <a:pt x="44" y="49"/>
                              <a:pt x="47" y="51"/>
                              <a:pt x="50" y="54"/>
                            </a:cubicBezTo>
                            <a:cubicBezTo>
                              <a:pt x="52" y="57"/>
                              <a:pt x="53" y="60"/>
                              <a:pt x="53" y="64"/>
                            </a:cubicBezTo>
                            <a:lnTo>
                              <a:pt x="54" y="81"/>
                            </a:lnTo>
                            <a:cubicBezTo>
                              <a:pt x="55" y="86"/>
                              <a:pt x="55" y="89"/>
                              <a:pt x="56" y="91"/>
                            </a:cubicBezTo>
                            <a:cubicBezTo>
                              <a:pt x="57" y="93"/>
                              <a:pt x="58" y="95"/>
                              <a:pt x="59" y="96"/>
                            </a:cubicBezTo>
                            <a:lnTo>
                              <a:pt x="45" y="96"/>
                            </a:lnTo>
                            <a:cubicBezTo>
                              <a:pt x="44" y="95"/>
                              <a:pt x="44" y="93"/>
                              <a:pt x="43" y="90"/>
                            </a:cubicBezTo>
                            <a:cubicBezTo>
                              <a:pt x="43" y="88"/>
                              <a:pt x="42" y="85"/>
                              <a:pt x="42" y="82"/>
                            </a:cubicBezTo>
                            <a:lnTo>
                              <a:pt x="41" y="67"/>
                            </a:lnTo>
                            <a:cubicBezTo>
                              <a:pt x="41" y="64"/>
                              <a:pt x="40" y="62"/>
                              <a:pt x="40" y="60"/>
                            </a:cubicBezTo>
                            <a:cubicBezTo>
                              <a:pt x="39" y="58"/>
                              <a:pt x="38" y="56"/>
                              <a:pt x="36" y="55"/>
                            </a:cubicBezTo>
                            <a:cubicBezTo>
                              <a:pt x="35" y="54"/>
                              <a:pt x="34" y="54"/>
                              <a:pt x="32" y="54"/>
                            </a:cubicBezTo>
                            <a:cubicBezTo>
                              <a:pt x="31" y="53"/>
                              <a:pt x="29" y="53"/>
                              <a:pt x="27" y="53"/>
                            </a:cubicBezTo>
                            <a:lnTo>
                              <a:pt x="11" y="53"/>
                            </a:lnTo>
                            <a:lnTo>
                              <a:pt x="11" y="96"/>
                            </a:lnTo>
                            <a:lnTo>
                              <a:pt x="0" y="9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2" name="Freeform 481"/>
                      <p:cNvSpPr>
                        <a:spLocks noEditPoints="1"/>
                      </p:cNvSpPr>
                      <p:nvPr/>
                    </p:nvSpPr>
                    <p:spPr bwMode="auto">
                      <a:xfrm>
                        <a:off x="7859713" y="2430463"/>
                        <a:ext cx="47625" cy="69850"/>
                      </a:xfrm>
                      <a:custGeom>
                        <a:avLst/>
                        <a:gdLst>
                          <a:gd name="T0" fmla="*/ 32 w 51"/>
                          <a:gd name="T1" fmla="*/ 65 h 76"/>
                          <a:gd name="T2" fmla="*/ 32 w 51"/>
                          <a:gd name="T3" fmla="*/ 65 h 76"/>
                          <a:gd name="T4" fmla="*/ 37 w 51"/>
                          <a:gd name="T5" fmla="*/ 58 h 76"/>
                          <a:gd name="T6" fmla="*/ 39 w 51"/>
                          <a:gd name="T7" fmla="*/ 49 h 76"/>
                          <a:gd name="T8" fmla="*/ 40 w 51"/>
                          <a:gd name="T9" fmla="*/ 38 h 76"/>
                          <a:gd name="T10" fmla="*/ 39 w 51"/>
                          <a:gd name="T11" fmla="*/ 26 h 76"/>
                          <a:gd name="T12" fmla="*/ 37 w 51"/>
                          <a:gd name="T13" fmla="*/ 17 h 76"/>
                          <a:gd name="T14" fmla="*/ 33 w 51"/>
                          <a:gd name="T15" fmla="*/ 11 h 76"/>
                          <a:gd name="T16" fmla="*/ 25 w 51"/>
                          <a:gd name="T17" fmla="*/ 9 h 76"/>
                          <a:gd name="T18" fmla="*/ 18 w 51"/>
                          <a:gd name="T19" fmla="*/ 11 h 76"/>
                          <a:gd name="T20" fmla="*/ 14 w 51"/>
                          <a:gd name="T21" fmla="*/ 18 h 76"/>
                          <a:gd name="T22" fmla="*/ 12 w 51"/>
                          <a:gd name="T23" fmla="*/ 26 h 76"/>
                          <a:gd name="T24" fmla="*/ 12 w 51"/>
                          <a:gd name="T25" fmla="*/ 38 h 76"/>
                          <a:gd name="T26" fmla="*/ 12 w 51"/>
                          <a:gd name="T27" fmla="*/ 49 h 76"/>
                          <a:gd name="T28" fmla="*/ 14 w 51"/>
                          <a:gd name="T29" fmla="*/ 58 h 76"/>
                          <a:gd name="T30" fmla="*/ 18 w 51"/>
                          <a:gd name="T31" fmla="*/ 64 h 76"/>
                          <a:gd name="T32" fmla="*/ 25 w 51"/>
                          <a:gd name="T33" fmla="*/ 67 h 76"/>
                          <a:gd name="T34" fmla="*/ 32 w 51"/>
                          <a:gd name="T35" fmla="*/ 65 h 76"/>
                          <a:gd name="T36" fmla="*/ 1 w 51"/>
                          <a:gd name="T37" fmla="*/ 23 h 76"/>
                          <a:gd name="T38" fmla="*/ 1 w 51"/>
                          <a:gd name="T39" fmla="*/ 23 h 76"/>
                          <a:gd name="T40" fmla="*/ 5 w 51"/>
                          <a:gd name="T41" fmla="*/ 11 h 76"/>
                          <a:gd name="T42" fmla="*/ 13 w 51"/>
                          <a:gd name="T43" fmla="*/ 3 h 76"/>
                          <a:gd name="T44" fmla="*/ 26 w 51"/>
                          <a:gd name="T45" fmla="*/ 0 h 76"/>
                          <a:gd name="T46" fmla="*/ 38 w 51"/>
                          <a:gd name="T47" fmla="*/ 3 h 76"/>
                          <a:gd name="T48" fmla="*/ 46 w 51"/>
                          <a:gd name="T49" fmla="*/ 11 h 76"/>
                          <a:gd name="T50" fmla="*/ 50 w 51"/>
                          <a:gd name="T51" fmla="*/ 23 h 76"/>
                          <a:gd name="T52" fmla="*/ 51 w 51"/>
                          <a:gd name="T53" fmla="*/ 38 h 76"/>
                          <a:gd name="T54" fmla="*/ 50 w 51"/>
                          <a:gd name="T55" fmla="*/ 53 h 76"/>
                          <a:gd name="T56" fmla="*/ 46 w 51"/>
                          <a:gd name="T57" fmla="*/ 65 h 76"/>
                          <a:gd name="T58" fmla="*/ 38 w 51"/>
                          <a:gd name="T59" fmla="*/ 73 h 76"/>
                          <a:gd name="T60" fmla="*/ 26 w 51"/>
                          <a:gd name="T61" fmla="*/ 76 h 76"/>
                          <a:gd name="T62" fmla="*/ 13 w 51"/>
                          <a:gd name="T63" fmla="*/ 73 h 76"/>
                          <a:gd name="T64" fmla="*/ 5 w 51"/>
                          <a:gd name="T65" fmla="*/ 65 h 76"/>
                          <a:gd name="T66" fmla="*/ 1 w 51"/>
                          <a:gd name="T67" fmla="*/ 53 h 76"/>
                          <a:gd name="T68" fmla="*/ 0 w 51"/>
                          <a:gd name="T69" fmla="*/ 38 h 76"/>
                          <a:gd name="T70" fmla="*/ 1 w 51"/>
                          <a:gd name="T71"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6">
                            <a:moveTo>
                              <a:pt x="32" y="65"/>
                            </a:moveTo>
                            <a:lnTo>
                              <a:pt x="32" y="65"/>
                            </a:lnTo>
                            <a:cubicBezTo>
                              <a:pt x="34" y="63"/>
                              <a:pt x="36" y="61"/>
                              <a:pt x="37" y="58"/>
                            </a:cubicBezTo>
                            <a:cubicBezTo>
                              <a:pt x="38" y="56"/>
                              <a:pt x="39" y="53"/>
                              <a:pt x="39" y="49"/>
                            </a:cubicBezTo>
                            <a:cubicBezTo>
                              <a:pt x="39" y="46"/>
                              <a:pt x="40" y="42"/>
                              <a:pt x="40" y="38"/>
                            </a:cubicBezTo>
                            <a:cubicBezTo>
                              <a:pt x="40" y="34"/>
                              <a:pt x="39" y="30"/>
                              <a:pt x="39" y="26"/>
                            </a:cubicBezTo>
                            <a:cubicBezTo>
                              <a:pt x="39" y="23"/>
                              <a:pt x="38" y="20"/>
                              <a:pt x="37" y="17"/>
                            </a:cubicBezTo>
                            <a:cubicBezTo>
                              <a:pt x="36" y="15"/>
                              <a:pt x="34" y="13"/>
                              <a:pt x="33" y="11"/>
                            </a:cubicBezTo>
                            <a:cubicBezTo>
                              <a:pt x="31" y="10"/>
                              <a:pt x="28" y="9"/>
                              <a:pt x="25" y="9"/>
                            </a:cubicBezTo>
                            <a:cubicBezTo>
                              <a:pt x="23" y="9"/>
                              <a:pt x="20" y="10"/>
                              <a:pt x="18" y="11"/>
                            </a:cubicBezTo>
                            <a:cubicBezTo>
                              <a:pt x="17" y="13"/>
                              <a:pt x="15" y="15"/>
                              <a:pt x="14" y="18"/>
                            </a:cubicBezTo>
                            <a:cubicBezTo>
                              <a:pt x="13" y="20"/>
                              <a:pt x="13" y="23"/>
                              <a:pt x="12" y="26"/>
                            </a:cubicBezTo>
                            <a:cubicBezTo>
                              <a:pt x="12" y="30"/>
                              <a:pt x="12" y="34"/>
                              <a:pt x="12" y="38"/>
                            </a:cubicBezTo>
                            <a:cubicBezTo>
                              <a:pt x="12" y="42"/>
                              <a:pt x="12" y="46"/>
                              <a:pt x="12" y="49"/>
                            </a:cubicBezTo>
                            <a:cubicBezTo>
                              <a:pt x="13" y="53"/>
                              <a:pt x="13" y="56"/>
                              <a:pt x="14" y="58"/>
                            </a:cubicBezTo>
                            <a:cubicBezTo>
                              <a:pt x="15" y="61"/>
                              <a:pt x="17" y="63"/>
                              <a:pt x="18" y="64"/>
                            </a:cubicBezTo>
                            <a:cubicBezTo>
                              <a:pt x="20" y="66"/>
                              <a:pt x="23" y="67"/>
                              <a:pt x="25" y="67"/>
                            </a:cubicBezTo>
                            <a:cubicBezTo>
                              <a:pt x="28" y="67"/>
                              <a:pt x="31" y="66"/>
                              <a:pt x="32" y="65"/>
                            </a:cubicBezTo>
                            <a:close/>
                            <a:moveTo>
                              <a:pt x="1" y="23"/>
                            </a:moveTo>
                            <a:lnTo>
                              <a:pt x="1" y="23"/>
                            </a:lnTo>
                            <a:cubicBezTo>
                              <a:pt x="2" y="19"/>
                              <a:pt x="3" y="15"/>
                              <a:pt x="5" y="11"/>
                            </a:cubicBezTo>
                            <a:cubicBezTo>
                              <a:pt x="7" y="8"/>
                              <a:pt x="10" y="5"/>
                              <a:pt x="13" y="3"/>
                            </a:cubicBezTo>
                            <a:cubicBezTo>
                              <a:pt x="16" y="1"/>
                              <a:pt x="21" y="0"/>
                              <a:pt x="26" y="0"/>
                            </a:cubicBezTo>
                            <a:cubicBezTo>
                              <a:pt x="31" y="0"/>
                              <a:pt x="35" y="1"/>
                              <a:pt x="38" y="3"/>
                            </a:cubicBezTo>
                            <a:cubicBezTo>
                              <a:pt x="41" y="5"/>
                              <a:pt x="44" y="8"/>
                              <a:pt x="46" y="11"/>
                            </a:cubicBezTo>
                            <a:cubicBezTo>
                              <a:pt x="48" y="15"/>
                              <a:pt x="49" y="19"/>
                              <a:pt x="50" y="23"/>
                            </a:cubicBezTo>
                            <a:cubicBezTo>
                              <a:pt x="51" y="28"/>
                              <a:pt x="51" y="33"/>
                              <a:pt x="51" y="38"/>
                            </a:cubicBezTo>
                            <a:cubicBezTo>
                              <a:pt x="51" y="43"/>
                              <a:pt x="51" y="48"/>
                              <a:pt x="50" y="53"/>
                            </a:cubicBezTo>
                            <a:cubicBezTo>
                              <a:pt x="49" y="57"/>
                              <a:pt x="48" y="61"/>
                              <a:pt x="46" y="65"/>
                            </a:cubicBezTo>
                            <a:cubicBezTo>
                              <a:pt x="44" y="68"/>
                              <a:pt x="41" y="71"/>
                              <a:pt x="38" y="73"/>
                            </a:cubicBezTo>
                            <a:cubicBezTo>
                              <a:pt x="35" y="75"/>
                              <a:pt x="31" y="76"/>
                              <a:pt x="26" y="76"/>
                            </a:cubicBezTo>
                            <a:cubicBezTo>
                              <a:pt x="21" y="76"/>
                              <a:pt x="16" y="75"/>
                              <a:pt x="13" y="73"/>
                            </a:cubicBezTo>
                            <a:cubicBezTo>
                              <a:pt x="10" y="71"/>
                              <a:pt x="7" y="68"/>
                              <a:pt x="5" y="65"/>
                            </a:cubicBezTo>
                            <a:cubicBezTo>
                              <a:pt x="3" y="61"/>
                              <a:pt x="2" y="57"/>
                              <a:pt x="1" y="53"/>
                            </a:cubicBezTo>
                            <a:cubicBezTo>
                              <a:pt x="0" y="48"/>
                              <a:pt x="0" y="43"/>
                              <a:pt x="0" y="38"/>
                            </a:cubicBezTo>
                            <a:cubicBezTo>
                              <a:pt x="0" y="33"/>
                              <a:pt x="0" y="28"/>
                              <a:pt x="1" y="2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3" name="Freeform 482"/>
                      <p:cNvSpPr>
                        <a:spLocks noEditPoints="1"/>
                      </p:cNvSpPr>
                      <p:nvPr/>
                    </p:nvSpPr>
                    <p:spPr bwMode="auto">
                      <a:xfrm>
                        <a:off x="7915275" y="2411413"/>
                        <a:ext cx="46038" cy="88900"/>
                      </a:xfrm>
                      <a:custGeom>
                        <a:avLst/>
                        <a:gdLst>
                          <a:gd name="T0" fmla="*/ 14 w 50"/>
                          <a:gd name="T1" fmla="*/ 81 h 98"/>
                          <a:gd name="T2" fmla="*/ 14 w 50"/>
                          <a:gd name="T3" fmla="*/ 81 h 98"/>
                          <a:gd name="T4" fmla="*/ 25 w 50"/>
                          <a:gd name="T5" fmla="*/ 88 h 98"/>
                          <a:gd name="T6" fmla="*/ 32 w 50"/>
                          <a:gd name="T7" fmla="*/ 86 h 98"/>
                          <a:gd name="T8" fmla="*/ 36 w 50"/>
                          <a:gd name="T9" fmla="*/ 80 h 98"/>
                          <a:gd name="T10" fmla="*/ 39 w 50"/>
                          <a:gd name="T11" fmla="*/ 72 h 98"/>
                          <a:gd name="T12" fmla="*/ 39 w 50"/>
                          <a:gd name="T13" fmla="*/ 60 h 98"/>
                          <a:gd name="T14" fmla="*/ 38 w 50"/>
                          <a:gd name="T15" fmla="*/ 49 h 98"/>
                          <a:gd name="T16" fmla="*/ 36 w 50"/>
                          <a:gd name="T17" fmla="*/ 40 h 98"/>
                          <a:gd name="T18" fmla="*/ 32 w 50"/>
                          <a:gd name="T19" fmla="*/ 34 h 98"/>
                          <a:gd name="T20" fmla="*/ 25 w 50"/>
                          <a:gd name="T21" fmla="*/ 32 h 98"/>
                          <a:gd name="T22" fmla="*/ 14 w 50"/>
                          <a:gd name="T23" fmla="*/ 39 h 98"/>
                          <a:gd name="T24" fmla="*/ 12 w 50"/>
                          <a:gd name="T25" fmla="*/ 60 h 98"/>
                          <a:gd name="T26" fmla="*/ 14 w 50"/>
                          <a:gd name="T27" fmla="*/ 81 h 98"/>
                          <a:gd name="T28" fmla="*/ 50 w 50"/>
                          <a:gd name="T29" fmla="*/ 96 h 98"/>
                          <a:gd name="T30" fmla="*/ 50 w 50"/>
                          <a:gd name="T31" fmla="*/ 96 h 98"/>
                          <a:gd name="T32" fmla="*/ 39 w 50"/>
                          <a:gd name="T33" fmla="*/ 96 h 98"/>
                          <a:gd name="T34" fmla="*/ 39 w 50"/>
                          <a:gd name="T35" fmla="*/ 87 h 98"/>
                          <a:gd name="T36" fmla="*/ 39 w 50"/>
                          <a:gd name="T37" fmla="*/ 87 h 98"/>
                          <a:gd name="T38" fmla="*/ 33 w 50"/>
                          <a:gd name="T39" fmla="*/ 94 h 98"/>
                          <a:gd name="T40" fmla="*/ 23 w 50"/>
                          <a:gd name="T41" fmla="*/ 98 h 98"/>
                          <a:gd name="T42" fmla="*/ 5 w 50"/>
                          <a:gd name="T43" fmla="*/ 88 h 98"/>
                          <a:gd name="T44" fmla="*/ 0 w 50"/>
                          <a:gd name="T45" fmla="*/ 60 h 98"/>
                          <a:gd name="T46" fmla="*/ 1 w 50"/>
                          <a:gd name="T47" fmla="*/ 47 h 98"/>
                          <a:gd name="T48" fmla="*/ 4 w 50"/>
                          <a:gd name="T49" fmla="*/ 35 h 98"/>
                          <a:gd name="T50" fmla="*/ 11 w 50"/>
                          <a:gd name="T51" fmla="*/ 26 h 98"/>
                          <a:gd name="T52" fmla="*/ 22 w 50"/>
                          <a:gd name="T53" fmla="*/ 22 h 98"/>
                          <a:gd name="T54" fmla="*/ 32 w 50"/>
                          <a:gd name="T55" fmla="*/ 25 h 98"/>
                          <a:gd name="T56" fmla="*/ 38 w 50"/>
                          <a:gd name="T57" fmla="*/ 32 h 98"/>
                          <a:gd name="T58" fmla="*/ 38 w 50"/>
                          <a:gd name="T59" fmla="*/ 32 h 98"/>
                          <a:gd name="T60" fmla="*/ 38 w 50"/>
                          <a:gd name="T61" fmla="*/ 0 h 98"/>
                          <a:gd name="T62" fmla="*/ 50 w 50"/>
                          <a:gd name="T63" fmla="*/ 0 h 98"/>
                          <a:gd name="T64" fmla="*/ 50 w 50"/>
                          <a:gd name="T65"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98">
                            <a:moveTo>
                              <a:pt x="14" y="81"/>
                            </a:moveTo>
                            <a:lnTo>
                              <a:pt x="14" y="81"/>
                            </a:lnTo>
                            <a:cubicBezTo>
                              <a:pt x="16" y="86"/>
                              <a:pt x="20" y="88"/>
                              <a:pt x="25" y="88"/>
                            </a:cubicBezTo>
                            <a:cubicBezTo>
                              <a:pt x="28" y="88"/>
                              <a:pt x="30" y="87"/>
                              <a:pt x="32" y="86"/>
                            </a:cubicBezTo>
                            <a:cubicBezTo>
                              <a:pt x="34" y="85"/>
                              <a:pt x="35" y="83"/>
                              <a:pt x="36" y="80"/>
                            </a:cubicBezTo>
                            <a:cubicBezTo>
                              <a:pt x="37" y="78"/>
                              <a:pt x="38" y="75"/>
                              <a:pt x="39" y="72"/>
                            </a:cubicBezTo>
                            <a:cubicBezTo>
                              <a:pt x="39" y="68"/>
                              <a:pt x="39" y="64"/>
                              <a:pt x="39" y="60"/>
                            </a:cubicBezTo>
                            <a:cubicBezTo>
                              <a:pt x="39" y="56"/>
                              <a:pt x="39" y="53"/>
                              <a:pt x="38" y="49"/>
                            </a:cubicBezTo>
                            <a:cubicBezTo>
                              <a:pt x="38" y="46"/>
                              <a:pt x="37" y="43"/>
                              <a:pt x="36" y="40"/>
                            </a:cubicBezTo>
                            <a:cubicBezTo>
                              <a:pt x="35" y="38"/>
                              <a:pt x="34" y="36"/>
                              <a:pt x="32" y="34"/>
                            </a:cubicBezTo>
                            <a:cubicBezTo>
                              <a:pt x="30" y="33"/>
                              <a:pt x="27" y="32"/>
                              <a:pt x="25" y="32"/>
                            </a:cubicBezTo>
                            <a:cubicBezTo>
                              <a:pt x="20" y="32"/>
                              <a:pt x="16" y="34"/>
                              <a:pt x="14" y="39"/>
                            </a:cubicBezTo>
                            <a:cubicBezTo>
                              <a:pt x="13" y="44"/>
                              <a:pt x="12" y="51"/>
                              <a:pt x="12" y="60"/>
                            </a:cubicBezTo>
                            <a:cubicBezTo>
                              <a:pt x="12" y="69"/>
                              <a:pt x="13" y="76"/>
                              <a:pt x="14" y="81"/>
                            </a:cubicBezTo>
                            <a:close/>
                            <a:moveTo>
                              <a:pt x="50" y="96"/>
                            </a:moveTo>
                            <a:lnTo>
                              <a:pt x="50" y="96"/>
                            </a:lnTo>
                            <a:lnTo>
                              <a:pt x="39" y="96"/>
                            </a:lnTo>
                            <a:lnTo>
                              <a:pt x="39" y="87"/>
                            </a:lnTo>
                            <a:lnTo>
                              <a:pt x="39" y="87"/>
                            </a:lnTo>
                            <a:cubicBezTo>
                              <a:pt x="38" y="90"/>
                              <a:pt x="36" y="92"/>
                              <a:pt x="33" y="94"/>
                            </a:cubicBezTo>
                            <a:cubicBezTo>
                              <a:pt x="30" y="96"/>
                              <a:pt x="27" y="98"/>
                              <a:pt x="23" y="98"/>
                            </a:cubicBezTo>
                            <a:cubicBezTo>
                              <a:pt x="15" y="98"/>
                              <a:pt x="9" y="94"/>
                              <a:pt x="5" y="88"/>
                            </a:cubicBezTo>
                            <a:cubicBezTo>
                              <a:pt x="2" y="81"/>
                              <a:pt x="0" y="72"/>
                              <a:pt x="0" y="60"/>
                            </a:cubicBezTo>
                            <a:cubicBezTo>
                              <a:pt x="0" y="55"/>
                              <a:pt x="0" y="51"/>
                              <a:pt x="1" y="47"/>
                            </a:cubicBezTo>
                            <a:cubicBezTo>
                              <a:pt x="1" y="43"/>
                              <a:pt x="2" y="39"/>
                              <a:pt x="4" y="35"/>
                            </a:cubicBezTo>
                            <a:cubicBezTo>
                              <a:pt x="5" y="31"/>
                              <a:pt x="8" y="28"/>
                              <a:pt x="11" y="26"/>
                            </a:cubicBezTo>
                            <a:cubicBezTo>
                              <a:pt x="14" y="24"/>
                              <a:pt x="18" y="22"/>
                              <a:pt x="22" y="22"/>
                            </a:cubicBezTo>
                            <a:cubicBezTo>
                              <a:pt x="26" y="22"/>
                              <a:pt x="29" y="23"/>
                              <a:pt x="32" y="25"/>
                            </a:cubicBezTo>
                            <a:cubicBezTo>
                              <a:pt x="35" y="27"/>
                              <a:pt x="37" y="29"/>
                              <a:pt x="38" y="32"/>
                            </a:cubicBezTo>
                            <a:lnTo>
                              <a:pt x="38" y="32"/>
                            </a:lnTo>
                            <a:lnTo>
                              <a:pt x="38" y="0"/>
                            </a:lnTo>
                            <a:lnTo>
                              <a:pt x="50" y="0"/>
                            </a:lnTo>
                            <a:lnTo>
                              <a:pt x="50" y="9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4" name="Freeform 483"/>
                      <p:cNvSpPr>
                        <a:spLocks/>
                      </p:cNvSpPr>
                      <p:nvPr/>
                    </p:nvSpPr>
                    <p:spPr bwMode="auto">
                      <a:xfrm>
                        <a:off x="7974013" y="2430463"/>
                        <a:ext cx="28575" cy="68263"/>
                      </a:xfrm>
                      <a:custGeom>
                        <a:avLst/>
                        <a:gdLst>
                          <a:gd name="T0" fmla="*/ 0 w 32"/>
                          <a:gd name="T1" fmla="*/ 2 h 74"/>
                          <a:gd name="T2" fmla="*/ 0 w 32"/>
                          <a:gd name="T3" fmla="*/ 2 h 74"/>
                          <a:gd name="T4" fmla="*/ 11 w 32"/>
                          <a:gd name="T5" fmla="*/ 2 h 74"/>
                          <a:gd name="T6" fmla="*/ 11 w 32"/>
                          <a:gd name="T7" fmla="*/ 13 h 74"/>
                          <a:gd name="T8" fmla="*/ 12 w 32"/>
                          <a:gd name="T9" fmla="*/ 13 h 74"/>
                          <a:gd name="T10" fmla="*/ 18 w 32"/>
                          <a:gd name="T11" fmla="*/ 4 h 74"/>
                          <a:gd name="T12" fmla="*/ 27 w 32"/>
                          <a:gd name="T13" fmla="*/ 0 h 74"/>
                          <a:gd name="T14" fmla="*/ 32 w 32"/>
                          <a:gd name="T15" fmla="*/ 1 h 74"/>
                          <a:gd name="T16" fmla="*/ 32 w 32"/>
                          <a:gd name="T17" fmla="*/ 12 h 74"/>
                          <a:gd name="T18" fmla="*/ 31 w 32"/>
                          <a:gd name="T19" fmla="*/ 12 h 74"/>
                          <a:gd name="T20" fmla="*/ 26 w 32"/>
                          <a:gd name="T21" fmla="*/ 12 h 74"/>
                          <a:gd name="T22" fmla="*/ 21 w 32"/>
                          <a:gd name="T23" fmla="*/ 13 h 74"/>
                          <a:gd name="T24" fmla="*/ 17 w 32"/>
                          <a:gd name="T25" fmla="*/ 16 h 74"/>
                          <a:gd name="T26" fmla="*/ 13 w 32"/>
                          <a:gd name="T27" fmla="*/ 21 h 74"/>
                          <a:gd name="T28" fmla="*/ 11 w 32"/>
                          <a:gd name="T29" fmla="*/ 28 h 74"/>
                          <a:gd name="T30" fmla="*/ 11 w 32"/>
                          <a:gd name="T31" fmla="*/ 74 h 74"/>
                          <a:gd name="T32" fmla="*/ 0 w 32"/>
                          <a:gd name="T33" fmla="*/ 74 h 74"/>
                          <a:gd name="T34" fmla="*/ 0 w 32"/>
                          <a:gd name="T35"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4">
                            <a:moveTo>
                              <a:pt x="0" y="2"/>
                            </a:moveTo>
                            <a:lnTo>
                              <a:pt x="0" y="2"/>
                            </a:lnTo>
                            <a:lnTo>
                              <a:pt x="11" y="2"/>
                            </a:lnTo>
                            <a:lnTo>
                              <a:pt x="11" y="13"/>
                            </a:lnTo>
                            <a:lnTo>
                              <a:pt x="12" y="13"/>
                            </a:lnTo>
                            <a:cubicBezTo>
                              <a:pt x="14" y="9"/>
                              <a:pt x="16" y="6"/>
                              <a:pt x="18" y="4"/>
                            </a:cubicBezTo>
                            <a:cubicBezTo>
                              <a:pt x="20" y="1"/>
                              <a:pt x="24" y="0"/>
                              <a:pt x="27" y="0"/>
                            </a:cubicBezTo>
                            <a:cubicBezTo>
                              <a:pt x="29" y="0"/>
                              <a:pt x="31" y="1"/>
                              <a:pt x="32" y="1"/>
                            </a:cubicBezTo>
                            <a:lnTo>
                              <a:pt x="32" y="12"/>
                            </a:lnTo>
                            <a:cubicBezTo>
                              <a:pt x="32" y="12"/>
                              <a:pt x="32" y="12"/>
                              <a:pt x="31" y="12"/>
                            </a:cubicBezTo>
                            <a:cubicBezTo>
                              <a:pt x="30" y="12"/>
                              <a:pt x="28" y="12"/>
                              <a:pt x="26" y="12"/>
                            </a:cubicBezTo>
                            <a:cubicBezTo>
                              <a:pt x="25" y="12"/>
                              <a:pt x="23" y="12"/>
                              <a:pt x="21" y="13"/>
                            </a:cubicBezTo>
                            <a:cubicBezTo>
                              <a:pt x="20" y="13"/>
                              <a:pt x="18" y="14"/>
                              <a:pt x="17" y="16"/>
                            </a:cubicBezTo>
                            <a:cubicBezTo>
                              <a:pt x="15" y="17"/>
                              <a:pt x="14" y="19"/>
                              <a:pt x="13" y="21"/>
                            </a:cubicBezTo>
                            <a:cubicBezTo>
                              <a:pt x="12" y="23"/>
                              <a:pt x="11" y="26"/>
                              <a:pt x="11" y="28"/>
                            </a:cubicBezTo>
                            <a:lnTo>
                              <a:pt x="11" y="74"/>
                            </a:lnTo>
                            <a:lnTo>
                              <a:pt x="0" y="74"/>
                            </a:lnTo>
                            <a:lnTo>
                              <a:pt x="0" y="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5" name="Freeform 484"/>
                      <p:cNvSpPr>
                        <a:spLocks noEditPoints="1"/>
                      </p:cNvSpPr>
                      <p:nvPr/>
                    </p:nvSpPr>
                    <p:spPr bwMode="auto">
                      <a:xfrm>
                        <a:off x="8008938" y="2406651"/>
                        <a:ext cx="20638" cy="92075"/>
                      </a:xfrm>
                      <a:custGeom>
                        <a:avLst/>
                        <a:gdLst>
                          <a:gd name="T0" fmla="*/ 1 w 23"/>
                          <a:gd name="T1" fmla="*/ 29 h 101"/>
                          <a:gd name="T2" fmla="*/ 1 w 23"/>
                          <a:gd name="T3" fmla="*/ 29 h 101"/>
                          <a:gd name="T4" fmla="*/ 13 w 23"/>
                          <a:gd name="T5" fmla="*/ 29 h 101"/>
                          <a:gd name="T6" fmla="*/ 13 w 23"/>
                          <a:gd name="T7" fmla="*/ 101 h 101"/>
                          <a:gd name="T8" fmla="*/ 1 w 23"/>
                          <a:gd name="T9" fmla="*/ 101 h 101"/>
                          <a:gd name="T10" fmla="*/ 1 w 23"/>
                          <a:gd name="T11" fmla="*/ 29 h 101"/>
                          <a:gd name="T12" fmla="*/ 10 w 23"/>
                          <a:gd name="T13" fmla="*/ 0 h 101"/>
                          <a:gd name="T14" fmla="*/ 10 w 23"/>
                          <a:gd name="T15" fmla="*/ 0 h 101"/>
                          <a:gd name="T16" fmla="*/ 23 w 23"/>
                          <a:gd name="T17" fmla="*/ 0 h 101"/>
                          <a:gd name="T18" fmla="*/ 8 w 23"/>
                          <a:gd name="T19" fmla="*/ 19 h 101"/>
                          <a:gd name="T20" fmla="*/ 0 w 23"/>
                          <a:gd name="T21" fmla="*/ 19 h 101"/>
                          <a:gd name="T22" fmla="*/ 10 w 23"/>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01">
                            <a:moveTo>
                              <a:pt x="1" y="29"/>
                            </a:moveTo>
                            <a:lnTo>
                              <a:pt x="1" y="29"/>
                            </a:lnTo>
                            <a:lnTo>
                              <a:pt x="13" y="29"/>
                            </a:lnTo>
                            <a:lnTo>
                              <a:pt x="13" y="101"/>
                            </a:lnTo>
                            <a:lnTo>
                              <a:pt x="1" y="101"/>
                            </a:lnTo>
                            <a:lnTo>
                              <a:pt x="1" y="29"/>
                            </a:lnTo>
                            <a:close/>
                            <a:moveTo>
                              <a:pt x="10" y="0"/>
                            </a:moveTo>
                            <a:lnTo>
                              <a:pt x="10" y="0"/>
                            </a:lnTo>
                            <a:lnTo>
                              <a:pt x="23" y="0"/>
                            </a:lnTo>
                            <a:lnTo>
                              <a:pt x="8" y="19"/>
                            </a:lnTo>
                            <a:lnTo>
                              <a:pt x="0" y="19"/>
                            </a:lnTo>
                            <a:lnTo>
                              <a:pt x="1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6" name="Freeform 485"/>
                      <p:cNvSpPr>
                        <a:spLocks noEditPoints="1"/>
                      </p:cNvSpPr>
                      <p:nvPr/>
                    </p:nvSpPr>
                    <p:spPr bwMode="auto">
                      <a:xfrm>
                        <a:off x="8032750" y="2430463"/>
                        <a:ext cx="44450" cy="90488"/>
                      </a:xfrm>
                      <a:custGeom>
                        <a:avLst/>
                        <a:gdLst>
                          <a:gd name="T0" fmla="*/ 15 w 50"/>
                          <a:gd name="T1" fmla="*/ 17 h 98"/>
                          <a:gd name="T2" fmla="*/ 15 w 50"/>
                          <a:gd name="T3" fmla="*/ 17 h 98"/>
                          <a:gd name="T4" fmla="*/ 12 w 50"/>
                          <a:gd name="T5" fmla="*/ 38 h 98"/>
                          <a:gd name="T6" fmla="*/ 12 w 50"/>
                          <a:gd name="T7" fmla="*/ 47 h 98"/>
                          <a:gd name="T8" fmla="*/ 14 w 50"/>
                          <a:gd name="T9" fmla="*/ 56 h 98"/>
                          <a:gd name="T10" fmla="*/ 18 w 50"/>
                          <a:gd name="T11" fmla="*/ 62 h 98"/>
                          <a:gd name="T12" fmla="*/ 25 w 50"/>
                          <a:gd name="T13" fmla="*/ 64 h 98"/>
                          <a:gd name="T14" fmla="*/ 32 w 50"/>
                          <a:gd name="T15" fmla="*/ 62 h 98"/>
                          <a:gd name="T16" fmla="*/ 37 w 50"/>
                          <a:gd name="T17" fmla="*/ 57 h 98"/>
                          <a:gd name="T18" fmla="*/ 39 w 50"/>
                          <a:gd name="T19" fmla="*/ 49 h 98"/>
                          <a:gd name="T20" fmla="*/ 39 w 50"/>
                          <a:gd name="T21" fmla="*/ 38 h 98"/>
                          <a:gd name="T22" fmla="*/ 39 w 50"/>
                          <a:gd name="T23" fmla="*/ 27 h 98"/>
                          <a:gd name="T24" fmla="*/ 37 w 50"/>
                          <a:gd name="T25" fmla="*/ 18 h 98"/>
                          <a:gd name="T26" fmla="*/ 32 w 50"/>
                          <a:gd name="T27" fmla="*/ 12 h 98"/>
                          <a:gd name="T28" fmla="*/ 25 w 50"/>
                          <a:gd name="T29" fmla="*/ 10 h 98"/>
                          <a:gd name="T30" fmla="*/ 15 w 50"/>
                          <a:gd name="T31" fmla="*/ 17 h 98"/>
                          <a:gd name="T32" fmla="*/ 50 w 50"/>
                          <a:gd name="T33" fmla="*/ 69 h 98"/>
                          <a:gd name="T34" fmla="*/ 50 w 50"/>
                          <a:gd name="T35" fmla="*/ 69 h 98"/>
                          <a:gd name="T36" fmla="*/ 44 w 50"/>
                          <a:gd name="T37" fmla="*/ 91 h 98"/>
                          <a:gd name="T38" fmla="*/ 26 w 50"/>
                          <a:gd name="T39" fmla="*/ 98 h 98"/>
                          <a:gd name="T40" fmla="*/ 19 w 50"/>
                          <a:gd name="T41" fmla="*/ 98 h 98"/>
                          <a:gd name="T42" fmla="*/ 12 w 50"/>
                          <a:gd name="T43" fmla="*/ 96 h 98"/>
                          <a:gd name="T44" fmla="*/ 6 w 50"/>
                          <a:gd name="T45" fmla="*/ 90 h 98"/>
                          <a:gd name="T46" fmla="*/ 2 w 50"/>
                          <a:gd name="T47" fmla="*/ 80 h 98"/>
                          <a:gd name="T48" fmla="*/ 13 w 50"/>
                          <a:gd name="T49" fmla="*/ 80 h 98"/>
                          <a:gd name="T50" fmla="*/ 17 w 50"/>
                          <a:gd name="T51" fmla="*/ 87 h 98"/>
                          <a:gd name="T52" fmla="*/ 25 w 50"/>
                          <a:gd name="T53" fmla="*/ 89 h 98"/>
                          <a:gd name="T54" fmla="*/ 33 w 50"/>
                          <a:gd name="T55" fmla="*/ 88 h 98"/>
                          <a:gd name="T56" fmla="*/ 37 w 50"/>
                          <a:gd name="T57" fmla="*/ 84 h 98"/>
                          <a:gd name="T58" fmla="*/ 38 w 50"/>
                          <a:gd name="T59" fmla="*/ 79 h 98"/>
                          <a:gd name="T60" fmla="*/ 39 w 50"/>
                          <a:gd name="T61" fmla="*/ 73 h 98"/>
                          <a:gd name="T62" fmla="*/ 39 w 50"/>
                          <a:gd name="T63" fmla="*/ 64 h 98"/>
                          <a:gd name="T64" fmla="*/ 38 w 50"/>
                          <a:gd name="T65" fmla="*/ 64 h 98"/>
                          <a:gd name="T66" fmla="*/ 32 w 50"/>
                          <a:gd name="T67" fmla="*/ 71 h 98"/>
                          <a:gd name="T68" fmla="*/ 22 w 50"/>
                          <a:gd name="T69" fmla="*/ 74 h 98"/>
                          <a:gd name="T70" fmla="*/ 11 w 50"/>
                          <a:gd name="T71" fmla="*/ 70 h 98"/>
                          <a:gd name="T72" fmla="*/ 4 w 50"/>
                          <a:gd name="T73" fmla="*/ 60 h 98"/>
                          <a:gd name="T74" fmla="*/ 1 w 50"/>
                          <a:gd name="T75" fmla="*/ 49 h 98"/>
                          <a:gd name="T76" fmla="*/ 0 w 50"/>
                          <a:gd name="T77" fmla="*/ 38 h 98"/>
                          <a:gd name="T78" fmla="*/ 1 w 50"/>
                          <a:gd name="T79" fmla="*/ 24 h 98"/>
                          <a:gd name="T80" fmla="*/ 5 w 50"/>
                          <a:gd name="T81" fmla="*/ 12 h 98"/>
                          <a:gd name="T82" fmla="*/ 12 w 50"/>
                          <a:gd name="T83" fmla="*/ 3 h 98"/>
                          <a:gd name="T84" fmla="*/ 24 w 50"/>
                          <a:gd name="T85" fmla="*/ 0 h 98"/>
                          <a:gd name="T86" fmla="*/ 33 w 50"/>
                          <a:gd name="T87" fmla="*/ 4 h 98"/>
                          <a:gd name="T88" fmla="*/ 39 w 50"/>
                          <a:gd name="T89" fmla="*/ 11 h 98"/>
                          <a:gd name="T90" fmla="*/ 39 w 50"/>
                          <a:gd name="T91" fmla="*/ 11 h 98"/>
                          <a:gd name="T92" fmla="*/ 39 w 50"/>
                          <a:gd name="T93" fmla="*/ 2 h 98"/>
                          <a:gd name="T94" fmla="*/ 50 w 50"/>
                          <a:gd name="T95" fmla="*/ 2 h 98"/>
                          <a:gd name="T96" fmla="*/ 50 w 50"/>
                          <a:gd name="T97" fmla="*/ 6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98">
                            <a:moveTo>
                              <a:pt x="15" y="17"/>
                            </a:moveTo>
                            <a:lnTo>
                              <a:pt x="15" y="17"/>
                            </a:lnTo>
                            <a:cubicBezTo>
                              <a:pt x="13" y="22"/>
                              <a:pt x="12" y="29"/>
                              <a:pt x="12" y="38"/>
                            </a:cubicBezTo>
                            <a:cubicBezTo>
                              <a:pt x="12" y="41"/>
                              <a:pt x="12" y="44"/>
                              <a:pt x="12" y="47"/>
                            </a:cubicBezTo>
                            <a:cubicBezTo>
                              <a:pt x="13" y="50"/>
                              <a:pt x="13" y="53"/>
                              <a:pt x="14" y="56"/>
                            </a:cubicBezTo>
                            <a:cubicBezTo>
                              <a:pt x="15" y="58"/>
                              <a:pt x="17" y="60"/>
                              <a:pt x="18" y="62"/>
                            </a:cubicBezTo>
                            <a:cubicBezTo>
                              <a:pt x="20" y="63"/>
                              <a:pt x="22" y="64"/>
                              <a:pt x="25" y="64"/>
                            </a:cubicBezTo>
                            <a:cubicBezTo>
                              <a:pt x="28" y="64"/>
                              <a:pt x="30" y="63"/>
                              <a:pt x="32" y="62"/>
                            </a:cubicBezTo>
                            <a:cubicBezTo>
                              <a:pt x="34" y="61"/>
                              <a:pt x="36" y="59"/>
                              <a:pt x="37" y="57"/>
                            </a:cubicBezTo>
                            <a:cubicBezTo>
                              <a:pt x="38" y="54"/>
                              <a:pt x="38" y="52"/>
                              <a:pt x="39" y="49"/>
                            </a:cubicBezTo>
                            <a:cubicBezTo>
                              <a:pt x="39" y="45"/>
                              <a:pt x="39" y="42"/>
                              <a:pt x="39" y="38"/>
                            </a:cubicBezTo>
                            <a:cubicBezTo>
                              <a:pt x="39" y="34"/>
                              <a:pt x="39" y="31"/>
                              <a:pt x="39" y="27"/>
                            </a:cubicBezTo>
                            <a:cubicBezTo>
                              <a:pt x="38" y="24"/>
                              <a:pt x="38" y="21"/>
                              <a:pt x="37" y="18"/>
                            </a:cubicBezTo>
                            <a:cubicBezTo>
                              <a:pt x="36" y="16"/>
                              <a:pt x="34" y="14"/>
                              <a:pt x="32" y="12"/>
                            </a:cubicBezTo>
                            <a:cubicBezTo>
                              <a:pt x="30" y="11"/>
                              <a:pt x="28" y="10"/>
                              <a:pt x="25" y="10"/>
                            </a:cubicBezTo>
                            <a:cubicBezTo>
                              <a:pt x="20" y="10"/>
                              <a:pt x="17" y="12"/>
                              <a:pt x="15" y="17"/>
                            </a:cubicBezTo>
                            <a:close/>
                            <a:moveTo>
                              <a:pt x="50" y="69"/>
                            </a:moveTo>
                            <a:lnTo>
                              <a:pt x="50" y="69"/>
                            </a:lnTo>
                            <a:cubicBezTo>
                              <a:pt x="50" y="79"/>
                              <a:pt x="48" y="87"/>
                              <a:pt x="44" y="91"/>
                            </a:cubicBezTo>
                            <a:cubicBezTo>
                              <a:pt x="39" y="96"/>
                              <a:pt x="33" y="98"/>
                              <a:pt x="26" y="98"/>
                            </a:cubicBezTo>
                            <a:cubicBezTo>
                              <a:pt x="24" y="98"/>
                              <a:pt x="22" y="98"/>
                              <a:pt x="19" y="98"/>
                            </a:cubicBezTo>
                            <a:cubicBezTo>
                              <a:pt x="17" y="98"/>
                              <a:pt x="15" y="97"/>
                              <a:pt x="12" y="96"/>
                            </a:cubicBezTo>
                            <a:cubicBezTo>
                              <a:pt x="10" y="95"/>
                              <a:pt x="8" y="93"/>
                              <a:pt x="6" y="90"/>
                            </a:cubicBezTo>
                            <a:cubicBezTo>
                              <a:pt x="4" y="88"/>
                              <a:pt x="3" y="84"/>
                              <a:pt x="2" y="80"/>
                            </a:cubicBezTo>
                            <a:lnTo>
                              <a:pt x="13" y="80"/>
                            </a:lnTo>
                            <a:cubicBezTo>
                              <a:pt x="14" y="83"/>
                              <a:pt x="15" y="86"/>
                              <a:pt x="17" y="87"/>
                            </a:cubicBezTo>
                            <a:cubicBezTo>
                              <a:pt x="19" y="89"/>
                              <a:pt x="22" y="89"/>
                              <a:pt x="25" y="89"/>
                            </a:cubicBezTo>
                            <a:cubicBezTo>
                              <a:pt x="28" y="89"/>
                              <a:pt x="31" y="89"/>
                              <a:pt x="33" y="88"/>
                            </a:cubicBezTo>
                            <a:cubicBezTo>
                              <a:pt x="34" y="87"/>
                              <a:pt x="36" y="86"/>
                              <a:pt x="37" y="84"/>
                            </a:cubicBezTo>
                            <a:cubicBezTo>
                              <a:pt x="38" y="82"/>
                              <a:pt x="38" y="81"/>
                              <a:pt x="38" y="79"/>
                            </a:cubicBezTo>
                            <a:cubicBezTo>
                              <a:pt x="39" y="77"/>
                              <a:pt x="39" y="76"/>
                              <a:pt x="39" y="73"/>
                            </a:cubicBezTo>
                            <a:lnTo>
                              <a:pt x="39" y="64"/>
                            </a:lnTo>
                            <a:lnTo>
                              <a:pt x="38" y="64"/>
                            </a:lnTo>
                            <a:cubicBezTo>
                              <a:pt x="37" y="67"/>
                              <a:pt x="35" y="69"/>
                              <a:pt x="32" y="71"/>
                            </a:cubicBezTo>
                            <a:cubicBezTo>
                              <a:pt x="29" y="73"/>
                              <a:pt x="26" y="74"/>
                              <a:pt x="22" y="74"/>
                            </a:cubicBezTo>
                            <a:cubicBezTo>
                              <a:pt x="18" y="74"/>
                              <a:pt x="14" y="72"/>
                              <a:pt x="11" y="70"/>
                            </a:cubicBezTo>
                            <a:cubicBezTo>
                              <a:pt x="7" y="67"/>
                              <a:pt x="5" y="64"/>
                              <a:pt x="4" y="60"/>
                            </a:cubicBezTo>
                            <a:cubicBezTo>
                              <a:pt x="2" y="56"/>
                              <a:pt x="1" y="52"/>
                              <a:pt x="1" y="49"/>
                            </a:cubicBezTo>
                            <a:cubicBezTo>
                              <a:pt x="0" y="45"/>
                              <a:pt x="0" y="41"/>
                              <a:pt x="0" y="38"/>
                            </a:cubicBezTo>
                            <a:cubicBezTo>
                              <a:pt x="0" y="33"/>
                              <a:pt x="1" y="28"/>
                              <a:pt x="1" y="24"/>
                            </a:cubicBezTo>
                            <a:cubicBezTo>
                              <a:pt x="2" y="19"/>
                              <a:pt x="3" y="15"/>
                              <a:pt x="5" y="12"/>
                            </a:cubicBezTo>
                            <a:cubicBezTo>
                              <a:pt x="7" y="8"/>
                              <a:pt x="9" y="5"/>
                              <a:pt x="12" y="3"/>
                            </a:cubicBezTo>
                            <a:cubicBezTo>
                              <a:pt x="16" y="1"/>
                              <a:pt x="19" y="0"/>
                              <a:pt x="24" y="0"/>
                            </a:cubicBezTo>
                            <a:cubicBezTo>
                              <a:pt x="27" y="0"/>
                              <a:pt x="31" y="1"/>
                              <a:pt x="33" y="4"/>
                            </a:cubicBezTo>
                            <a:cubicBezTo>
                              <a:pt x="36" y="6"/>
                              <a:pt x="38" y="8"/>
                              <a:pt x="39" y="11"/>
                            </a:cubicBezTo>
                            <a:lnTo>
                              <a:pt x="39" y="11"/>
                            </a:lnTo>
                            <a:lnTo>
                              <a:pt x="39" y="2"/>
                            </a:lnTo>
                            <a:lnTo>
                              <a:pt x="50" y="2"/>
                            </a:lnTo>
                            <a:lnTo>
                              <a:pt x="50" y="6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7" name="Freeform 486"/>
                      <p:cNvSpPr>
                        <a:spLocks/>
                      </p:cNvSpPr>
                      <p:nvPr/>
                    </p:nvSpPr>
                    <p:spPr bwMode="auto">
                      <a:xfrm>
                        <a:off x="8091488" y="2433638"/>
                        <a:ext cx="42863" cy="66675"/>
                      </a:xfrm>
                      <a:custGeom>
                        <a:avLst/>
                        <a:gdLst>
                          <a:gd name="T0" fmla="*/ 47 w 47"/>
                          <a:gd name="T1" fmla="*/ 72 h 74"/>
                          <a:gd name="T2" fmla="*/ 47 w 47"/>
                          <a:gd name="T3" fmla="*/ 72 h 74"/>
                          <a:gd name="T4" fmla="*/ 36 w 47"/>
                          <a:gd name="T5" fmla="*/ 72 h 74"/>
                          <a:gd name="T6" fmla="*/ 36 w 47"/>
                          <a:gd name="T7" fmla="*/ 63 h 74"/>
                          <a:gd name="T8" fmla="*/ 36 w 47"/>
                          <a:gd name="T9" fmla="*/ 63 h 74"/>
                          <a:gd name="T10" fmla="*/ 29 w 47"/>
                          <a:gd name="T11" fmla="*/ 71 h 74"/>
                          <a:gd name="T12" fmla="*/ 18 w 47"/>
                          <a:gd name="T13" fmla="*/ 74 h 74"/>
                          <a:gd name="T14" fmla="*/ 8 w 47"/>
                          <a:gd name="T15" fmla="*/ 71 h 74"/>
                          <a:gd name="T16" fmla="*/ 2 w 47"/>
                          <a:gd name="T17" fmla="*/ 66 h 74"/>
                          <a:gd name="T18" fmla="*/ 0 w 47"/>
                          <a:gd name="T19" fmla="*/ 59 h 74"/>
                          <a:gd name="T20" fmla="*/ 0 w 47"/>
                          <a:gd name="T21" fmla="*/ 51 h 74"/>
                          <a:gd name="T22" fmla="*/ 0 w 47"/>
                          <a:gd name="T23" fmla="*/ 0 h 74"/>
                          <a:gd name="T24" fmla="*/ 11 w 47"/>
                          <a:gd name="T25" fmla="*/ 0 h 74"/>
                          <a:gd name="T26" fmla="*/ 11 w 47"/>
                          <a:gd name="T27" fmla="*/ 50 h 74"/>
                          <a:gd name="T28" fmla="*/ 11 w 47"/>
                          <a:gd name="T29" fmla="*/ 55 h 74"/>
                          <a:gd name="T30" fmla="*/ 12 w 47"/>
                          <a:gd name="T31" fmla="*/ 59 h 74"/>
                          <a:gd name="T32" fmla="*/ 16 w 47"/>
                          <a:gd name="T33" fmla="*/ 63 h 74"/>
                          <a:gd name="T34" fmla="*/ 21 w 47"/>
                          <a:gd name="T35" fmla="*/ 64 h 74"/>
                          <a:gd name="T36" fmla="*/ 31 w 47"/>
                          <a:gd name="T37" fmla="*/ 60 h 74"/>
                          <a:gd name="T38" fmla="*/ 35 w 47"/>
                          <a:gd name="T39" fmla="*/ 50 h 74"/>
                          <a:gd name="T40" fmla="*/ 35 w 47"/>
                          <a:gd name="T41" fmla="*/ 0 h 74"/>
                          <a:gd name="T42" fmla="*/ 47 w 47"/>
                          <a:gd name="T43" fmla="*/ 0 h 74"/>
                          <a:gd name="T44" fmla="*/ 47 w 47"/>
                          <a:gd name="T45" fmla="*/ 7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74">
                            <a:moveTo>
                              <a:pt x="47" y="72"/>
                            </a:moveTo>
                            <a:lnTo>
                              <a:pt x="47" y="72"/>
                            </a:lnTo>
                            <a:lnTo>
                              <a:pt x="36" y="72"/>
                            </a:lnTo>
                            <a:lnTo>
                              <a:pt x="36" y="63"/>
                            </a:lnTo>
                            <a:lnTo>
                              <a:pt x="36" y="63"/>
                            </a:lnTo>
                            <a:cubicBezTo>
                              <a:pt x="34" y="66"/>
                              <a:pt x="32" y="69"/>
                              <a:pt x="29" y="71"/>
                            </a:cubicBezTo>
                            <a:cubicBezTo>
                              <a:pt x="26" y="73"/>
                              <a:pt x="22" y="74"/>
                              <a:pt x="18" y="74"/>
                            </a:cubicBezTo>
                            <a:cubicBezTo>
                              <a:pt x="14" y="74"/>
                              <a:pt x="10" y="73"/>
                              <a:pt x="8" y="71"/>
                            </a:cubicBezTo>
                            <a:cubicBezTo>
                              <a:pt x="5" y="70"/>
                              <a:pt x="3" y="68"/>
                              <a:pt x="2" y="66"/>
                            </a:cubicBezTo>
                            <a:cubicBezTo>
                              <a:pt x="1" y="63"/>
                              <a:pt x="0" y="61"/>
                              <a:pt x="0" y="59"/>
                            </a:cubicBezTo>
                            <a:cubicBezTo>
                              <a:pt x="0" y="57"/>
                              <a:pt x="0" y="54"/>
                              <a:pt x="0" y="51"/>
                            </a:cubicBezTo>
                            <a:lnTo>
                              <a:pt x="0" y="0"/>
                            </a:lnTo>
                            <a:lnTo>
                              <a:pt x="11" y="0"/>
                            </a:lnTo>
                            <a:lnTo>
                              <a:pt x="11" y="50"/>
                            </a:lnTo>
                            <a:cubicBezTo>
                              <a:pt x="11" y="51"/>
                              <a:pt x="11" y="53"/>
                              <a:pt x="11" y="55"/>
                            </a:cubicBezTo>
                            <a:cubicBezTo>
                              <a:pt x="11" y="56"/>
                              <a:pt x="12" y="58"/>
                              <a:pt x="12" y="59"/>
                            </a:cubicBezTo>
                            <a:cubicBezTo>
                              <a:pt x="13" y="60"/>
                              <a:pt x="14" y="62"/>
                              <a:pt x="16" y="63"/>
                            </a:cubicBezTo>
                            <a:cubicBezTo>
                              <a:pt x="17" y="63"/>
                              <a:pt x="19" y="64"/>
                              <a:pt x="21" y="64"/>
                            </a:cubicBezTo>
                            <a:cubicBezTo>
                              <a:pt x="25" y="64"/>
                              <a:pt x="28" y="63"/>
                              <a:pt x="31" y="60"/>
                            </a:cubicBezTo>
                            <a:cubicBezTo>
                              <a:pt x="34" y="58"/>
                              <a:pt x="35" y="54"/>
                              <a:pt x="35" y="50"/>
                            </a:cubicBezTo>
                            <a:lnTo>
                              <a:pt x="35" y="0"/>
                            </a:lnTo>
                            <a:lnTo>
                              <a:pt x="47" y="0"/>
                            </a:lnTo>
                            <a:lnTo>
                              <a:pt x="47" y="7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8" name="Freeform 487"/>
                      <p:cNvSpPr>
                        <a:spLocks noEditPoints="1"/>
                      </p:cNvSpPr>
                      <p:nvPr/>
                    </p:nvSpPr>
                    <p:spPr bwMode="auto">
                      <a:xfrm>
                        <a:off x="8145463" y="2430463"/>
                        <a:ext cx="44450" cy="69850"/>
                      </a:xfrm>
                      <a:custGeom>
                        <a:avLst/>
                        <a:gdLst>
                          <a:gd name="T0" fmla="*/ 38 w 49"/>
                          <a:gd name="T1" fmla="*/ 30 h 76"/>
                          <a:gd name="T2" fmla="*/ 38 w 49"/>
                          <a:gd name="T3" fmla="*/ 30 h 76"/>
                          <a:gd name="T4" fmla="*/ 38 w 49"/>
                          <a:gd name="T5" fmla="*/ 27 h 76"/>
                          <a:gd name="T6" fmla="*/ 37 w 49"/>
                          <a:gd name="T7" fmla="*/ 20 h 76"/>
                          <a:gd name="T8" fmla="*/ 35 w 49"/>
                          <a:gd name="T9" fmla="*/ 15 h 76"/>
                          <a:gd name="T10" fmla="*/ 31 w 49"/>
                          <a:gd name="T11" fmla="*/ 11 h 76"/>
                          <a:gd name="T12" fmla="*/ 25 w 49"/>
                          <a:gd name="T13" fmla="*/ 9 h 76"/>
                          <a:gd name="T14" fmla="*/ 18 w 49"/>
                          <a:gd name="T15" fmla="*/ 11 h 76"/>
                          <a:gd name="T16" fmla="*/ 14 w 49"/>
                          <a:gd name="T17" fmla="*/ 16 h 76"/>
                          <a:gd name="T18" fmla="*/ 13 w 49"/>
                          <a:gd name="T19" fmla="*/ 23 h 76"/>
                          <a:gd name="T20" fmla="*/ 12 w 49"/>
                          <a:gd name="T21" fmla="*/ 28 h 76"/>
                          <a:gd name="T22" fmla="*/ 12 w 49"/>
                          <a:gd name="T23" fmla="*/ 30 h 76"/>
                          <a:gd name="T24" fmla="*/ 38 w 49"/>
                          <a:gd name="T25" fmla="*/ 30 h 76"/>
                          <a:gd name="T26" fmla="*/ 12 w 49"/>
                          <a:gd name="T27" fmla="*/ 39 h 76"/>
                          <a:gd name="T28" fmla="*/ 12 w 49"/>
                          <a:gd name="T29" fmla="*/ 39 h 76"/>
                          <a:gd name="T30" fmla="*/ 12 w 49"/>
                          <a:gd name="T31" fmla="*/ 49 h 76"/>
                          <a:gd name="T32" fmla="*/ 14 w 49"/>
                          <a:gd name="T33" fmla="*/ 58 h 76"/>
                          <a:gd name="T34" fmla="*/ 18 w 49"/>
                          <a:gd name="T35" fmla="*/ 64 h 76"/>
                          <a:gd name="T36" fmla="*/ 25 w 49"/>
                          <a:gd name="T37" fmla="*/ 67 h 76"/>
                          <a:gd name="T38" fmla="*/ 32 w 49"/>
                          <a:gd name="T39" fmla="*/ 65 h 76"/>
                          <a:gd name="T40" fmla="*/ 35 w 49"/>
                          <a:gd name="T41" fmla="*/ 61 h 76"/>
                          <a:gd name="T42" fmla="*/ 37 w 49"/>
                          <a:gd name="T43" fmla="*/ 55 h 76"/>
                          <a:gd name="T44" fmla="*/ 38 w 49"/>
                          <a:gd name="T45" fmla="*/ 50 h 76"/>
                          <a:gd name="T46" fmla="*/ 49 w 49"/>
                          <a:gd name="T47" fmla="*/ 50 h 76"/>
                          <a:gd name="T48" fmla="*/ 48 w 49"/>
                          <a:gd name="T49" fmla="*/ 58 h 76"/>
                          <a:gd name="T50" fmla="*/ 44 w 49"/>
                          <a:gd name="T51" fmla="*/ 66 h 76"/>
                          <a:gd name="T52" fmla="*/ 36 w 49"/>
                          <a:gd name="T53" fmla="*/ 73 h 76"/>
                          <a:gd name="T54" fmla="*/ 25 w 49"/>
                          <a:gd name="T55" fmla="*/ 76 h 76"/>
                          <a:gd name="T56" fmla="*/ 6 w 49"/>
                          <a:gd name="T57" fmla="*/ 67 h 76"/>
                          <a:gd name="T58" fmla="*/ 0 w 49"/>
                          <a:gd name="T59" fmla="*/ 39 h 76"/>
                          <a:gd name="T60" fmla="*/ 1 w 49"/>
                          <a:gd name="T61" fmla="*/ 25 h 76"/>
                          <a:gd name="T62" fmla="*/ 5 w 49"/>
                          <a:gd name="T63" fmla="*/ 13 h 76"/>
                          <a:gd name="T64" fmla="*/ 12 w 49"/>
                          <a:gd name="T65" fmla="*/ 4 h 76"/>
                          <a:gd name="T66" fmla="*/ 25 w 49"/>
                          <a:gd name="T67" fmla="*/ 0 h 76"/>
                          <a:gd name="T68" fmla="*/ 38 w 49"/>
                          <a:gd name="T69" fmla="*/ 3 h 76"/>
                          <a:gd name="T70" fmla="*/ 45 w 49"/>
                          <a:gd name="T71" fmla="*/ 11 h 76"/>
                          <a:gd name="T72" fmla="*/ 49 w 49"/>
                          <a:gd name="T73" fmla="*/ 22 h 76"/>
                          <a:gd name="T74" fmla="*/ 49 w 49"/>
                          <a:gd name="T75" fmla="*/ 35 h 76"/>
                          <a:gd name="T76" fmla="*/ 49 w 49"/>
                          <a:gd name="T77" fmla="*/ 39 h 76"/>
                          <a:gd name="T78" fmla="*/ 12 w 49"/>
                          <a:gd name="T7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76">
                            <a:moveTo>
                              <a:pt x="38" y="30"/>
                            </a:moveTo>
                            <a:lnTo>
                              <a:pt x="38" y="30"/>
                            </a:lnTo>
                            <a:lnTo>
                              <a:pt x="38" y="27"/>
                            </a:lnTo>
                            <a:cubicBezTo>
                              <a:pt x="38" y="24"/>
                              <a:pt x="37" y="22"/>
                              <a:pt x="37" y="20"/>
                            </a:cubicBezTo>
                            <a:cubicBezTo>
                              <a:pt x="37" y="18"/>
                              <a:pt x="36" y="16"/>
                              <a:pt x="35" y="15"/>
                            </a:cubicBezTo>
                            <a:cubicBezTo>
                              <a:pt x="34" y="13"/>
                              <a:pt x="33" y="12"/>
                              <a:pt x="31" y="11"/>
                            </a:cubicBezTo>
                            <a:cubicBezTo>
                              <a:pt x="29" y="10"/>
                              <a:pt x="27" y="9"/>
                              <a:pt x="25" y="9"/>
                            </a:cubicBezTo>
                            <a:cubicBezTo>
                              <a:pt x="22" y="9"/>
                              <a:pt x="20" y="10"/>
                              <a:pt x="18" y="11"/>
                            </a:cubicBezTo>
                            <a:cubicBezTo>
                              <a:pt x="17" y="13"/>
                              <a:pt x="15" y="14"/>
                              <a:pt x="14" y="16"/>
                            </a:cubicBezTo>
                            <a:cubicBezTo>
                              <a:pt x="13" y="19"/>
                              <a:pt x="13" y="21"/>
                              <a:pt x="13" y="23"/>
                            </a:cubicBezTo>
                            <a:cubicBezTo>
                              <a:pt x="12" y="25"/>
                              <a:pt x="12" y="26"/>
                              <a:pt x="12" y="28"/>
                            </a:cubicBezTo>
                            <a:lnTo>
                              <a:pt x="12" y="30"/>
                            </a:lnTo>
                            <a:lnTo>
                              <a:pt x="38" y="30"/>
                            </a:lnTo>
                            <a:close/>
                            <a:moveTo>
                              <a:pt x="12" y="39"/>
                            </a:moveTo>
                            <a:lnTo>
                              <a:pt x="12" y="39"/>
                            </a:lnTo>
                            <a:cubicBezTo>
                              <a:pt x="12" y="43"/>
                              <a:pt x="12" y="47"/>
                              <a:pt x="12" y="49"/>
                            </a:cubicBezTo>
                            <a:cubicBezTo>
                              <a:pt x="12" y="52"/>
                              <a:pt x="13" y="55"/>
                              <a:pt x="14" y="58"/>
                            </a:cubicBezTo>
                            <a:cubicBezTo>
                              <a:pt x="14" y="60"/>
                              <a:pt x="16" y="62"/>
                              <a:pt x="18" y="64"/>
                            </a:cubicBezTo>
                            <a:cubicBezTo>
                              <a:pt x="20" y="66"/>
                              <a:pt x="22" y="67"/>
                              <a:pt x="25" y="67"/>
                            </a:cubicBezTo>
                            <a:cubicBezTo>
                              <a:pt x="28" y="67"/>
                              <a:pt x="30" y="66"/>
                              <a:pt x="32" y="65"/>
                            </a:cubicBezTo>
                            <a:cubicBezTo>
                              <a:pt x="33" y="64"/>
                              <a:pt x="35" y="62"/>
                              <a:pt x="35" y="61"/>
                            </a:cubicBezTo>
                            <a:cubicBezTo>
                              <a:pt x="36" y="59"/>
                              <a:pt x="37" y="57"/>
                              <a:pt x="37" y="55"/>
                            </a:cubicBezTo>
                            <a:cubicBezTo>
                              <a:pt x="37" y="54"/>
                              <a:pt x="38" y="52"/>
                              <a:pt x="38" y="50"/>
                            </a:cubicBezTo>
                            <a:lnTo>
                              <a:pt x="49" y="50"/>
                            </a:lnTo>
                            <a:cubicBezTo>
                              <a:pt x="49" y="52"/>
                              <a:pt x="48" y="55"/>
                              <a:pt x="48" y="58"/>
                            </a:cubicBezTo>
                            <a:cubicBezTo>
                              <a:pt x="47" y="61"/>
                              <a:pt x="46" y="63"/>
                              <a:pt x="44" y="66"/>
                            </a:cubicBezTo>
                            <a:cubicBezTo>
                              <a:pt x="42" y="69"/>
                              <a:pt x="40" y="71"/>
                              <a:pt x="36" y="73"/>
                            </a:cubicBezTo>
                            <a:cubicBezTo>
                              <a:pt x="33" y="75"/>
                              <a:pt x="29" y="76"/>
                              <a:pt x="25" y="76"/>
                            </a:cubicBezTo>
                            <a:cubicBezTo>
                              <a:pt x="16" y="76"/>
                              <a:pt x="10" y="73"/>
                              <a:pt x="6" y="67"/>
                            </a:cubicBezTo>
                            <a:cubicBezTo>
                              <a:pt x="2" y="61"/>
                              <a:pt x="0" y="51"/>
                              <a:pt x="0" y="39"/>
                            </a:cubicBezTo>
                            <a:cubicBezTo>
                              <a:pt x="0" y="34"/>
                              <a:pt x="0" y="29"/>
                              <a:pt x="1" y="25"/>
                            </a:cubicBezTo>
                            <a:cubicBezTo>
                              <a:pt x="2" y="20"/>
                              <a:pt x="3" y="16"/>
                              <a:pt x="5" y="13"/>
                            </a:cubicBezTo>
                            <a:cubicBezTo>
                              <a:pt x="6" y="9"/>
                              <a:pt x="9" y="6"/>
                              <a:pt x="12" y="4"/>
                            </a:cubicBezTo>
                            <a:cubicBezTo>
                              <a:pt x="16" y="1"/>
                              <a:pt x="20" y="0"/>
                              <a:pt x="25" y="0"/>
                            </a:cubicBezTo>
                            <a:cubicBezTo>
                              <a:pt x="31" y="0"/>
                              <a:pt x="35" y="1"/>
                              <a:pt x="38" y="3"/>
                            </a:cubicBezTo>
                            <a:cubicBezTo>
                              <a:pt x="41" y="5"/>
                              <a:pt x="44" y="8"/>
                              <a:pt x="45" y="11"/>
                            </a:cubicBezTo>
                            <a:cubicBezTo>
                              <a:pt x="47" y="15"/>
                              <a:pt x="48" y="18"/>
                              <a:pt x="49" y="22"/>
                            </a:cubicBezTo>
                            <a:cubicBezTo>
                              <a:pt x="49" y="26"/>
                              <a:pt x="49" y="30"/>
                              <a:pt x="49" y="35"/>
                            </a:cubicBezTo>
                            <a:lnTo>
                              <a:pt x="49" y="39"/>
                            </a:lnTo>
                            <a:lnTo>
                              <a:pt x="12" y="3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89" name="Freeform 488"/>
                      <p:cNvSpPr>
                        <a:spLocks/>
                      </p:cNvSpPr>
                      <p:nvPr/>
                    </p:nvSpPr>
                    <p:spPr bwMode="auto">
                      <a:xfrm>
                        <a:off x="8197850" y="2433638"/>
                        <a:ext cx="41275" cy="65088"/>
                      </a:xfrm>
                      <a:custGeom>
                        <a:avLst/>
                        <a:gdLst>
                          <a:gd name="T0" fmla="*/ 1 w 44"/>
                          <a:gd name="T1" fmla="*/ 0 h 72"/>
                          <a:gd name="T2" fmla="*/ 1 w 44"/>
                          <a:gd name="T3" fmla="*/ 0 h 72"/>
                          <a:gd name="T4" fmla="*/ 44 w 44"/>
                          <a:gd name="T5" fmla="*/ 0 h 72"/>
                          <a:gd name="T6" fmla="*/ 44 w 44"/>
                          <a:gd name="T7" fmla="*/ 10 h 72"/>
                          <a:gd name="T8" fmla="*/ 13 w 44"/>
                          <a:gd name="T9" fmla="*/ 62 h 72"/>
                          <a:gd name="T10" fmla="*/ 44 w 44"/>
                          <a:gd name="T11" fmla="*/ 62 h 72"/>
                          <a:gd name="T12" fmla="*/ 44 w 44"/>
                          <a:gd name="T13" fmla="*/ 72 h 72"/>
                          <a:gd name="T14" fmla="*/ 0 w 44"/>
                          <a:gd name="T15" fmla="*/ 72 h 72"/>
                          <a:gd name="T16" fmla="*/ 0 w 44"/>
                          <a:gd name="T17" fmla="*/ 63 h 72"/>
                          <a:gd name="T18" fmla="*/ 32 w 44"/>
                          <a:gd name="T19" fmla="*/ 10 h 72"/>
                          <a:gd name="T20" fmla="*/ 1 w 44"/>
                          <a:gd name="T21" fmla="*/ 10 h 72"/>
                          <a:gd name="T22" fmla="*/ 1 w 44"/>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72">
                            <a:moveTo>
                              <a:pt x="1" y="0"/>
                            </a:moveTo>
                            <a:lnTo>
                              <a:pt x="1" y="0"/>
                            </a:lnTo>
                            <a:lnTo>
                              <a:pt x="44" y="0"/>
                            </a:lnTo>
                            <a:lnTo>
                              <a:pt x="44" y="10"/>
                            </a:lnTo>
                            <a:lnTo>
                              <a:pt x="13" y="62"/>
                            </a:lnTo>
                            <a:lnTo>
                              <a:pt x="44" y="62"/>
                            </a:lnTo>
                            <a:lnTo>
                              <a:pt x="44" y="72"/>
                            </a:lnTo>
                            <a:lnTo>
                              <a:pt x="0" y="72"/>
                            </a:lnTo>
                            <a:lnTo>
                              <a:pt x="0" y="63"/>
                            </a:lnTo>
                            <a:lnTo>
                              <a:pt x="32" y="10"/>
                            </a:lnTo>
                            <a:lnTo>
                              <a:pt x="1" y="10"/>
                            </a:lnTo>
                            <a:lnTo>
                              <a:pt x="1"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0" name="Freeform 489"/>
                      <p:cNvSpPr>
                        <a:spLocks noEditPoints="1"/>
                      </p:cNvSpPr>
                      <p:nvPr/>
                    </p:nvSpPr>
                    <p:spPr bwMode="auto">
                      <a:xfrm>
                        <a:off x="7429500" y="2554288"/>
                        <a:ext cx="53975" cy="77788"/>
                      </a:xfrm>
                      <a:custGeom>
                        <a:avLst/>
                        <a:gdLst>
                          <a:gd name="T0" fmla="*/ 17 w 60"/>
                          <a:gd name="T1" fmla="*/ 54 h 85"/>
                          <a:gd name="T2" fmla="*/ 17 w 60"/>
                          <a:gd name="T3" fmla="*/ 54 h 85"/>
                          <a:gd name="T4" fmla="*/ 43 w 60"/>
                          <a:gd name="T5" fmla="*/ 54 h 85"/>
                          <a:gd name="T6" fmla="*/ 30 w 60"/>
                          <a:gd name="T7" fmla="*/ 6 h 85"/>
                          <a:gd name="T8" fmla="*/ 30 w 60"/>
                          <a:gd name="T9" fmla="*/ 6 h 85"/>
                          <a:gd name="T10" fmla="*/ 17 w 60"/>
                          <a:gd name="T11" fmla="*/ 54 h 85"/>
                          <a:gd name="T12" fmla="*/ 0 w 60"/>
                          <a:gd name="T13" fmla="*/ 85 h 85"/>
                          <a:gd name="T14" fmla="*/ 0 w 60"/>
                          <a:gd name="T15" fmla="*/ 85 h 85"/>
                          <a:gd name="T16" fmla="*/ 25 w 60"/>
                          <a:gd name="T17" fmla="*/ 0 h 85"/>
                          <a:gd name="T18" fmla="*/ 35 w 60"/>
                          <a:gd name="T19" fmla="*/ 0 h 85"/>
                          <a:gd name="T20" fmla="*/ 60 w 60"/>
                          <a:gd name="T21" fmla="*/ 85 h 85"/>
                          <a:gd name="T22" fmla="*/ 52 w 60"/>
                          <a:gd name="T23" fmla="*/ 85 h 85"/>
                          <a:gd name="T24" fmla="*/ 45 w 60"/>
                          <a:gd name="T25" fmla="*/ 60 h 85"/>
                          <a:gd name="T26" fmla="*/ 15 w 60"/>
                          <a:gd name="T27" fmla="*/ 60 h 85"/>
                          <a:gd name="T28" fmla="*/ 8 w 60"/>
                          <a:gd name="T29" fmla="*/ 85 h 85"/>
                          <a:gd name="T30" fmla="*/ 0 w 60"/>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5">
                            <a:moveTo>
                              <a:pt x="17" y="54"/>
                            </a:moveTo>
                            <a:lnTo>
                              <a:pt x="17" y="54"/>
                            </a:lnTo>
                            <a:lnTo>
                              <a:pt x="43" y="54"/>
                            </a:lnTo>
                            <a:lnTo>
                              <a:pt x="30" y="6"/>
                            </a:lnTo>
                            <a:lnTo>
                              <a:pt x="30" y="6"/>
                            </a:lnTo>
                            <a:lnTo>
                              <a:pt x="17" y="54"/>
                            </a:lnTo>
                            <a:close/>
                            <a:moveTo>
                              <a:pt x="0" y="85"/>
                            </a:moveTo>
                            <a:lnTo>
                              <a:pt x="0" y="85"/>
                            </a:lnTo>
                            <a:lnTo>
                              <a:pt x="25" y="0"/>
                            </a:lnTo>
                            <a:lnTo>
                              <a:pt x="35" y="0"/>
                            </a:lnTo>
                            <a:lnTo>
                              <a:pt x="60" y="85"/>
                            </a:lnTo>
                            <a:lnTo>
                              <a:pt x="52" y="85"/>
                            </a:lnTo>
                            <a:lnTo>
                              <a:pt x="45" y="60"/>
                            </a:lnTo>
                            <a:lnTo>
                              <a:pt x="15" y="60"/>
                            </a:lnTo>
                            <a:lnTo>
                              <a:pt x="8" y="85"/>
                            </a:lnTo>
                            <a:lnTo>
                              <a:pt x="0" y="8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1" name="Freeform 490"/>
                      <p:cNvSpPr>
                        <a:spLocks/>
                      </p:cNvSpPr>
                      <p:nvPr/>
                    </p:nvSpPr>
                    <p:spPr bwMode="auto">
                      <a:xfrm>
                        <a:off x="7485063" y="2559051"/>
                        <a:ext cx="23813" cy="74613"/>
                      </a:xfrm>
                      <a:custGeom>
                        <a:avLst/>
                        <a:gdLst>
                          <a:gd name="T0" fmla="*/ 9 w 27"/>
                          <a:gd name="T1" fmla="*/ 71 h 82"/>
                          <a:gd name="T2" fmla="*/ 9 w 27"/>
                          <a:gd name="T3" fmla="*/ 71 h 82"/>
                          <a:gd name="T4" fmla="*/ 9 w 27"/>
                          <a:gd name="T5" fmla="*/ 24 h 82"/>
                          <a:gd name="T6" fmla="*/ 0 w 27"/>
                          <a:gd name="T7" fmla="*/ 24 h 82"/>
                          <a:gd name="T8" fmla="*/ 0 w 27"/>
                          <a:gd name="T9" fmla="*/ 18 h 82"/>
                          <a:gd name="T10" fmla="*/ 9 w 27"/>
                          <a:gd name="T11" fmla="*/ 18 h 82"/>
                          <a:gd name="T12" fmla="*/ 9 w 27"/>
                          <a:gd name="T13" fmla="*/ 0 h 82"/>
                          <a:gd name="T14" fmla="*/ 16 w 27"/>
                          <a:gd name="T15" fmla="*/ 0 h 82"/>
                          <a:gd name="T16" fmla="*/ 16 w 27"/>
                          <a:gd name="T17" fmla="*/ 18 h 82"/>
                          <a:gd name="T18" fmla="*/ 27 w 27"/>
                          <a:gd name="T19" fmla="*/ 18 h 82"/>
                          <a:gd name="T20" fmla="*/ 27 w 27"/>
                          <a:gd name="T21" fmla="*/ 24 h 82"/>
                          <a:gd name="T22" fmla="*/ 16 w 27"/>
                          <a:gd name="T23" fmla="*/ 24 h 82"/>
                          <a:gd name="T24" fmla="*/ 16 w 27"/>
                          <a:gd name="T25" fmla="*/ 69 h 82"/>
                          <a:gd name="T26" fmla="*/ 23 w 27"/>
                          <a:gd name="T27" fmla="*/ 76 h 82"/>
                          <a:gd name="T28" fmla="*/ 27 w 27"/>
                          <a:gd name="T29" fmla="*/ 75 h 82"/>
                          <a:gd name="T30" fmla="*/ 27 w 27"/>
                          <a:gd name="T31" fmla="*/ 81 h 82"/>
                          <a:gd name="T32" fmla="*/ 22 w 27"/>
                          <a:gd name="T33" fmla="*/ 82 h 82"/>
                          <a:gd name="T34" fmla="*/ 12 w 27"/>
                          <a:gd name="T35" fmla="*/ 80 h 82"/>
                          <a:gd name="T36" fmla="*/ 9 w 27"/>
                          <a:gd name="T37"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82">
                            <a:moveTo>
                              <a:pt x="9" y="71"/>
                            </a:moveTo>
                            <a:lnTo>
                              <a:pt x="9" y="71"/>
                            </a:lnTo>
                            <a:lnTo>
                              <a:pt x="9" y="24"/>
                            </a:lnTo>
                            <a:lnTo>
                              <a:pt x="0" y="24"/>
                            </a:lnTo>
                            <a:lnTo>
                              <a:pt x="0" y="18"/>
                            </a:lnTo>
                            <a:lnTo>
                              <a:pt x="9" y="18"/>
                            </a:lnTo>
                            <a:lnTo>
                              <a:pt x="9" y="0"/>
                            </a:lnTo>
                            <a:lnTo>
                              <a:pt x="16" y="0"/>
                            </a:lnTo>
                            <a:lnTo>
                              <a:pt x="16" y="18"/>
                            </a:lnTo>
                            <a:lnTo>
                              <a:pt x="27" y="18"/>
                            </a:lnTo>
                            <a:lnTo>
                              <a:pt x="27" y="24"/>
                            </a:lnTo>
                            <a:lnTo>
                              <a:pt x="16" y="24"/>
                            </a:lnTo>
                            <a:lnTo>
                              <a:pt x="16" y="69"/>
                            </a:lnTo>
                            <a:cubicBezTo>
                              <a:pt x="16" y="74"/>
                              <a:pt x="18" y="76"/>
                              <a:pt x="23" y="76"/>
                            </a:cubicBezTo>
                            <a:cubicBezTo>
                              <a:pt x="24" y="76"/>
                              <a:pt x="26" y="76"/>
                              <a:pt x="27" y="75"/>
                            </a:cubicBezTo>
                            <a:lnTo>
                              <a:pt x="27" y="81"/>
                            </a:lnTo>
                            <a:cubicBezTo>
                              <a:pt x="26" y="82"/>
                              <a:pt x="25" y="82"/>
                              <a:pt x="22" y="82"/>
                            </a:cubicBezTo>
                            <a:cubicBezTo>
                              <a:pt x="17" y="82"/>
                              <a:pt x="14" y="81"/>
                              <a:pt x="12" y="80"/>
                            </a:cubicBezTo>
                            <a:cubicBezTo>
                              <a:pt x="10" y="78"/>
                              <a:pt x="9" y="75"/>
                              <a:pt x="9" y="7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2" name="Freeform 491"/>
                      <p:cNvSpPr>
                        <a:spLocks/>
                      </p:cNvSpPr>
                      <p:nvPr/>
                    </p:nvSpPr>
                    <p:spPr bwMode="auto">
                      <a:xfrm>
                        <a:off x="7516813" y="2554288"/>
                        <a:ext cx="7938" cy="77788"/>
                      </a:xfrm>
                      <a:custGeom>
                        <a:avLst/>
                        <a:gdLst>
                          <a:gd name="T0" fmla="*/ 0 w 8"/>
                          <a:gd name="T1" fmla="*/ 0 h 85"/>
                          <a:gd name="T2" fmla="*/ 0 w 8"/>
                          <a:gd name="T3" fmla="*/ 0 h 85"/>
                          <a:gd name="T4" fmla="*/ 8 w 8"/>
                          <a:gd name="T5" fmla="*/ 0 h 85"/>
                          <a:gd name="T6" fmla="*/ 8 w 8"/>
                          <a:gd name="T7" fmla="*/ 85 h 85"/>
                          <a:gd name="T8" fmla="*/ 0 w 8"/>
                          <a:gd name="T9" fmla="*/ 85 h 85"/>
                          <a:gd name="T10" fmla="*/ 0 w 8"/>
                          <a:gd name="T11" fmla="*/ 0 h 85"/>
                        </a:gdLst>
                        <a:ahLst/>
                        <a:cxnLst>
                          <a:cxn ang="0">
                            <a:pos x="T0" y="T1"/>
                          </a:cxn>
                          <a:cxn ang="0">
                            <a:pos x="T2" y="T3"/>
                          </a:cxn>
                          <a:cxn ang="0">
                            <a:pos x="T4" y="T5"/>
                          </a:cxn>
                          <a:cxn ang="0">
                            <a:pos x="T6" y="T7"/>
                          </a:cxn>
                          <a:cxn ang="0">
                            <a:pos x="T8" y="T9"/>
                          </a:cxn>
                          <a:cxn ang="0">
                            <a:pos x="T10" y="T11"/>
                          </a:cxn>
                        </a:cxnLst>
                        <a:rect l="0" t="0" r="r" b="b"/>
                        <a:pathLst>
                          <a:path w="8" h="85">
                            <a:moveTo>
                              <a:pt x="0" y="0"/>
                            </a:moveTo>
                            <a:lnTo>
                              <a:pt x="0" y="0"/>
                            </a:lnTo>
                            <a:lnTo>
                              <a:pt x="8" y="0"/>
                            </a:lnTo>
                            <a:lnTo>
                              <a:pt x="8" y="85"/>
                            </a:lnTo>
                            <a:lnTo>
                              <a:pt x="0" y="85"/>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3" name="Freeform 492"/>
                      <p:cNvSpPr>
                        <a:spLocks noEditPoints="1"/>
                      </p:cNvSpPr>
                      <p:nvPr/>
                    </p:nvSpPr>
                    <p:spPr bwMode="auto">
                      <a:xfrm>
                        <a:off x="7534275" y="2573338"/>
                        <a:ext cx="39688" cy="60325"/>
                      </a:xfrm>
                      <a:custGeom>
                        <a:avLst/>
                        <a:gdLst>
                          <a:gd name="T0" fmla="*/ 8 w 43"/>
                          <a:gd name="T1" fmla="*/ 28 h 67"/>
                          <a:gd name="T2" fmla="*/ 8 w 43"/>
                          <a:gd name="T3" fmla="*/ 28 h 67"/>
                          <a:gd name="T4" fmla="*/ 35 w 43"/>
                          <a:gd name="T5" fmla="*/ 28 h 67"/>
                          <a:gd name="T6" fmla="*/ 32 w 43"/>
                          <a:gd name="T7" fmla="*/ 11 h 67"/>
                          <a:gd name="T8" fmla="*/ 22 w 43"/>
                          <a:gd name="T9" fmla="*/ 6 h 67"/>
                          <a:gd name="T10" fmla="*/ 12 w 43"/>
                          <a:gd name="T11" fmla="*/ 11 h 67"/>
                          <a:gd name="T12" fmla="*/ 8 w 43"/>
                          <a:gd name="T13" fmla="*/ 28 h 67"/>
                          <a:gd name="T14" fmla="*/ 35 w 43"/>
                          <a:gd name="T15" fmla="*/ 44 h 67"/>
                          <a:gd name="T16" fmla="*/ 35 w 43"/>
                          <a:gd name="T17" fmla="*/ 44 h 67"/>
                          <a:gd name="T18" fmla="*/ 42 w 43"/>
                          <a:gd name="T19" fmla="*/ 44 h 67"/>
                          <a:gd name="T20" fmla="*/ 36 w 43"/>
                          <a:gd name="T21" fmla="*/ 61 h 67"/>
                          <a:gd name="T22" fmla="*/ 22 w 43"/>
                          <a:gd name="T23" fmla="*/ 67 h 67"/>
                          <a:gd name="T24" fmla="*/ 0 w 43"/>
                          <a:gd name="T25" fmla="*/ 33 h 67"/>
                          <a:gd name="T26" fmla="*/ 22 w 43"/>
                          <a:gd name="T27" fmla="*/ 0 h 67"/>
                          <a:gd name="T28" fmla="*/ 38 w 43"/>
                          <a:gd name="T29" fmla="*/ 8 h 67"/>
                          <a:gd name="T30" fmla="*/ 43 w 43"/>
                          <a:gd name="T31" fmla="*/ 31 h 67"/>
                          <a:gd name="T32" fmla="*/ 43 w 43"/>
                          <a:gd name="T33" fmla="*/ 34 h 67"/>
                          <a:gd name="T34" fmla="*/ 8 w 43"/>
                          <a:gd name="T35" fmla="*/ 34 h 67"/>
                          <a:gd name="T36" fmla="*/ 8 w 43"/>
                          <a:gd name="T37" fmla="*/ 37 h 67"/>
                          <a:gd name="T38" fmla="*/ 22 w 43"/>
                          <a:gd name="T39" fmla="*/ 61 h 67"/>
                          <a:gd name="T40" fmla="*/ 35 w 43"/>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67">
                            <a:moveTo>
                              <a:pt x="8" y="28"/>
                            </a:moveTo>
                            <a:lnTo>
                              <a:pt x="8" y="28"/>
                            </a:lnTo>
                            <a:lnTo>
                              <a:pt x="35" y="28"/>
                            </a:lnTo>
                            <a:cubicBezTo>
                              <a:pt x="35" y="20"/>
                              <a:pt x="34" y="14"/>
                              <a:pt x="32" y="11"/>
                            </a:cubicBezTo>
                            <a:cubicBezTo>
                              <a:pt x="29" y="8"/>
                              <a:pt x="26" y="6"/>
                              <a:pt x="22" y="6"/>
                            </a:cubicBezTo>
                            <a:cubicBezTo>
                              <a:pt x="17" y="6"/>
                              <a:pt x="14" y="8"/>
                              <a:pt x="12" y="11"/>
                            </a:cubicBezTo>
                            <a:cubicBezTo>
                              <a:pt x="9" y="14"/>
                              <a:pt x="8" y="20"/>
                              <a:pt x="8" y="28"/>
                            </a:cubicBezTo>
                            <a:close/>
                            <a:moveTo>
                              <a:pt x="35" y="44"/>
                            </a:moveTo>
                            <a:lnTo>
                              <a:pt x="35" y="44"/>
                            </a:lnTo>
                            <a:lnTo>
                              <a:pt x="42" y="44"/>
                            </a:lnTo>
                            <a:cubicBezTo>
                              <a:pt x="42" y="51"/>
                              <a:pt x="40" y="57"/>
                              <a:pt x="36" y="61"/>
                            </a:cubicBezTo>
                            <a:cubicBezTo>
                              <a:pt x="32" y="65"/>
                              <a:pt x="28" y="67"/>
                              <a:pt x="22" y="67"/>
                            </a:cubicBezTo>
                            <a:cubicBezTo>
                              <a:pt x="8" y="67"/>
                              <a:pt x="0" y="56"/>
                              <a:pt x="0" y="33"/>
                            </a:cubicBezTo>
                            <a:cubicBezTo>
                              <a:pt x="0" y="11"/>
                              <a:pt x="8" y="0"/>
                              <a:pt x="22" y="0"/>
                            </a:cubicBezTo>
                            <a:cubicBezTo>
                              <a:pt x="29" y="0"/>
                              <a:pt x="34" y="3"/>
                              <a:pt x="38" y="8"/>
                            </a:cubicBezTo>
                            <a:cubicBezTo>
                              <a:pt x="41" y="13"/>
                              <a:pt x="43" y="20"/>
                              <a:pt x="43" y="31"/>
                            </a:cubicBezTo>
                            <a:lnTo>
                              <a:pt x="43" y="34"/>
                            </a:lnTo>
                            <a:lnTo>
                              <a:pt x="8" y="34"/>
                            </a:lnTo>
                            <a:lnTo>
                              <a:pt x="8" y="37"/>
                            </a:lnTo>
                            <a:cubicBezTo>
                              <a:pt x="8" y="53"/>
                              <a:pt x="13" y="61"/>
                              <a:pt x="22" y="61"/>
                            </a:cubicBezTo>
                            <a:cubicBezTo>
                              <a:pt x="29" y="61"/>
                              <a:pt x="34" y="55"/>
                              <a:pt x="35"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4" name="Freeform 493"/>
                      <p:cNvSpPr>
                        <a:spLocks/>
                      </p:cNvSpPr>
                      <p:nvPr/>
                    </p:nvSpPr>
                    <p:spPr bwMode="auto">
                      <a:xfrm>
                        <a:off x="7578725" y="2559051"/>
                        <a:ext cx="23813" cy="74613"/>
                      </a:xfrm>
                      <a:custGeom>
                        <a:avLst/>
                        <a:gdLst>
                          <a:gd name="T0" fmla="*/ 9 w 27"/>
                          <a:gd name="T1" fmla="*/ 71 h 82"/>
                          <a:gd name="T2" fmla="*/ 9 w 27"/>
                          <a:gd name="T3" fmla="*/ 71 h 82"/>
                          <a:gd name="T4" fmla="*/ 9 w 27"/>
                          <a:gd name="T5" fmla="*/ 24 h 82"/>
                          <a:gd name="T6" fmla="*/ 0 w 27"/>
                          <a:gd name="T7" fmla="*/ 24 h 82"/>
                          <a:gd name="T8" fmla="*/ 0 w 27"/>
                          <a:gd name="T9" fmla="*/ 18 h 82"/>
                          <a:gd name="T10" fmla="*/ 9 w 27"/>
                          <a:gd name="T11" fmla="*/ 18 h 82"/>
                          <a:gd name="T12" fmla="*/ 9 w 27"/>
                          <a:gd name="T13" fmla="*/ 0 h 82"/>
                          <a:gd name="T14" fmla="*/ 16 w 27"/>
                          <a:gd name="T15" fmla="*/ 0 h 82"/>
                          <a:gd name="T16" fmla="*/ 16 w 27"/>
                          <a:gd name="T17" fmla="*/ 18 h 82"/>
                          <a:gd name="T18" fmla="*/ 27 w 27"/>
                          <a:gd name="T19" fmla="*/ 18 h 82"/>
                          <a:gd name="T20" fmla="*/ 27 w 27"/>
                          <a:gd name="T21" fmla="*/ 24 h 82"/>
                          <a:gd name="T22" fmla="*/ 16 w 27"/>
                          <a:gd name="T23" fmla="*/ 24 h 82"/>
                          <a:gd name="T24" fmla="*/ 16 w 27"/>
                          <a:gd name="T25" fmla="*/ 69 h 82"/>
                          <a:gd name="T26" fmla="*/ 23 w 27"/>
                          <a:gd name="T27" fmla="*/ 76 h 82"/>
                          <a:gd name="T28" fmla="*/ 27 w 27"/>
                          <a:gd name="T29" fmla="*/ 75 h 82"/>
                          <a:gd name="T30" fmla="*/ 27 w 27"/>
                          <a:gd name="T31" fmla="*/ 81 h 82"/>
                          <a:gd name="T32" fmla="*/ 22 w 27"/>
                          <a:gd name="T33" fmla="*/ 82 h 82"/>
                          <a:gd name="T34" fmla="*/ 12 w 27"/>
                          <a:gd name="T35" fmla="*/ 80 h 82"/>
                          <a:gd name="T36" fmla="*/ 9 w 27"/>
                          <a:gd name="T37"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82">
                            <a:moveTo>
                              <a:pt x="9" y="71"/>
                            </a:moveTo>
                            <a:lnTo>
                              <a:pt x="9" y="71"/>
                            </a:lnTo>
                            <a:lnTo>
                              <a:pt x="9" y="24"/>
                            </a:lnTo>
                            <a:lnTo>
                              <a:pt x="0" y="24"/>
                            </a:lnTo>
                            <a:lnTo>
                              <a:pt x="0" y="18"/>
                            </a:lnTo>
                            <a:lnTo>
                              <a:pt x="9" y="18"/>
                            </a:lnTo>
                            <a:lnTo>
                              <a:pt x="9" y="0"/>
                            </a:lnTo>
                            <a:lnTo>
                              <a:pt x="16" y="0"/>
                            </a:lnTo>
                            <a:lnTo>
                              <a:pt x="16" y="18"/>
                            </a:lnTo>
                            <a:lnTo>
                              <a:pt x="27" y="18"/>
                            </a:lnTo>
                            <a:lnTo>
                              <a:pt x="27" y="24"/>
                            </a:lnTo>
                            <a:lnTo>
                              <a:pt x="16" y="24"/>
                            </a:lnTo>
                            <a:lnTo>
                              <a:pt x="16" y="69"/>
                            </a:lnTo>
                            <a:cubicBezTo>
                              <a:pt x="16" y="74"/>
                              <a:pt x="18" y="76"/>
                              <a:pt x="23" y="76"/>
                            </a:cubicBezTo>
                            <a:cubicBezTo>
                              <a:pt x="24" y="76"/>
                              <a:pt x="26" y="76"/>
                              <a:pt x="27" y="75"/>
                            </a:cubicBezTo>
                            <a:lnTo>
                              <a:pt x="27" y="81"/>
                            </a:lnTo>
                            <a:cubicBezTo>
                              <a:pt x="26" y="82"/>
                              <a:pt x="25" y="82"/>
                              <a:pt x="22" y="82"/>
                            </a:cubicBezTo>
                            <a:cubicBezTo>
                              <a:pt x="17" y="82"/>
                              <a:pt x="14" y="81"/>
                              <a:pt x="12" y="80"/>
                            </a:cubicBezTo>
                            <a:cubicBezTo>
                              <a:pt x="10" y="78"/>
                              <a:pt x="9" y="75"/>
                              <a:pt x="9" y="7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5" name="Freeform 494"/>
                      <p:cNvSpPr>
                        <a:spLocks noEditPoints="1"/>
                      </p:cNvSpPr>
                      <p:nvPr/>
                    </p:nvSpPr>
                    <p:spPr bwMode="auto">
                      <a:xfrm>
                        <a:off x="7610475" y="2554288"/>
                        <a:ext cx="6350" cy="77788"/>
                      </a:xfrm>
                      <a:custGeom>
                        <a:avLst/>
                        <a:gdLst>
                          <a:gd name="T0" fmla="*/ 0 w 7"/>
                          <a:gd name="T1" fmla="*/ 22 h 85"/>
                          <a:gd name="T2" fmla="*/ 0 w 7"/>
                          <a:gd name="T3" fmla="*/ 22 h 85"/>
                          <a:gd name="T4" fmla="*/ 7 w 7"/>
                          <a:gd name="T5" fmla="*/ 22 h 85"/>
                          <a:gd name="T6" fmla="*/ 7 w 7"/>
                          <a:gd name="T7" fmla="*/ 85 h 85"/>
                          <a:gd name="T8" fmla="*/ 0 w 7"/>
                          <a:gd name="T9" fmla="*/ 85 h 85"/>
                          <a:gd name="T10" fmla="*/ 0 w 7"/>
                          <a:gd name="T11" fmla="*/ 22 h 85"/>
                          <a:gd name="T12" fmla="*/ 0 w 7"/>
                          <a:gd name="T13" fmla="*/ 0 h 85"/>
                          <a:gd name="T14" fmla="*/ 0 w 7"/>
                          <a:gd name="T15" fmla="*/ 0 h 85"/>
                          <a:gd name="T16" fmla="*/ 7 w 7"/>
                          <a:gd name="T17" fmla="*/ 0 h 85"/>
                          <a:gd name="T18" fmla="*/ 7 w 7"/>
                          <a:gd name="T19" fmla="*/ 12 h 85"/>
                          <a:gd name="T20" fmla="*/ 0 w 7"/>
                          <a:gd name="T21" fmla="*/ 12 h 85"/>
                          <a:gd name="T22" fmla="*/ 0 w 7"/>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5">
                            <a:moveTo>
                              <a:pt x="0" y="22"/>
                            </a:moveTo>
                            <a:lnTo>
                              <a:pt x="0" y="22"/>
                            </a:lnTo>
                            <a:lnTo>
                              <a:pt x="7" y="22"/>
                            </a:lnTo>
                            <a:lnTo>
                              <a:pt x="7" y="85"/>
                            </a:lnTo>
                            <a:lnTo>
                              <a:pt x="0" y="85"/>
                            </a:lnTo>
                            <a:lnTo>
                              <a:pt x="0" y="22"/>
                            </a:lnTo>
                            <a:close/>
                            <a:moveTo>
                              <a:pt x="0" y="0"/>
                            </a:moveTo>
                            <a:lnTo>
                              <a:pt x="0" y="0"/>
                            </a:lnTo>
                            <a:lnTo>
                              <a:pt x="7" y="0"/>
                            </a:lnTo>
                            <a:lnTo>
                              <a:pt x="7" y="12"/>
                            </a:lnTo>
                            <a:lnTo>
                              <a:pt x="0" y="12"/>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6" name="Freeform 495"/>
                      <p:cNvSpPr>
                        <a:spLocks/>
                      </p:cNvSpPr>
                      <p:nvPr/>
                    </p:nvSpPr>
                    <p:spPr bwMode="auto">
                      <a:xfrm>
                        <a:off x="7627938" y="2573338"/>
                        <a:ext cx="34925" cy="60325"/>
                      </a:xfrm>
                      <a:custGeom>
                        <a:avLst/>
                        <a:gdLst>
                          <a:gd name="T0" fmla="*/ 23 w 39"/>
                          <a:gd name="T1" fmla="*/ 38 h 67"/>
                          <a:gd name="T2" fmla="*/ 23 w 39"/>
                          <a:gd name="T3" fmla="*/ 38 h 67"/>
                          <a:gd name="T4" fmla="*/ 13 w 39"/>
                          <a:gd name="T5" fmla="*/ 34 h 67"/>
                          <a:gd name="T6" fmla="*/ 1 w 39"/>
                          <a:gd name="T7" fmla="*/ 19 h 67"/>
                          <a:gd name="T8" fmla="*/ 20 w 39"/>
                          <a:gd name="T9" fmla="*/ 0 h 67"/>
                          <a:gd name="T10" fmla="*/ 38 w 39"/>
                          <a:gd name="T11" fmla="*/ 18 h 67"/>
                          <a:gd name="T12" fmla="*/ 38 w 39"/>
                          <a:gd name="T13" fmla="*/ 20 h 67"/>
                          <a:gd name="T14" fmla="*/ 30 w 39"/>
                          <a:gd name="T15" fmla="*/ 20 h 67"/>
                          <a:gd name="T16" fmla="*/ 30 w 39"/>
                          <a:gd name="T17" fmla="*/ 18 h 67"/>
                          <a:gd name="T18" fmla="*/ 20 w 39"/>
                          <a:gd name="T19" fmla="*/ 6 h 67"/>
                          <a:gd name="T20" fmla="*/ 8 w 39"/>
                          <a:gd name="T21" fmla="*/ 17 h 67"/>
                          <a:gd name="T22" fmla="*/ 17 w 39"/>
                          <a:gd name="T23" fmla="*/ 28 h 67"/>
                          <a:gd name="T24" fmla="*/ 27 w 39"/>
                          <a:gd name="T25" fmla="*/ 32 h 67"/>
                          <a:gd name="T26" fmla="*/ 39 w 39"/>
                          <a:gd name="T27" fmla="*/ 48 h 67"/>
                          <a:gd name="T28" fmla="*/ 34 w 39"/>
                          <a:gd name="T29" fmla="*/ 61 h 67"/>
                          <a:gd name="T30" fmla="*/ 20 w 39"/>
                          <a:gd name="T31" fmla="*/ 67 h 67"/>
                          <a:gd name="T32" fmla="*/ 5 w 39"/>
                          <a:gd name="T33" fmla="*/ 62 h 67"/>
                          <a:gd name="T34" fmla="*/ 0 w 39"/>
                          <a:gd name="T35" fmla="*/ 47 h 67"/>
                          <a:gd name="T36" fmla="*/ 0 w 39"/>
                          <a:gd name="T37" fmla="*/ 45 h 67"/>
                          <a:gd name="T38" fmla="*/ 7 w 39"/>
                          <a:gd name="T39" fmla="*/ 45 h 67"/>
                          <a:gd name="T40" fmla="*/ 7 w 39"/>
                          <a:gd name="T41" fmla="*/ 47 h 67"/>
                          <a:gd name="T42" fmla="*/ 19 w 39"/>
                          <a:gd name="T43" fmla="*/ 61 h 67"/>
                          <a:gd name="T44" fmla="*/ 29 w 39"/>
                          <a:gd name="T45" fmla="*/ 58 h 67"/>
                          <a:gd name="T46" fmla="*/ 32 w 39"/>
                          <a:gd name="T47" fmla="*/ 49 h 67"/>
                          <a:gd name="T48" fmla="*/ 23 w 39"/>
                          <a:gd name="T49"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7">
                            <a:moveTo>
                              <a:pt x="23" y="38"/>
                            </a:moveTo>
                            <a:lnTo>
                              <a:pt x="23" y="38"/>
                            </a:lnTo>
                            <a:lnTo>
                              <a:pt x="13" y="34"/>
                            </a:lnTo>
                            <a:cubicBezTo>
                              <a:pt x="5" y="30"/>
                              <a:pt x="1" y="25"/>
                              <a:pt x="1" y="19"/>
                            </a:cubicBezTo>
                            <a:cubicBezTo>
                              <a:pt x="1" y="6"/>
                              <a:pt x="7" y="0"/>
                              <a:pt x="20" y="0"/>
                            </a:cubicBezTo>
                            <a:cubicBezTo>
                              <a:pt x="32" y="0"/>
                              <a:pt x="38" y="6"/>
                              <a:pt x="38" y="18"/>
                            </a:cubicBezTo>
                            <a:lnTo>
                              <a:pt x="38" y="20"/>
                            </a:lnTo>
                            <a:lnTo>
                              <a:pt x="30" y="20"/>
                            </a:lnTo>
                            <a:lnTo>
                              <a:pt x="30" y="18"/>
                            </a:lnTo>
                            <a:cubicBezTo>
                              <a:pt x="30" y="10"/>
                              <a:pt x="27" y="6"/>
                              <a:pt x="20" y="6"/>
                            </a:cubicBezTo>
                            <a:cubicBezTo>
                              <a:pt x="12" y="6"/>
                              <a:pt x="8" y="10"/>
                              <a:pt x="8" y="17"/>
                            </a:cubicBezTo>
                            <a:cubicBezTo>
                              <a:pt x="8" y="22"/>
                              <a:pt x="11" y="25"/>
                              <a:pt x="17" y="28"/>
                            </a:cubicBezTo>
                            <a:lnTo>
                              <a:pt x="27" y="32"/>
                            </a:lnTo>
                            <a:cubicBezTo>
                              <a:pt x="35" y="35"/>
                              <a:pt x="39" y="40"/>
                              <a:pt x="39" y="48"/>
                            </a:cubicBezTo>
                            <a:cubicBezTo>
                              <a:pt x="39" y="53"/>
                              <a:pt x="38" y="58"/>
                              <a:pt x="34" y="61"/>
                            </a:cubicBezTo>
                            <a:cubicBezTo>
                              <a:pt x="31" y="65"/>
                              <a:pt x="26" y="67"/>
                              <a:pt x="20" y="67"/>
                            </a:cubicBezTo>
                            <a:cubicBezTo>
                              <a:pt x="13" y="67"/>
                              <a:pt x="8" y="65"/>
                              <a:pt x="5" y="62"/>
                            </a:cubicBezTo>
                            <a:cubicBezTo>
                              <a:pt x="2" y="59"/>
                              <a:pt x="0" y="54"/>
                              <a:pt x="0" y="47"/>
                            </a:cubicBezTo>
                            <a:lnTo>
                              <a:pt x="0" y="45"/>
                            </a:lnTo>
                            <a:lnTo>
                              <a:pt x="7" y="45"/>
                            </a:lnTo>
                            <a:lnTo>
                              <a:pt x="7" y="47"/>
                            </a:lnTo>
                            <a:cubicBezTo>
                              <a:pt x="7" y="56"/>
                              <a:pt x="11" y="61"/>
                              <a:pt x="19" y="61"/>
                            </a:cubicBezTo>
                            <a:cubicBezTo>
                              <a:pt x="23" y="61"/>
                              <a:pt x="26" y="60"/>
                              <a:pt x="29" y="58"/>
                            </a:cubicBezTo>
                            <a:cubicBezTo>
                              <a:pt x="31" y="56"/>
                              <a:pt x="32" y="53"/>
                              <a:pt x="32" y="49"/>
                            </a:cubicBezTo>
                            <a:cubicBezTo>
                              <a:pt x="32" y="44"/>
                              <a:pt x="29" y="40"/>
                              <a:pt x="23" y="3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7" name="Freeform 496"/>
                      <p:cNvSpPr>
                        <a:spLocks/>
                      </p:cNvSpPr>
                      <p:nvPr/>
                    </p:nvSpPr>
                    <p:spPr bwMode="auto">
                      <a:xfrm>
                        <a:off x="7673975" y="2573338"/>
                        <a:ext cx="61913" cy="58738"/>
                      </a:xfrm>
                      <a:custGeom>
                        <a:avLst/>
                        <a:gdLst>
                          <a:gd name="T0" fmla="*/ 0 w 68"/>
                          <a:gd name="T1" fmla="*/ 65 h 65"/>
                          <a:gd name="T2" fmla="*/ 0 w 68"/>
                          <a:gd name="T3" fmla="*/ 65 h 65"/>
                          <a:gd name="T4" fmla="*/ 0 w 68"/>
                          <a:gd name="T5" fmla="*/ 2 h 65"/>
                          <a:gd name="T6" fmla="*/ 7 w 68"/>
                          <a:gd name="T7" fmla="*/ 2 h 65"/>
                          <a:gd name="T8" fmla="*/ 7 w 68"/>
                          <a:gd name="T9" fmla="*/ 10 h 65"/>
                          <a:gd name="T10" fmla="*/ 7 w 68"/>
                          <a:gd name="T11" fmla="*/ 10 h 65"/>
                          <a:gd name="T12" fmla="*/ 23 w 68"/>
                          <a:gd name="T13" fmla="*/ 0 h 65"/>
                          <a:gd name="T14" fmla="*/ 32 w 68"/>
                          <a:gd name="T15" fmla="*/ 3 h 65"/>
                          <a:gd name="T16" fmla="*/ 37 w 68"/>
                          <a:gd name="T17" fmla="*/ 11 h 65"/>
                          <a:gd name="T18" fmla="*/ 37 w 68"/>
                          <a:gd name="T19" fmla="*/ 11 h 65"/>
                          <a:gd name="T20" fmla="*/ 53 w 68"/>
                          <a:gd name="T21" fmla="*/ 0 h 65"/>
                          <a:gd name="T22" fmla="*/ 68 w 68"/>
                          <a:gd name="T23" fmla="*/ 17 h 65"/>
                          <a:gd name="T24" fmla="*/ 68 w 68"/>
                          <a:gd name="T25" fmla="*/ 65 h 65"/>
                          <a:gd name="T26" fmla="*/ 61 w 68"/>
                          <a:gd name="T27" fmla="*/ 65 h 65"/>
                          <a:gd name="T28" fmla="*/ 61 w 68"/>
                          <a:gd name="T29" fmla="*/ 18 h 65"/>
                          <a:gd name="T30" fmla="*/ 51 w 68"/>
                          <a:gd name="T31" fmla="*/ 6 h 65"/>
                          <a:gd name="T32" fmla="*/ 41 w 68"/>
                          <a:gd name="T33" fmla="*/ 11 h 65"/>
                          <a:gd name="T34" fmla="*/ 38 w 68"/>
                          <a:gd name="T35" fmla="*/ 22 h 65"/>
                          <a:gd name="T36" fmla="*/ 38 w 68"/>
                          <a:gd name="T37" fmla="*/ 65 h 65"/>
                          <a:gd name="T38" fmla="*/ 30 w 68"/>
                          <a:gd name="T39" fmla="*/ 65 h 65"/>
                          <a:gd name="T40" fmla="*/ 30 w 68"/>
                          <a:gd name="T41" fmla="*/ 18 h 65"/>
                          <a:gd name="T42" fmla="*/ 20 w 68"/>
                          <a:gd name="T43" fmla="*/ 6 h 65"/>
                          <a:gd name="T44" fmla="*/ 11 w 68"/>
                          <a:gd name="T45" fmla="*/ 11 h 65"/>
                          <a:gd name="T46" fmla="*/ 8 w 68"/>
                          <a:gd name="T47" fmla="*/ 22 h 65"/>
                          <a:gd name="T48" fmla="*/ 8 w 68"/>
                          <a:gd name="T49" fmla="*/ 65 h 65"/>
                          <a:gd name="T50" fmla="*/ 0 w 68"/>
                          <a:gd name="T5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5">
                            <a:moveTo>
                              <a:pt x="0" y="65"/>
                            </a:moveTo>
                            <a:lnTo>
                              <a:pt x="0" y="65"/>
                            </a:lnTo>
                            <a:lnTo>
                              <a:pt x="0" y="2"/>
                            </a:lnTo>
                            <a:lnTo>
                              <a:pt x="7" y="2"/>
                            </a:lnTo>
                            <a:lnTo>
                              <a:pt x="7" y="10"/>
                            </a:lnTo>
                            <a:lnTo>
                              <a:pt x="7" y="10"/>
                            </a:lnTo>
                            <a:cubicBezTo>
                              <a:pt x="10" y="4"/>
                              <a:pt x="16" y="0"/>
                              <a:pt x="23" y="0"/>
                            </a:cubicBezTo>
                            <a:cubicBezTo>
                              <a:pt x="27" y="0"/>
                              <a:pt x="30" y="1"/>
                              <a:pt x="32" y="3"/>
                            </a:cubicBezTo>
                            <a:cubicBezTo>
                              <a:pt x="35" y="5"/>
                              <a:pt x="36" y="8"/>
                              <a:pt x="37" y="11"/>
                            </a:cubicBezTo>
                            <a:lnTo>
                              <a:pt x="37" y="11"/>
                            </a:lnTo>
                            <a:cubicBezTo>
                              <a:pt x="40" y="4"/>
                              <a:pt x="45" y="0"/>
                              <a:pt x="53" y="0"/>
                            </a:cubicBezTo>
                            <a:cubicBezTo>
                              <a:pt x="63" y="0"/>
                              <a:pt x="68" y="6"/>
                              <a:pt x="68" y="17"/>
                            </a:cubicBezTo>
                            <a:lnTo>
                              <a:pt x="68" y="65"/>
                            </a:lnTo>
                            <a:lnTo>
                              <a:pt x="61" y="65"/>
                            </a:lnTo>
                            <a:lnTo>
                              <a:pt x="61" y="18"/>
                            </a:lnTo>
                            <a:cubicBezTo>
                              <a:pt x="61" y="10"/>
                              <a:pt x="57" y="6"/>
                              <a:pt x="51" y="6"/>
                            </a:cubicBezTo>
                            <a:cubicBezTo>
                              <a:pt x="47" y="6"/>
                              <a:pt x="44" y="8"/>
                              <a:pt x="41" y="11"/>
                            </a:cubicBezTo>
                            <a:cubicBezTo>
                              <a:pt x="39" y="14"/>
                              <a:pt x="38" y="18"/>
                              <a:pt x="38" y="22"/>
                            </a:cubicBezTo>
                            <a:lnTo>
                              <a:pt x="38" y="65"/>
                            </a:lnTo>
                            <a:lnTo>
                              <a:pt x="30" y="65"/>
                            </a:lnTo>
                            <a:lnTo>
                              <a:pt x="30" y="18"/>
                            </a:lnTo>
                            <a:cubicBezTo>
                              <a:pt x="30" y="10"/>
                              <a:pt x="27" y="6"/>
                              <a:pt x="20" y="6"/>
                            </a:cubicBezTo>
                            <a:cubicBezTo>
                              <a:pt x="17" y="6"/>
                              <a:pt x="14" y="8"/>
                              <a:pt x="11" y="11"/>
                            </a:cubicBezTo>
                            <a:cubicBezTo>
                              <a:pt x="9" y="14"/>
                              <a:pt x="8" y="18"/>
                              <a:pt x="8" y="22"/>
                            </a:cubicBezTo>
                            <a:lnTo>
                              <a:pt x="8"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8" name="Freeform 497"/>
                      <p:cNvSpPr>
                        <a:spLocks noEditPoints="1"/>
                      </p:cNvSpPr>
                      <p:nvPr/>
                    </p:nvSpPr>
                    <p:spPr bwMode="auto">
                      <a:xfrm>
                        <a:off x="7745413" y="2573338"/>
                        <a:ext cx="39688" cy="60325"/>
                      </a:xfrm>
                      <a:custGeom>
                        <a:avLst/>
                        <a:gdLst>
                          <a:gd name="T0" fmla="*/ 8 w 44"/>
                          <a:gd name="T1" fmla="*/ 33 h 67"/>
                          <a:gd name="T2" fmla="*/ 8 w 44"/>
                          <a:gd name="T3" fmla="*/ 33 h 67"/>
                          <a:gd name="T4" fmla="*/ 22 w 44"/>
                          <a:gd name="T5" fmla="*/ 61 h 67"/>
                          <a:gd name="T6" fmla="*/ 36 w 44"/>
                          <a:gd name="T7" fmla="*/ 33 h 67"/>
                          <a:gd name="T8" fmla="*/ 22 w 44"/>
                          <a:gd name="T9" fmla="*/ 6 h 67"/>
                          <a:gd name="T10" fmla="*/ 8 w 44"/>
                          <a:gd name="T11" fmla="*/ 33 h 67"/>
                          <a:gd name="T12" fmla="*/ 0 w 44"/>
                          <a:gd name="T13" fmla="*/ 33 h 67"/>
                          <a:gd name="T14" fmla="*/ 0 w 44"/>
                          <a:gd name="T15" fmla="*/ 33 h 67"/>
                          <a:gd name="T16" fmla="*/ 22 w 44"/>
                          <a:gd name="T17" fmla="*/ 0 h 67"/>
                          <a:gd name="T18" fmla="*/ 44 w 44"/>
                          <a:gd name="T19" fmla="*/ 33 h 67"/>
                          <a:gd name="T20" fmla="*/ 22 w 44"/>
                          <a:gd name="T21" fmla="*/ 67 h 67"/>
                          <a:gd name="T22" fmla="*/ 0 w 44"/>
                          <a:gd name="T2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7">
                            <a:moveTo>
                              <a:pt x="8" y="33"/>
                            </a:moveTo>
                            <a:lnTo>
                              <a:pt x="8" y="33"/>
                            </a:lnTo>
                            <a:cubicBezTo>
                              <a:pt x="8" y="52"/>
                              <a:pt x="12" y="61"/>
                              <a:pt x="22" y="61"/>
                            </a:cubicBezTo>
                            <a:cubicBezTo>
                              <a:pt x="31" y="61"/>
                              <a:pt x="36" y="52"/>
                              <a:pt x="36" y="33"/>
                            </a:cubicBezTo>
                            <a:cubicBezTo>
                              <a:pt x="36" y="15"/>
                              <a:pt x="31" y="6"/>
                              <a:pt x="22" y="6"/>
                            </a:cubicBezTo>
                            <a:cubicBezTo>
                              <a:pt x="12" y="6"/>
                              <a:pt x="8" y="15"/>
                              <a:pt x="8" y="33"/>
                            </a:cubicBezTo>
                            <a:close/>
                            <a:moveTo>
                              <a:pt x="0" y="33"/>
                            </a:moveTo>
                            <a:lnTo>
                              <a:pt x="0" y="33"/>
                            </a:lnTo>
                            <a:cubicBezTo>
                              <a:pt x="0" y="11"/>
                              <a:pt x="7" y="0"/>
                              <a:pt x="22" y="0"/>
                            </a:cubicBezTo>
                            <a:cubicBezTo>
                              <a:pt x="36" y="0"/>
                              <a:pt x="44" y="11"/>
                              <a:pt x="44" y="33"/>
                            </a:cubicBezTo>
                            <a:cubicBezTo>
                              <a:pt x="44" y="56"/>
                              <a:pt x="36" y="67"/>
                              <a:pt x="22" y="67"/>
                            </a:cubicBezTo>
                            <a:cubicBezTo>
                              <a:pt x="7" y="67"/>
                              <a:pt x="0" y="56"/>
                              <a:pt x="0" y="3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99" name="Freeform 498"/>
                      <p:cNvSpPr>
                        <a:spLocks/>
                      </p:cNvSpPr>
                      <p:nvPr/>
                    </p:nvSpPr>
                    <p:spPr bwMode="auto">
                      <a:xfrm>
                        <a:off x="7821613" y="2598738"/>
                        <a:ext cx="23813" cy="4763"/>
                      </a:xfrm>
                      <a:custGeom>
                        <a:avLst/>
                        <a:gdLst>
                          <a:gd name="T0" fmla="*/ 0 w 26"/>
                          <a:gd name="T1" fmla="*/ 0 h 6"/>
                          <a:gd name="T2" fmla="*/ 0 w 26"/>
                          <a:gd name="T3" fmla="*/ 0 h 6"/>
                          <a:gd name="T4" fmla="*/ 26 w 26"/>
                          <a:gd name="T5" fmla="*/ 0 h 6"/>
                          <a:gd name="T6" fmla="*/ 26 w 26"/>
                          <a:gd name="T7" fmla="*/ 6 h 6"/>
                          <a:gd name="T8" fmla="*/ 0 w 26"/>
                          <a:gd name="T9" fmla="*/ 6 h 6"/>
                          <a:gd name="T10" fmla="*/ 0 w 26"/>
                          <a:gd name="T11" fmla="*/ 0 h 6"/>
                        </a:gdLst>
                        <a:ahLst/>
                        <a:cxnLst>
                          <a:cxn ang="0">
                            <a:pos x="T0" y="T1"/>
                          </a:cxn>
                          <a:cxn ang="0">
                            <a:pos x="T2" y="T3"/>
                          </a:cxn>
                          <a:cxn ang="0">
                            <a:pos x="T4" y="T5"/>
                          </a:cxn>
                          <a:cxn ang="0">
                            <a:pos x="T6" y="T7"/>
                          </a:cxn>
                          <a:cxn ang="0">
                            <a:pos x="T8" y="T9"/>
                          </a:cxn>
                          <a:cxn ang="0">
                            <a:pos x="T10" y="T11"/>
                          </a:cxn>
                        </a:cxnLst>
                        <a:rect l="0" t="0" r="r" b="b"/>
                        <a:pathLst>
                          <a:path w="26" h="6">
                            <a:moveTo>
                              <a:pt x="0" y="0"/>
                            </a:moveTo>
                            <a:lnTo>
                              <a:pt x="0" y="0"/>
                            </a:lnTo>
                            <a:lnTo>
                              <a:pt x="26" y="0"/>
                            </a:lnTo>
                            <a:lnTo>
                              <a:pt x="26" y="6"/>
                            </a:lnTo>
                            <a:lnTo>
                              <a:pt x="0" y="6"/>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00" name="Freeform 499"/>
                      <p:cNvSpPr>
                        <a:spLocks/>
                      </p:cNvSpPr>
                      <p:nvPr/>
                    </p:nvSpPr>
                    <p:spPr bwMode="auto">
                      <a:xfrm>
                        <a:off x="7883525" y="2554288"/>
                        <a:ext cx="44450" cy="79375"/>
                      </a:xfrm>
                      <a:custGeom>
                        <a:avLst/>
                        <a:gdLst>
                          <a:gd name="T0" fmla="*/ 0 w 49"/>
                          <a:gd name="T1" fmla="*/ 61 h 87"/>
                          <a:gd name="T2" fmla="*/ 0 w 49"/>
                          <a:gd name="T3" fmla="*/ 61 h 87"/>
                          <a:gd name="T4" fmla="*/ 0 w 49"/>
                          <a:gd name="T5" fmla="*/ 0 h 87"/>
                          <a:gd name="T6" fmla="*/ 8 w 49"/>
                          <a:gd name="T7" fmla="*/ 0 h 87"/>
                          <a:gd name="T8" fmla="*/ 8 w 49"/>
                          <a:gd name="T9" fmla="*/ 61 h 87"/>
                          <a:gd name="T10" fmla="*/ 25 w 49"/>
                          <a:gd name="T11" fmla="*/ 80 h 87"/>
                          <a:gd name="T12" fmla="*/ 42 w 49"/>
                          <a:gd name="T13" fmla="*/ 61 h 87"/>
                          <a:gd name="T14" fmla="*/ 42 w 49"/>
                          <a:gd name="T15" fmla="*/ 0 h 87"/>
                          <a:gd name="T16" fmla="*/ 49 w 49"/>
                          <a:gd name="T17" fmla="*/ 0 h 87"/>
                          <a:gd name="T18" fmla="*/ 49 w 49"/>
                          <a:gd name="T19" fmla="*/ 61 h 87"/>
                          <a:gd name="T20" fmla="*/ 25 w 49"/>
                          <a:gd name="T21" fmla="*/ 87 h 87"/>
                          <a:gd name="T22" fmla="*/ 0 w 49"/>
                          <a:gd name="T23" fmla="*/ 6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87">
                            <a:moveTo>
                              <a:pt x="0" y="61"/>
                            </a:moveTo>
                            <a:lnTo>
                              <a:pt x="0" y="61"/>
                            </a:lnTo>
                            <a:lnTo>
                              <a:pt x="0" y="0"/>
                            </a:lnTo>
                            <a:lnTo>
                              <a:pt x="8" y="0"/>
                            </a:lnTo>
                            <a:lnTo>
                              <a:pt x="8" y="61"/>
                            </a:lnTo>
                            <a:cubicBezTo>
                              <a:pt x="8" y="74"/>
                              <a:pt x="14" y="80"/>
                              <a:pt x="25" y="80"/>
                            </a:cubicBezTo>
                            <a:cubicBezTo>
                              <a:pt x="36" y="80"/>
                              <a:pt x="42" y="74"/>
                              <a:pt x="42" y="61"/>
                            </a:cubicBezTo>
                            <a:lnTo>
                              <a:pt x="42" y="0"/>
                            </a:lnTo>
                            <a:lnTo>
                              <a:pt x="49" y="0"/>
                            </a:lnTo>
                            <a:lnTo>
                              <a:pt x="49" y="61"/>
                            </a:lnTo>
                            <a:cubicBezTo>
                              <a:pt x="49" y="78"/>
                              <a:pt x="41" y="87"/>
                              <a:pt x="25" y="87"/>
                            </a:cubicBezTo>
                            <a:cubicBezTo>
                              <a:pt x="9" y="87"/>
                              <a:pt x="0" y="78"/>
                              <a:pt x="0" y="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01" name="Freeform 500"/>
                      <p:cNvSpPr>
                        <a:spLocks/>
                      </p:cNvSpPr>
                      <p:nvPr/>
                    </p:nvSpPr>
                    <p:spPr bwMode="auto">
                      <a:xfrm>
                        <a:off x="7939088" y="2573338"/>
                        <a:ext cx="23813" cy="58738"/>
                      </a:xfrm>
                      <a:custGeom>
                        <a:avLst/>
                        <a:gdLst>
                          <a:gd name="T0" fmla="*/ 0 w 26"/>
                          <a:gd name="T1" fmla="*/ 65 h 65"/>
                          <a:gd name="T2" fmla="*/ 0 w 26"/>
                          <a:gd name="T3" fmla="*/ 65 h 65"/>
                          <a:gd name="T4" fmla="*/ 0 w 26"/>
                          <a:gd name="T5" fmla="*/ 2 h 65"/>
                          <a:gd name="T6" fmla="*/ 7 w 26"/>
                          <a:gd name="T7" fmla="*/ 2 h 65"/>
                          <a:gd name="T8" fmla="*/ 7 w 26"/>
                          <a:gd name="T9" fmla="*/ 12 h 65"/>
                          <a:gd name="T10" fmla="*/ 23 w 26"/>
                          <a:gd name="T11" fmla="*/ 0 h 65"/>
                          <a:gd name="T12" fmla="*/ 26 w 26"/>
                          <a:gd name="T13" fmla="*/ 1 h 65"/>
                          <a:gd name="T14" fmla="*/ 26 w 26"/>
                          <a:gd name="T15" fmla="*/ 8 h 65"/>
                          <a:gd name="T16" fmla="*/ 22 w 26"/>
                          <a:gd name="T17" fmla="*/ 7 h 65"/>
                          <a:gd name="T18" fmla="*/ 12 w 26"/>
                          <a:gd name="T19" fmla="*/ 12 h 65"/>
                          <a:gd name="T20" fmla="*/ 7 w 26"/>
                          <a:gd name="T21" fmla="*/ 25 h 65"/>
                          <a:gd name="T22" fmla="*/ 7 w 26"/>
                          <a:gd name="T23" fmla="*/ 65 h 65"/>
                          <a:gd name="T24" fmla="*/ 0 w 26"/>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5">
                            <a:moveTo>
                              <a:pt x="0" y="65"/>
                            </a:moveTo>
                            <a:lnTo>
                              <a:pt x="0" y="65"/>
                            </a:lnTo>
                            <a:lnTo>
                              <a:pt x="0" y="2"/>
                            </a:lnTo>
                            <a:lnTo>
                              <a:pt x="7" y="2"/>
                            </a:lnTo>
                            <a:lnTo>
                              <a:pt x="7" y="12"/>
                            </a:lnTo>
                            <a:cubicBezTo>
                              <a:pt x="10" y="4"/>
                              <a:pt x="15" y="0"/>
                              <a:pt x="23" y="0"/>
                            </a:cubicBezTo>
                            <a:cubicBezTo>
                              <a:pt x="24" y="0"/>
                              <a:pt x="25" y="0"/>
                              <a:pt x="26" y="1"/>
                            </a:cubicBezTo>
                            <a:lnTo>
                              <a:pt x="26" y="8"/>
                            </a:lnTo>
                            <a:cubicBezTo>
                              <a:pt x="25" y="7"/>
                              <a:pt x="24" y="7"/>
                              <a:pt x="22" y="7"/>
                            </a:cubicBezTo>
                            <a:cubicBezTo>
                              <a:pt x="18" y="7"/>
                              <a:pt x="15" y="9"/>
                              <a:pt x="12" y="12"/>
                            </a:cubicBezTo>
                            <a:cubicBezTo>
                              <a:pt x="9" y="15"/>
                              <a:pt x="7" y="20"/>
                              <a:pt x="7" y="25"/>
                            </a:cubicBezTo>
                            <a:lnTo>
                              <a:pt x="7" y="65"/>
                            </a:lnTo>
                            <a:lnTo>
                              <a:pt x="0" y="6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02" name="Freeform 501"/>
                      <p:cNvSpPr>
                        <a:spLocks/>
                      </p:cNvSpPr>
                      <p:nvPr/>
                    </p:nvSpPr>
                    <p:spPr bwMode="auto">
                      <a:xfrm>
                        <a:off x="7969250" y="2574926"/>
                        <a:ext cx="36513" cy="58738"/>
                      </a:xfrm>
                      <a:custGeom>
                        <a:avLst/>
                        <a:gdLst>
                          <a:gd name="T0" fmla="*/ 0 w 40"/>
                          <a:gd name="T1" fmla="*/ 48 h 65"/>
                          <a:gd name="T2" fmla="*/ 0 w 40"/>
                          <a:gd name="T3" fmla="*/ 48 h 65"/>
                          <a:gd name="T4" fmla="*/ 0 w 40"/>
                          <a:gd name="T5" fmla="*/ 0 h 65"/>
                          <a:gd name="T6" fmla="*/ 7 w 40"/>
                          <a:gd name="T7" fmla="*/ 0 h 65"/>
                          <a:gd name="T8" fmla="*/ 7 w 40"/>
                          <a:gd name="T9" fmla="*/ 44 h 65"/>
                          <a:gd name="T10" fmla="*/ 10 w 40"/>
                          <a:gd name="T11" fmla="*/ 55 h 65"/>
                          <a:gd name="T12" fmla="*/ 18 w 40"/>
                          <a:gd name="T13" fmla="*/ 59 h 65"/>
                          <a:gd name="T14" fmla="*/ 28 w 40"/>
                          <a:gd name="T15" fmla="*/ 54 h 65"/>
                          <a:gd name="T16" fmla="*/ 32 w 40"/>
                          <a:gd name="T17" fmla="*/ 42 h 65"/>
                          <a:gd name="T18" fmla="*/ 32 w 40"/>
                          <a:gd name="T19" fmla="*/ 0 h 65"/>
                          <a:gd name="T20" fmla="*/ 40 w 40"/>
                          <a:gd name="T21" fmla="*/ 0 h 65"/>
                          <a:gd name="T22" fmla="*/ 40 w 40"/>
                          <a:gd name="T23" fmla="*/ 63 h 65"/>
                          <a:gd name="T24" fmla="*/ 33 w 40"/>
                          <a:gd name="T25" fmla="*/ 63 h 65"/>
                          <a:gd name="T26" fmla="*/ 33 w 40"/>
                          <a:gd name="T27" fmla="*/ 54 h 65"/>
                          <a:gd name="T28" fmla="*/ 33 w 40"/>
                          <a:gd name="T29" fmla="*/ 54 h 65"/>
                          <a:gd name="T30" fmla="*/ 17 w 40"/>
                          <a:gd name="T31" fmla="*/ 65 h 65"/>
                          <a:gd name="T32" fmla="*/ 0 w 40"/>
                          <a:gd name="T33"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65">
                            <a:moveTo>
                              <a:pt x="0" y="48"/>
                            </a:moveTo>
                            <a:lnTo>
                              <a:pt x="0" y="48"/>
                            </a:lnTo>
                            <a:lnTo>
                              <a:pt x="0" y="0"/>
                            </a:lnTo>
                            <a:lnTo>
                              <a:pt x="7" y="0"/>
                            </a:lnTo>
                            <a:lnTo>
                              <a:pt x="7" y="44"/>
                            </a:lnTo>
                            <a:cubicBezTo>
                              <a:pt x="7" y="50"/>
                              <a:pt x="8" y="53"/>
                              <a:pt x="10" y="55"/>
                            </a:cubicBezTo>
                            <a:cubicBezTo>
                              <a:pt x="12" y="58"/>
                              <a:pt x="15" y="59"/>
                              <a:pt x="18" y="59"/>
                            </a:cubicBezTo>
                            <a:cubicBezTo>
                              <a:pt x="23" y="59"/>
                              <a:pt x="26" y="57"/>
                              <a:pt x="28" y="54"/>
                            </a:cubicBezTo>
                            <a:cubicBezTo>
                              <a:pt x="31" y="51"/>
                              <a:pt x="32" y="47"/>
                              <a:pt x="32" y="42"/>
                            </a:cubicBezTo>
                            <a:lnTo>
                              <a:pt x="32" y="0"/>
                            </a:lnTo>
                            <a:lnTo>
                              <a:pt x="40" y="0"/>
                            </a:lnTo>
                            <a:lnTo>
                              <a:pt x="40" y="63"/>
                            </a:lnTo>
                            <a:lnTo>
                              <a:pt x="33" y="63"/>
                            </a:lnTo>
                            <a:lnTo>
                              <a:pt x="33" y="54"/>
                            </a:lnTo>
                            <a:lnTo>
                              <a:pt x="33" y="54"/>
                            </a:lnTo>
                            <a:cubicBezTo>
                              <a:pt x="29" y="61"/>
                              <a:pt x="24" y="65"/>
                              <a:pt x="17" y="65"/>
                            </a:cubicBezTo>
                            <a:cubicBezTo>
                              <a:pt x="6" y="65"/>
                              <a:pt x="0" y="59"/>
                              <a:pt x="0" y="4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03" name="Freeform 502"/>
                      <p:cNvSpPr>
                        <a:spLocks noEditPoints="1"/>
                      </p:cNvSpPr>
                      <p:nvPr/>
                    </p:nvSpPr>
                    <p:spPr bwMode="auto">
                      <a:xfrm>
                        <a:off x="8016875" y="2573338"/>
                        <a:ext cx="38100" cy="79375"/>
                      </a:xfrm>
                      <a:custGeom>
                        <a:avLst/>
                        <a:gdLst>
                          <a:gd name="T0" fmla="*/ 8 w 42"/>
                          <a:gd name="T1" fmla="*/ 33 h 87"/>
                          <a:gd name="T2" fmla="*/ 8 w 42"/>
                          <a:gd name="T3" fmla="*/ 33 h 87"/>
                          <a:gd name="T4" fmla="*/ 11 w 42"/>
                          <a:gd name="T5" fmla="*/ 54 h 87"/>
                          <a:gd name="T6" fmla="*/ 21 w 42"/>
                          <a:gd name="T7" fmla="*/ 59 h 87"/>
                          <a:gd name="T8" fmla="*/ 31 w 42"/>
                          <a:gd name="T9" fmla="*/ 54 h 87"/>
                          <a:gd name="T10" fmla="*/ 35 w 42"/>
                          <a:gd name="T11" fmla="*/ 33 h 87"/>
                          <a:gd name="T12" fmla="*/ 31 w 42"/>
                          <a:gd name="T13" fmla="*/ 12 h 87"/>
                          <a:gd name="T14" fmla="*/ 21 w 42"/>
                          <a:gd name="T15" fmla="*/ 6 h 87"/>
                          <a:gd name="T16" fmla="*/ 11 w 42"/>
                          <a:gd name="T17" fmla="*/ 12 h 87"/>
                          <a:gd name="T18" fmla="*/ 8 w 42"/>
                          <a:gd name="T19" fmla="*/ 33 h 87"/>
                          <a:gd name="T20" fmla="*/ 35 w 42"/>
                          <a:gd name="T21" fmla="*/ 11 h 87"/>
                          <a:gd name="T22" fmla="*/ 35 w 42"/>
                          <a:gd name="T23" fmla="*/ 11 h 87"/>
                          <a:gd name="T24" fmla="*/ 35 w 42"/>
                          <a:gd name="T25" fmla="*/ 2 h 87"/>
                          <a:gd name="T26" fmla="*/ 42 w 42"/>
                          <a:gd name="T27" fmla="*/ 2 h 87"/>
                          <a:gd name="T28" fmla="*/ 42 w 42"/>
                          <a:gd name="T29" fmla="*/ 61 h 87"/>
                          <a:gd name="T30" fmla="*/ 21 w 42"/>
                          <a:gd name="T31" fmla="*/ 87 h 87"/>
                          <a:gd name="T32" fmla="*/ 7 w 42"/>
                          <a:gd name="T33" fmla="*/ 83 h 87"/>
                          <a:gd name="T34" fmla="*/ 2 w 42"/>
                          <a:gd name="T35" fmla="*/ 72 h 87"/>
                          <a:gd name="T36" fmla="*/ 9 w 42"/>
                          <a:gd name="T37" fmla="*/ 72 h 87"/>
                          <a:gd name="T38" fmla="*/ 13 w 42"/>
                          <a:gd name="T39" fmla="*/ 79 h 87"/>
                          <a:gd name="T40" fmla="*/ 21 w 42"/>
                          <a:gd name="T41" fmla="*/ 81 h 87"/>
                          <a:gd name="T42" fmla="*/ 35 w 42"/>
                          <a:gd name="T43" fmla="*/ 64 h 87"/>
                          <a:gd name="T44" fmla="*/ 35 w 42"/>
                          <a:gd name="T45" fmla="*/ 54 h 87"/>
                          <a:gd name="T46" fmla="*/ 35 w 42"/>
                          <a:gd name="T47" fmla="*/ 54 h 87"/>
                          <a:gd name="T48" fmla="*/ 20 w 42"/>
                          <a:gd name="T49" fmla="*/ 65 h 87"/>
                          <a:gd name="T50" fmla="*/ 0 w 42"/>
                          <a:gd name="T51" fmla="*/ 33 h 87"/>
                          <a:gd name="T52" fmla="*/ 20 w 42"/>
                          <a:gd name="T53" fmla="*/ 0 h 87"/>
                          <a:gd name="T54" fmla="*/ 35 w 42"/>
                          <a:gd name="T55" fmla="*/ 11 h 87"/>
                          <a:gd name="T56" fmla="*/ 35 w 42"/>
                          <a:gd name="T57"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87">
                            <a:moveTo>
                              <a:pt x="8" y="33"/>
                            </a:moveTo>
                            <a:lnTo>
                              <a:pt x="8" y="33"/>
                            </a:lnTo>
                            <a:cubicBezTo>
                              <a:pt x="8" y="42"/>
                              <a:pt x="9" y="49"/>
                              <a:pt x="11" y="54"/>
                            </a:cubicBezTo>
                            <a:cubicBezTo>
                              <a:pt x="13" y="57"/>
                              <a:pt x="17" y="59"/>
                              <a:pt x="21" y="59"/>
                            </a:cubicBezTo>
                            <a:cubicBezTo>
                              <a:pt x="26" y="59"/>
                              <a:pt x="29" y="57"/>
                              <a:pt x="31" y="54"/>
                            </a:cubicBezTo>
                            <a:cubicBezTo>
                              <a:pt x="34" y="49"/>
                              <a:pt x="35" y="42"/>
                              <a:pt x="35" y="33"/>
                            </a:cubicBezTo>
                            <a:cubicBezTo>
                              <a:pt x="35" y="23"/>
                              <a:pt x="34" y="16"/>
                              <a:pt x="31" y="12"/>
                            </a:cubicBezTo>
                            <a:cubicBezTo>
                              <a:pt x="29" y="8"/>
                              <a:pt x="26" y="6"/>
                              <a:pt x="21" y="6"/>
                            </a:cubicBezTo>
                            <a:cubicBezTo>
                              <a:pt x="17" y="6"/>
                              <a:pt x="13" y="8"/>
                              <a:pt x="11" y="12"/>
                            </a:cubicBezTo>
                            <a:cubicBezTo>
                              <a:pt x="9" y="16"/>
                              <a:pt x="8" y="23"/>
                              <a:pt x="8" y="33"/>
                            </a:cubicBezTo>
                            <a:close/>
                            <a:moveTo>
                              <a:pt x="35" y="11"/>
                            </a:moveTo>
                            <a:lnTo>
                              <a:pt x="35" y="11"/>
                            </a:lnTo>
                            <a:lnTo>
                              <a:pt x="35" y="2"/>
                            </a:lnTo>
                            <a:lnTo>
                              <a:pt x="42" y="2"/>
                            </a:lnTo>
                            <a:lnTo>
                              <a:pt x="42" y="61"/>
                            </a:lnTo>
                            <a:cubicBezTo>
                              <a:pt x="42" y="79"/>
                              <a:pt x="35" y="87"/>
                              <a:pt x="21" y="87"/>
                            </a:cubicBezTo>
                            <a:cubicBezTo>
                              <a:pt x="15" y="87"/>
                              <a:pt x="10" y="86"/>
                              <a:pt x="7" y="83"/>
                            </a:cubicBezTo>
                            <a:cubicBezTo>
                              <a:pt x="4" y="80"/>
                              <a:pt x="2" y="77"/>
                              <a:pt x="2" y="72"/>
                            </a:cubicBezTo>
                            <a:lnTo>
                              <a:pt x="9" y="72"/>
                            </a:lnTo>
                            <a:cubicBezTo>
                              <a:pt x="9" y="75"/>
                              <a:pt x="11" y="77"/>
                              <a:pt x="13" y="79"/>
                            </a:cubicBezTo>
                            <a:cubicBezTo>
                              <a:pt x="15" y="81"/>
                              <a:pt x="18" y="81"/>
                              <a:pt x="21" y="81"/>
                            </a:cubicBezTo>
                            <a:cubicBezTo>
                              <a:pt x="30" y="81"/>
                              <a:pt x="35" y="76"/>
                              <a:pt x="35" y="64"/>
                            </a:cubicBezTo>
                            <a:lnTo>
                              <a:pt x="35" y="54"/>
                            </a:lnTo>
                            <a:lnTo>
                              <a:pt x="35" y="54"/>
                            </a:lnTo>
                            <a:cubicBezTo>
                              <a:pt x="32" y="62"/>
                              <a:pt x="27" y="65"/>
                              <a:pt x="20" y="65"/>
                            </a:cubicBezTo>
                            <a:cubicBezTo>
                              <a:pt x="7" y="65"/>
                              <a:pt x="0" y="55"/>
                              <a:pt x="0" y="33"/>
                            </a:cubicBezTo>
                            <a:cubicBezTo>
                              <a:pt x="0" y="11"/>
                              <a:pt x="7" y="0"/>
                              <a:pt x="20" y="0"/>
                            </a:cubicBezTo>
                            <a:cubicBezTo>
                              <a:pt x="28" y="0"/>
                              <a:pt x="33" y="4"/>
                              <a:pt x="35" y="11"/>
                            </a:cubicBezTo>
                            <a:lnTo>
                              <a:pt x="35" y="1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04" name="Freeform 503"/>
                      <p:cNvSpPr>
                        <a:spLocks/>
                      </p:cNvSpPr>
                      <p:nvPr/>
                    </p:nvSpPr>
                    <p:spPr bwMode="auto">
                      <a:xfrm>
                        <a:off x="8067675" y="2574926"/>
                        <a:ext cx="36513" cy="58738"/>
                      </a:xfrm>
                      <a:custGeom>
                        <a:avLst/>
                        <a:gdLst>
                          <a:gd name="T0" fmla="*/ 0 w 39"/>
                          <a:gd name="T1" fmla="*/ 48 h 65"/>
                          <a:gd name="T2" fmla="*/ 0 w 39"/>
                          <a:gd name="T3" fmla="*/ 48 h 65"/>
                          <a:gd name="T4" fmla="*/ 0 w 39"/>
                          <a:gd name="T5" fmla="*/ 0 h 65"/>
                          <a:gd name="T6" fmla="*/ 7 w 39"/>
                          <a:gd name="T7" fmla="*/ 0 h 65"/>
                          <a:gd name="T8" fmla="*/ 7 w 39"/>
                          <a:gd name="T9" fmla="*/ 44 h 65"/>
                          <a:gd name="T10" fmla="*/ 10 w 39"/>
                          <a:gd name="T11" fmla="*/ 55 h 65"/>
                          <a:gd name="T12" fmla="*/ 18 w 39"/>
                          <a:gd name="T13" fmla="*/ 59 h 65"/>
                          <a:gd name="T14" fmla="*/ 28 w 39"/>
                          <a:gd name="T15" fmla="*/ 54 h 65"/>
                          <a:gd name="T16" fmla="*/ 32 w 39"/>
                          <a:gd name="T17" fmla="*/ 42 h 65"/>
                          <a:gd name="T18" fmla="*/ 32 w 39"/>
                          <a:gd name="T19" fmla="*/ 0 h 65"/>
                          <a:gd name="T20" fmla="*/ 39 w 39"/>
                          <a:gd name="T21" fmla="*/ 0 h 65"/>
                          <a:gd name="T22" fmla="*/ 39 w 39"/>
                          <a:gd name="T23" fmla="*/ 63 h 65"/>
                          <a:gd name="T24" fmla="*/ 33 w 39"/>
                          <a:gd name="T25" fmla="*/ 63 h 65"/>
                          <a:gd name="T26" fmla="*/ 33 w 39"/>
                          <a:gd name="T27" fmla="*/ 54 h 65"/>
                          <a:gd name="T28" fmla="*/ 32 w 39"/>
                          <a:gd name="T29" fmla="*/ 54 h 65"/>
                          <a:gd name="T30" fmla="*/ 16 w 39"/>
                          <a:gd name="T31" fmla="*/ 65 h 65"/>
                          <a:gd name="T32" fmla="*/ 0 w 39"/>
                          <a:gd name="T33"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65">
                            <a:moveTo>
                              <a:pt x="0" y="48"/>
                            </a:moveTo>
                            <a:lnTo>
                              <a:pt x="0" y="48"/>
                            </a:lnTo>
                            <a:lnTo>
                              <a:pt x="0" y="0"/>
                            </a:lnTo>
                            <a:lnTo>
                              <a:pt x="7" y="0"/>
                            </a:lnTo>
                            <a:lnTo>
                              <a:pt x="7" y="44"/>
                            </a:lnTo>
                            <a:cubicBezTo>
                              <a:pt x="7" y="50"/>
                              <a:pt x="8" y="53"/>
                              <a:pt x="10" y="55"/>
                            </a:cubicBezTo>
                            <a:cubicBezTo>
                              <a:pt x="11" y="58"/>
                              <a:pt x="14" y="59"/>
                              <a:pt x="18" y="59"/>
                            </a:cubicBezTo>
                            <a:cubicBezTo>
                              <a:pt x="22" y="59"/>
                              <a:pt x="25" y="57"/>
                              <a:pt x="28" y="54"/>
                            </a:cubicBezTo>
                            <a:cubicBezTo>
                              <a:pt x="31" y="51"/>
                              <a:pt x="32" y="47"/>
                              <a:pt x="32" y="42"/>
                            </a:cubicBezTo>
                            <a:lnTo>
                              <a:pt x="32" y="0"/>
                            </a:lnTo>
                            <a:lnTo>
                              <a:pt x="39" y="0"/>
                            </a:lnTo>
                            <a:lnTo>
                              <a:pt x="39" y="63"/>
                            </a:lnTo>
                            <a:lnTo>
                              <a:pt x="33" y="63"/>
                            </a:lnTo>
                            <a:lnTo>
                              <a:pt x="33" y="54"/>
                            </a:lnTo>
                            <a:lnTo>
                              <a:pt x="32" y="54"/>
                            </a:lnTo>
                            <a:cubicBezTo>
                              <a:pt x="29" y="61"/>
                              <a:pt x="23" y="65"/>
                              <a:pt x="16" y="65"/>
                            </a:cubicBezTo>
                            <a:cubicBezTo>
                              <a:pt x="5" y="65"/>
                              <a:pt x="0" y="59"/>
                              <a:pt x="0" y="4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05" name="Freeform 504"/>
                      <p:cNvSpPr>
                        <a:spLocks noEditPoints="1"/>
                      </p:cNvSpPr>
                      <p:nvPr/>
                    </p:nvSpPr>
                    <p:spPr bwMode="auto">
                      <a:xfrm>
                        <a:off x="8113713" y="2573338"/>
                        <a:ext cx="41275" cy="60325"/>
                      </a:xfrm>
                      <a:custGeom>
                        <a:avLst/>
                        <a:gdLst>
                          <a:gd name="T0" fmla="*/ 32 w 45"/>
                          <a:gd name="T1" fmla="*/ 43 h 67"/>
                          <a:gd name="T2" fmla="*/ 32 w 45"/>
                          <a:gd name="T3" fmla="*/ 43 h 67"/>
                          <a:gd name="T4" fmla="*/ 32 w 45"/>
                          <a:gd name="T5" fmla="*/ 29 h 67"/>
                          <a:gd name="T6" fmla="*/ 32 w 45"/>
                          <a:gd name="T7" fmla="*/ 29 h 67"/>
                          <a:gd name="T8" fmla="*/ 24 w 45"/>
                          <a:gd name="T9" fmla="*/ 34 h 67"/>
                          <a:gd name="T10" fmla="*/ 18 w 45"/>
                          <a:gd name="T11" fmla="*/ 35 h 67"/>
                          <a:gd name="T12" fmla="*/ 7 w 45"/>
                          <a:gd name="T13" fmla="*/ 48 h 67"/>
                          <a:gd name="T14" fmla="*/ 10 w 45"/>
                          <a:gd name="T15" fmla="*/ 57 h 67"/>
                          <a:gd name="T16" fmla="*/ 17 w 45"/>
                          <a:gd name="T17" fmla="*/ 61 h 67"/>
                          <a:gd name="T18" fmla="*/ 28 w 45"/>
                          <a:gd name="T19" fmla="*/ 56 h 67"/>
                          <a:gd name="T20" fmla="*/ 32 w 45"/>
                          <a:gd name="T21" fmla="*/ 43 h 67"/>
                          <a:gd name="T22" fmla="*/ 9 w 45"/>
                          <a:gd name="T23" fmla="*/ 21 h 67"/>
                          <a:gd name="T24" fmla="*/ 9 w 45"/>
                          <a:gd name="T25" fmla="*/ 21 h 67"/>
                          <a:gd name="T26" fmla="*/ 2 w 45"/>
                          <a:gd name="T27" fmla="*/ 21 h 67"/>
                          <a:gd name="T28" fmla="*/ 21 w 45"/>
                          <a:gd name="T29" fmla="*/ 0 h 67"/>
                          <a:gd name="T30" fmla="*/ 39 w 45"/>
                          <a:gd name="T31" fmla="*/ 17 h 67"/>
                          <a:gd name="T32" fmla="*/ 39 w 45"/>
                          <a:gd name="T33" fmla="*/ 55 h 67"/>
                          <a:gd name="T34" fmla="*/ 43 w 45"/>
                          <a:gd name="T35" fmla="*/ 60 h 67"/>
                          <a:gd name="T36" fmla="*/ 45 w 45"/>
                          <a:gd name="T37" fmla="*/ 60 h 67"/>
                          <a:gd name="T38" fmla="*/ 45 w 45"/>
                          <a:gd name="T39" fmla="*/ 65 h 67"/>
                          <a:gd name="T40" fmla="*/ 42 w 45"/>
                          <a:gd name="T41" fmla="*/ 66 h 67"/>
                          <a:gd name="T42" fmla="*/ 35 w 45"/>
                          <a:gd name="T43" fmla="*/ 65 h 67"/>
                          <a:gd name="T44" fmla="*/ 33 w 45"/>
                          <a:gd name="T45" fmla="*/ 58 h 67"/>
                          <a:gd name="T46" fmla="*/ 33 w 45"/>
                          <a:gd name="T47" fmla="*/ 56 h 67"/>
                          <a:gd name="T48" fmla="*/ 32 w 45"/>
                          <a:gd name="T49" fmla="*/ 56 h 67"/>
                          <a:gd name="T50" fmla="*/ 16 w 45"/>
                          <a:gd name="T51" fmla="*/ 67 h 67"/>
                          <a:gd name="T52" fmla="*/ 0 w 45"/>
                          <a:gd name="T53" fmla="*/ 49 h 67"/>
                          <a:gd name="T54" fmla="*/ 13 w 45"/>
                          <a:gd name="T55" fmla="*/ 31 h 67"/>
                          <a:gd name="T56" fmla="*/ 26 w 45"/>
                          <a:gd name="T57" fmla="*/ 27 h 67"/>
                          <a:gd name="T58" fmla="*/ 31 w 45"/>
                          <a:gd name="T59" fmla="*/ 24 h 67"/>
                          <a:gd name="T60" fmla="*/ 32 w 45"/>
                          <a:gd name="T61" fmla="*/ 17 h 67"/>
                          <a:gd name="T62" fmla="*/ 21 w 45"/>
                          <a:gd name="T63" fmla="*/ 6 h 67"/>
                          <a:gd name="T64" fmla="*/ 9 w 45"/>
                          <a:gd name="T65"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67">
                            <a:moveTo>
                              <a:pt x="32" y="43"/>
                            </a:moveTo>
                            <a:lnTo>
                              <a:pt x="32" y="43"/>
                            </a:lnTo>
                            <a:lnTo>
                              <a:pt x="32" y="29"/>
                            </a:lnTo>
                            <a:lnTo>
                              <a:pt x="32" y="29"/>
                            </a:lnTo>
                            <a:cubicBezTo>
                              <a:pt x="31" y="31"/>
                              <a:pt x="29" y="32"/>
                              <a:pt x="24" y="34"/>
                            </a:cubicBezTo>
                            <a:lnTo>
                              <a:pt x="18" y="35"/>
                            </a:lnTo>
                            <a:cubicBezTo>
                              <a:pt x="11" y="37"/>
                              <a:pt x="7" y="41"/>
                              <a:pt x="7" y="48"/>
                            </a:cubicBezTo>
                            <a:cubicBezTo>
                              <a:pt x="7" y="52"/>
                              <a:pt x="8" y="55"/>
                              <a:pt x="10" y="57"/>
                            </a:cubicBezTo>
                            <a:cubicBezTo>
                              <a:pt x="12" y="60"/>
                              <a:pt x="14" y="61"/>
                              <a:pt x="17" y="61"/>
                            </a:cubicBezTo>
                            <a:cubicBezTo>
                              <a:pt x="22" y="61"/>
                              <a:pt x="26" y="59"/>
                              <a:pt x="28" y="56"/>
                            </a:cubicBezTo>
                            <a:cubicBezTo>
                              <a:pt x="31" y="53"/>
                              <a:pt x="32" y="48"/>
                              <a:pt x="32" y="43"/>
                            </a:cubicBezTo>
                            <a:close/>
                            <a:moveTo>
                              <a:pt x="9" y="21"/>
                            </a:moveTo>
                            <a:lnTo>
                              <a:pt x="9" y="21"/>
                            </a:lnTo>
                            <a:lnTo>
                              <a:pt x="2" y="21"/>
                            </a:lnTo>
                            <a:cubicBezTo>
                              <a:pt x="2" y="7"/>
                              <a:pt x="8" y="0"/>
                              <a:pt x="21" y="0"/>
                            </a:cubicBezTo>
                            <a:cubicBezTo>
                              <a:pt x="33" y="0"/>
                              <a:pt x="39" y="6"/>
                              <a:pt x="39" y="17"/>
                            </a:cubicBezTo>
                            <a:lnTo>
                              <a:pt x="39" y="55"/>
                            </a:lnTo>
                            <a:cubicBezTo>
                              <a:pt x="39" y="58"/>
                              <a:pt x="41" y="60"/>
                              <a:pt x="43" y="60"/>
                            </a:cubicBezTo>
                            <a:lnTo>
                              <a:pt x="45" y="60"/>
                            </a:lnTo>
                            <a:lnTo>
                              <a:pt x="45" y="65"/>
                            </a:lnTo>
                            <a:cubicBezTo>
                              <a:pt x="44" y="66"/>
                              <a:pt x="43" y="66"/>
                              <a:pt x="42" y="66"/>
                            </a:cubicBezTo>
                            <a:cubicBezTo>
                              <a:pt x="39" y="66"/>
                              <a:pt x="36" y="66"/>
                              <a:pt x="35" y="65"/>
                            </a:cubicBezTo>
                            <a:cubicBezTo>
                              <a:pt x="33" y="63"/>
                              <a:pt x="33" y="61"/>
                              <a:pt x="33" y="58"/>
                            </a:cubicBezTo>
                            <a:lnTo>
                              <a:pt x="33" y="56"/>
                            </a:lnTo>
                            <a:lnTo>
                              <a:pt x="32" y="56"/>
                            </a:lnTo>
                            <a:cubicBezTo>
                              <a:pt x="30" y="63"/>
                              <a:pt x="24" y="67"/>
                              <a:pt x="16" y="67"/>
                            </a:cubicBezTo>
                            <a:cubicBezTo>
                              <a:pt x="5" y="67"/>
                              <a:pt x="0" y="61"/>
                              <a:pt x="0" y="49"/>
                            </a:cubicBezTo>
                            <a:cubicBezTo>
                              <a:pt x="0" y="39"/>
                              <a:pt x="4" y="34"/>
                              <a:pt x="13" y="31"/>
                            </a:cubicBezTo>
                            <a:lnTo>
                              <a:pt x="26" y="27"/>
                            </a:lnTo>
                            <a:cubicBezTo>
                              <a:pt x="29" y="26"/>
                              <a:pt x="31" y="25"/>
                              <a:pt x="31" y="24"/>
                            </a:cubicBezTo>
                            <a:cubicBezTo>
                              <a:pt x="32" y="23"/>
                              <a:pt x="32" y="20"/>
                              <a:pt x="32" y="17"/>
                            </a:cubicBezTo>
                            <a:cubicBezTo>
                              <a:pt x="32" y="10"/>
                              <a:pt x="29" y="6"/>
                              <a:pt x="21" y="6"/>
                            </a:cubicBezTo>
                            <a:cubicBezTo>
                              <a:pt x="13" y="6"/>
                              <a:pt x="9" y="11"/>
                              <a:pt x="9" y="2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sp>
                    <p:nvSpPr>
                      <p:cNvPr id="106" name="Freeform 505"/>
                      <p:cNvSpPr>
                        <a:spLocks/>
                      </p:cNvSpPr>
                      <p:nvPr/>
                    </p:nvSpPr>
                    <p:spPr bwMode="auto">
                      <a:xfrm>
                        <a:off x="8158163" y="2574926"/>
                        <a:ext cx="38100" cy="76200"/>
                      </a:xfrm>
                      <a:custGeom>
                        <a:avLst/>
                        <a:gdLst>
                          <a:gd name="T0" fmla="*/ 18 w 42"/>
                          <a:gd name="T1" fmla="*/ 64 h 84"/>
                          <a:gd name="T2" fmla="*/ 18 w 42"/>
                          <a:gd name="T3" fmla="*/ 64 h 84"/>
                          <a:gd name="T4" fmla="*/ 0 w 42"/>
                          <a:gd name="T5" fmla="*/ 0 h 84"/>
                          <a:gd name="T6" fmla="*/ 7 w 42"/>
                          <a:gd name="T7" fmla="*/ 0 h 84"/>
                          <a:gd name="T8" fmla="*/ 21 w 42"/>
                          <a:gd name="T9" fmla="*/ 55 h 84"/>
                          <a:gd name="T10" fmla="*/ 22 w 42"/>
                          <a:gd name="T11" fmla="*/ 55 h 84"/>
                          <a:gd name="T12" fmla="*/ 35 w 42"/>
                          <a:gd name="T13" fmla="*/ 0 h 84"/>
                          <a:gd name="T14" fmla="*/ 42 w 42"/>
                          <a:gd name="T15" fmla="*/ 0 h 84"/>
                          <a:gd name="T16" fmla="*/ 24 w 42"/>
                          <a:gd name="T17" fmla="*/ 68 h 84"/>
                          <a:gd name="T18" fmla="*/ 18 w 42"/>
                          <a:gd name="T19" fmla="*/ 81 h 84"/>
                          <a:gd name="T20" fmla="*/ 7 w 42"/>
                          <a:gd name="T21" fmla="*/ 84 h 84"/>
                          <a:gd name="T22" fmla="*/ 2 w 42"/>
                          <a:gd name="T23" fmla="*/ 84 h 84"/>
                          <a:gd name="T24" fmla="*/ 2 w 42"/>
                          <a:gd name="T25" fmla="*/ 78 h 84"/>
                          <a:gd name="T26" fmla="*/ 7 w 42"/>
                          <a:gd name="T27" fmla="*/ 78 h 84"/>
                          <a:gd name="T28" fmla="*/ 16 w 42"/>
                          <a:gd name="T29" fmla="*/ 70 h 84"/>
                          <a:gd name="T30" fmla="*/ 18 w 42"/>
                          <a:gd name="T31"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84">
                            <a:moveTo>
                              <a:pt x="18" y="64"/>
                            </a:moveTo>
                            <a:lnTo>
                              <a:pt x="18" y="64"/>
                            </a:lnTo>
                            <a:lnTo>
                              <a:pt x="0" y="0"/>
                            </a:lnTo>
                            <a:lnTo>
                              <a:pt x="7" y="0"/>
                            </a:lnTo>
                            <a:lnTo>
                              <a:pt x="21" y="55"/>
                            </a:lnTo>
                            <a:lnTo>
                              <a:pt x="22" y="55"/>
                            </a:lnTo>
                            <a:lnTo>
                              <a:pt x="35" y="0"/>
                            </a:lnTo>
                            <a:lnTo>
                              <a:pt x="42" y="0"/>
                            </a:lnTo>
                            <a:lnTo>
                              <a:pt x="24" y="68"/>
                            </a:lnTo>
                            <a:cubicBezTo>
                              <a:pt x="22" y="75"/>
                              <a:pt x="20" y="79"/>
                              <a:pt x="18" y="81"/>
                            </a:cubicBezTo>
                            <a:cubicBezTo>
                              <a:pt x="15" y="83"/>
                              <a:pt x="12" y="84"/>
                              <a:pt x="7" y="84"/>
                            </a:cubicBezTo>
                            <a:cubicBezTo>
                              <a:pt x="5" y="84"/>
                              <a:pt x="4" y="84"/>
                              <a:pt x="2" y="84"/>
                            </a:cubicBezTo>
                            <a:lnTo>
                              <a:pt x="2" y="78"/>
                            </a:lnTo>
                            <a:lnTo>
                              <a:pt x="7" y="78"/>
                            </a:lnTo>
                            <a:cubicBezTo>
                              <a:pt x="11" y="78"/>
                              <a:pt x="14" y="76"/>
                              <a:pt x="16" y="70"/>
                            </a:cubicBezTo>
                            <a:lnTo>
                              <a:pt x="18" y="6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sp>
                  <p:nvSpPr>
                    <p:cNvPr id="540" name="TextBox 539"/>
                    <p:cNvSpPr txBox="1"/>
                    <p:nvPr/>
                  </p:nvSpPr>
                  <p:spPr>
                    <a:xfrm>
                      <a:off x="683568" y="2344651"/>
                      <a:ext cx="1446360" cy="361637"/>
                    </a:xfrm>
                    <a:prstGeom prst="rect">
                      <a:avLst/>
                    </a:prstGeom>
                    <a:noFill/>
                  </p:spPr>
                  <p:txBody>
                    <a:bodyPr wrap="square" rtlCol="0">
                      <a:spAutoFit/>
                    </a:bodyPr>
                    <a:lstStyle/>
                    <a:p>
                      <a:pPr algn="ctr"/>
                      <a:r>
                        <a:rPr lang="es-PE" sz="950" dirty="0" smtClean="0">
                          <a:solidFill>
                            <a:schemeClr val="bg1"/>
                          </a:solidFill>
                          <a:latin typeface="Arial Narrow" panose="020B0606020202030204" pitchFamily="34" charset="0"/>
                        </a:rPr>
                        <a:t>Rafael Carias</a:t>
                      </a:r>
                    </a:p>
                    <a:p>
                      <a:pPr algn="ctr"/>
                      <a:r>
                        <a:rPr lang="es-PE" sz="800" b="0" dirty="0" smtClean="0">
                          <a:solidFill>
                            <a:schemeClr val="bg1"/>
                          </a:solidFill>
                          <a:latin typeface="Arial Narrow" panose="020B0606020202030204" pitchFamily="34" charset="0"/>
                        </a:rPr>
                        <a:t>Bicicleta Montañera - El Salvador</a:t>
                      </a:r>
                      <a:endParaRPr lang="es-PE" sz="800" b="0" dirty="0">
                        <a:solidFill>
                          <a:schemeClr val="bg1"/>
                        </a:solidFill>
                        <a:latin typeface="Arial Narrow" panose="020B0606020202030204" pitchFamily="34" charset="0"/>
                      </a:endParaRPr>
                    </a:p>
                  </p:txBody>
                </p:sp>
                <p:sp>
                  <p:nvSpPr>
                    <p:cNvPr id="3542" name="TextBox 3541"/>
                    <p:cNvSpPr txBox="1"/>
                    <p:nvPr/>
                  </p:nvSpPr>
                  <p:spPr>
                    <a:xfrm>
                      <a:off x="4086498" y="5538515"/>
                      <a:ext cx="1059906" cy="361637"/>
                    </a:xfrm>
                    <a:prstGeom prst="rect">
                      <a:avLst/>
                    </a:prstGeom>
                    <a:noFill/>
                  </p:spPr>
                  <p:txBody>
                    <a:bodyPr wrap="none" rtlCol="0">
                      <a:spAutoFit/>
                    </a:bodyPr>
                    <a:lstStyle/>
                    <a:p>
                      <a:pPr algn="ctr"/>
                      <a:r>
                        <a:rPr lang="es-PE" sz="950" dirty="0" smtClean="0">
                          <a:solidFill>
                            <a:schemeClr val="bg1"/>
                          </a:solidFill>
                          <a:latin typeface="Arial Narrow" panose="020B0606020202030204" pitchFamily="34" charset="0"/>
                        </a:rPr>
                        <a:t>Gerald Drummond</a:t>
                      </a:r>
                    </a:p>
                    <a:p>
                      <a:pPr algn="ctr"/>
                      <a:r>
                        <a:rPr lang="es-PE" sz="800" b="0" dirty="0" smtClean="0">
                          <a:solidFill>
                            <a:schemeClr val="bg1"/>
                          </a:solidFill>
                          <a:latin typeface="Arial Narrow" panose="020B0606020202030204" pitchFamily="34" charset="0"/>
                        </a:rPr>
                        <a:t>Atletismo - Costa Rica</a:t>
                      </a:r>
                      <a:endParaRPr lang="es-PE" sz="800" b="0" dirty="0">
                        <a:solidFill>
                          <a:schemeClr val="bg1"/>
                        </a:solidFill>
                        <a:latin typeface="Arial Narrow" panose="020B0606020202030204" pitchFamily="34" charset="0"/>
                      </a:endParaRPr>
                    </a:p>
                  </p:txBody>
                </p:sp>
                <p:sp>
                  <p:nvSpPr>
                    <p:cNvPr id="538" name="TextBox 537"/>
                    <p:cNvSpPr txBox="1"/>
                    <p:nvPr/>
                  </p:nvSpPr>
                  <p:spPr>
                    <a:xfrm>
                      <a:off x="903039" y="3939153"/>
                      <a:ext cx="973343" cy="353943"/>
                    </a:xfrm>
                    <a:prstGeom prst="rect">
                      <a:avLst/>
                    </a:prstGeom>
                    <a:noFill/>
                  </p:spPr>
                  <p:txBody>
                    <a:bodyPr wrap="none" rtlCol="0">
                      <a:spAutoFit/>
                    </a:bodyPr>
                    <a:lstStyle/>
                    <a:p>
                      <a:pPr algn="ctr"/>
                      <a:r>
                        <a:rPr lang="es-PE" sz="900" dirty="0" smtClean="0">
                          <a:solidFill>
                            <a:schemeClr val="bg1"/>
                          </a:solidFill>
                          <a:latin typeface="Arial Narrow" panose="020B0606020202030204" pitchFamily="34" charset="0"/>
                        </a:rPr>
                        <a:t>Dalia Torres</a:t>
                      </a:r>
                    </a:p>
                    <a:p>
                      <a:pPr algn="ctr"/>
                      <a:r>
                        <a:rPr lang="es-PE" sz="800" b="0" dirty="0" smtClean="0">
                          <a:solidFill>
                            <a:schemeClr val="bg1"/>
                          </a:solidFill>
                          <a:latin typeface="Arial Narrow" panose="020B0606020202030204" pitchFamily="34" charset="0"/>
                        </a:rPr>
                        <a:t>Natación - Nicaragua</a:t>
                      </a:r>
                      <a:endParaRPr lang="es-PE" sz="800" b="0" dirty="0">
                        <a:solidFill>
                          <a:schemeClr val="bg1"/>
                        </a:solidFill>
                        <a:latin typeface="Arial Narrow" panose="020B0606020202030204" pitchFamily="34" charset="0"/>
                      </a:endParaRPr>
                    </a:p>
                  </p:txBody>
                </p:sp>
                <p:sp>
                  <p:nvSpPr>
                    <p:cNvPr id="539" name="TextBox 538"/>
                    <p:cNvSpPr txBox="1"/>
                    <p:nvPr/>
                  </p:nvSpPr>
                  <p:spPr>
                    <a:xfrm>
                      <a:off x="5724128" y="2347283"/>
                      <a:ext cx="1003801" cy="361637"/>
                    </a:xfrm>
                    <a:prstGeom prst="rect">
                      <a:avLst/>
                    </a:prstGeom>
                    <a:noFill/>
                  </p:spPr>
                  <p:txBody>
                    <a:bodyPr wrap="none" rtlCol="0">
                      <a:spAutoFit/>
                    </a:bodyPr>
                    <a:lstStyle/>
                    <a:p>
                      <a:pPr algn="ctr"/>
                      <a:r>
                        <a:rPr lang="es-PE" sz="950" dirty="0" smtClean="0">
                          <a:solidFill>
                            <a:schemeClr val="bg1"/>
                          </a:solidFill>
                          <a:latin typeface="Arial Narrow" panose="020B0606020202030204" pitchFamily="34" charset="0"/>
                        </a:rPr>
                        <a:t>Gisela Morales</a:t>
                      </a:r>
                    </a:p>
                    <a:p>
                      <a:pPr algn="ctr"/>
                      <a:r>
                        <a:rPr lang="es-PE" sz="800" b="0" dirty="0" smtClean="0">
                          <a:solidFill>
                            <a:schemeClr val="bg1"/>
                          </a:solidFill>
                          <a:latin typeface="Arial Narrow" panose="020B0606020202030204" pitchFamily="34" charset="0"/>
                        </a:rPr>
                        <a:t>Natación - Guatemala</a:t>
                      </a:r>
                      <a:endParaRPr lang="es-PE" sz="800" b="0" dirty="0">
                        <a:solidFill>
                          <a:schemeClr val="bg1"/>
                        </a:solidFill>
                        <a:latin typeface="Arial Narrow" panose="020B0606020202030204" pitchFamily="34" charset="0"/>
                      </a:endParaRPr>
                    </a:p>
                  </p:txBody>
                </p:sp>
              </p:grpSp>
              <p:sp>
                <p:nvSpPr>
                  <p:cNvPr id="407" name="Freeform 30"/>
                  <p:cNvSpPr>
                    <a:spLocks/>
                  </p:cNvSpPr>
                  <p:nvPr/>
                </p:nvSpPr>
                <p:spPr bwMode="auto">
                  <a:xfrm>
                    <a:off x="3941763" y="4572002"/>
                    <a:ext cx="1336675" cy="36513"/>
                  </a:xfrm>
                  <a:custGeom>
                    <a:avLst/>
                    <a:gdLst>
                      <a:gd name="T0" fmla="*/ 1460 w 1460"/>
                      <a:gd name="T1" fmla="*/ 41 h 41"/>
                      <a:gd name="T2" fmla="*/ 1460 w 1460"/>
                      <a:gd name="T3" fmla="*/ 41 h 41"/>
                      <a:gd name="T4" fmla="*/ 0 w 1460"/>
                      <a:gd name="T5" fmla="*/ 41 h 41"/>
                      <a:gd name="T6" fmla="*/ 0 w 1460"/>
                      <a:gd name="T7" fmla="*/ 0 h 41"/>
                      <a:gd name="T8" fmla="*/ 1460 w 1460"/>
                      <a:gd name="T9" fmla="*/ 0 h 41"/>
                      <a:gd name="T10" fmla="*/ 1460 w 1460"/>
                      <a:gd name="T11" fmla="*/ 41 h 41"/>
                    </a:gdLst>
                    <a:ahLst/>
                    <a:cxnLst>
                      <a:cxn ang="0">
                        <a:pos x="T0" y="T1"/>
                      </a:cxn>
                      <a:cxn ang="0">
                        <a:pos x="T2" y="T3"/>
                      </a:cxn>
                      <a:cxn ang="0">
                        <a:pos x="T4" y="T5"/>
                      </a:cxn>
                      <a:cxn ang="0">
                        <a:pos x="T6" y="T7"/>
                      </a:cxn>
                      <a:cxn ang="0">
                        <a:pos x="T8" y="T9"/>
                      </a:cxn>
                      <a:cxn ang="0">
                        <a:pos x="T10" y="T11"/>
                      </a:cxn>
                    </a:cxnLst>
                    <a:rect l="0" t="0" r="r" b="b"/>
                    <a:pathLst>
                      <a:path w="1460" h="41">
                        <a:moveTo>
                          <a:pt x="1460" y="41"/>
                        </a:moveTo>
                        <a:lnTo>
                          <a:pt x="1460" y="41"/>
                        </a:lnTo>
                        <a:lnTo>
                          <a:pt x="0" y="41"/>
                        </a:lnTo>
                        <a:lnTo>
                          <a:pt x="0" y="0"/>
                        </a:lnTo>
                        <a:lnTo>
                          <a:pt x="1460" y="0"/>
                        </a:lnTo>
                        <a:lnTo>
                          <a:pt x="1460" y="41"/>
                        </a:lnTo>
                        <a:close/>
                      </a:path>
                    </a:pathLst>
                  </a:custGeom>
                  <a:solidFill>
                    <a:srgbClr val="5EC9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PE"/>
                  </a:p>
                </p:txBody>
              </p:sp>
            </p:grpSp>
          </p:grpSp>
          <p:sp>
            <p:nvSpPr>
              <p:cNvPr id="406" name="TextBox 405"/>
              <p:cNvSpPr txBox="1"/>
              <p:nvPr/>
            </p:nvSpPr>
            <p:spPr>
              <a:xfrm>
                <a:off x="2527127" y="5538515"/>
                <a:ext cx="987770" cy="353943"/>
              </a:xfrm>
              <a:prstGeom prst="rect">
                <a:avLst/>
              </a:prstGeom>
              <a:noFill/>
            </p:spPr>
            <p:txBody>
              <a:bodyPr wrap="none" rtlCol="0">
                <a:spAutoFit/>
              </a:bodyPr>
              <a:lstStyle/>
              <a:p>
                <a:pPr algn="ctr"/>
                <a:r>
                  <a:rPr lang="es-PE" sz="900" dirty="0" smtClean="0">
                    <a:solidFill>
                      <a:schemeClr val="bg1"/>
                    </a:solidFill>
                    <a:latin typeface="Arial Narrow" panose="020B0606020202030204" pitchFamily="34" charset="0"/>
                  </a:rPr>
                  <a:t>Federico </a:t>
                </a:r>
                <a:r>
                  <a:rPr lang="es-PE" sz="900" dirty="0" err="1">
                    <a:solidFill>
                      <a:schemeClr val="bg1"/>
                    </a:solidFill>
                    <a:latin typeface="Arial Narrow" panose="020B0606020202030204" pitchFamily="34" charset="0"/>
                  </a:rPr>
                  <a:t>Grabich</a:t>
                </a:r>
                <a:r>
                  <a:rPr lang="es-PE" sz="900" dirty="0">
                    <a:solidFill>
                      <a:schemeClr val="bg1"/>
                    </a:solidFill>
                    <a:latin typeface="Arial Narrow" panose="020B0606020202030204" pitchFamily="34" charset="0"/>
                  </a:rPr>
                  <a:t> </a:t>
                </a:r>
                <a:endParaRPr lang="es-PE" sz="900" dirty="0">
                  <a:solidFill>
                    <a:schemeClr val="bg1"/>
                  </a:solidFill>
                  <a:latin typeface="Arial Narrow" panose="020B0606020202030204" pitchFamily="34" charset="0"/>
                </a:endParaRPr>
              </a:p>
              <a:p>
                <a:pPr algn="ctr"/>
                <a:r>
                  <a:rPr lang="es-PE" sz="800" b="0" dirty="0" smtClean="0">
                    <a:solidFill>
                      <a:schemeClr val="bg1"/>
                    </a:solidFill>
                    <a:latin typeface="Arial Narrow" panose="020B0606020202030204" pitchFamily="34" charset="0"/>
                  </a:rPr>
                  <a:t>Natación- Argentina</a:t>
                </a:r>
                <a:endParaRPr lang="es-PE" sz="800" b="0" dirty="0">
                  <a:solidFill>
                    <a:schemeClr val="bg1"/>
                  </a:solidFill>
                  <a:latin typeface="Arial Narrow" panose="020B0606020202030204" pitchFamily="34" charset="0"/>
                </a:endParaRPr>
              </a:p>
            </p:txBody>
          </p:sp>
        </p:grpSp>
        <p:sp>
          <p:nvSpPr>
            <p:cNvPr id="408" name="TextBox 407"/>
            <p:cNvSpPr txBox="1"/>
            <p:nvPr/>
          </p:nvSpPr>
          <p:spPr>
            <a:xfrm>
              <a:off x="5732143" y="5538514"/>
              <a:ext cx="971740" cy="353943"/>
            </a:xfrm>
            <a:prstGeom prst="rect">
              <a:avLst/>
            </a:prstGeom>
            <a:noFill/>
          </p:spPr>
          <p:txBody>
            <a:bodyPr wrap="none" rtlCol="0">
              <a:spAutoFit/>
            </a:bodyPr>
            <a:lstStyle/>
            <a:p>
              <a:pPr algn="ctr"/>
              <a:r>
                <a:rPr lang="es-PE" sz="900" dirty="0">
                  <a:solidFill>
                    <a:schemeClr val="bg1"/>
                  </a:solidFill>
                  <a:latin typeface="Arial Narrow" panose="020B0606020202030204" pitchFamily="34" charset="0"/>
                </a:rPr>
                <a:t>Rolando </a:t>
              </a:r>
              <a:r>
                <a:rPr lang="es-PE" sz="900" dirty="0" smtClean="0">
                  <a:solidFill>
                    <a:schemeClr val="bg1"/>
                  </a:solidFill>
                  <a:latin typeface="Arial Narrow" panose="020B0606020202030204" pitchFamily="34" charset="0"/>
                </a:rPr>
                <a:t>Palacios</a:t>
              </a:r>
              <a:endParaRPr lang="es-PE" sz="900" dirty="0">
                <a:solidFill>
                  <a:schemeClr val="bg1"/>
                </a:solidFill>
                <a:latin typeface="Arial Narrow" panose="020B0606020202030204" pitchFamily="34" charset="0"/>
              </a:endParaRPr>
            </a:p>
            <a:p>
              <a:pPr algn="ctr"/>
              <a:r>
                <a:rPr lang="es-PE" sz="800" b="0" dirty="0" smtClean="0">
                  <a:solidFill>
                    <a:schemeClr val="bg1"/>
                  </a:solidFill>
                  <a:latin typeface="Arial Narrow" panose="020B0606020202030204" pitchFamily="34" charset="0"/>
                </a:rPr>
                <a:t>Corredor - Honduras</a:t>
              </a:r>
              <a:endParaRPr lang="es-PE" sz="800" b="0" dirty="0">
                <a:solidFill>
                  <a:schemeClr val="bg1"/>
                </a:solidFill>
                <a:latin typeface="Arial Narrow" panose="020B0606020202030204" pitchFamily="34" charset="0"/>
              </a:endParaRPr>
            </a:p>
          </p:txBody>
        </p:sp>
      </p:grpSp>
    </p:spTree>
    <p:extLst>
      <p:ext uri="{BB962C8B-B14F-4D97-AF65-F5344CB8AC3E}">
        <p14:creationId xmlns:p14="http://schemas.microsoft.com/office/powerpoint/2010/main" val="25625809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9744</TotalTime>
  <Words>2347</Words>
  <Application>Microsoft Office PowerPoint</Application>
  <PresentationFormat>On-screen Show (4:3)</PresentationFormat>
  <Paragraphs>320</Paragraphs>
  <Slides>29</Slides>
  <Notes>9</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Hernando Matallana</dc:creator>
  <cp:lastModifiedBy>Fiorella Salvatierra</cp:lastModifiedBy>
  <cp:revision>438</cp:revision>
  <dcterms:created xsi:type="dcterms:W3CDTF">2008-03-02T04:04:14Z</dcterms:created>
  <dcterms:modified xsi:type="dcterms:W3CDTF">2016-06-02T20:16:01Z</dcterms:modified>
</cp:coreProperties>
</file>