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3" r:id="rId2"/>
    <p:sldId id="256" r:id="rId3"/>
    <p:sldId id="257" r:id="rId4"/>
    <p:sldId id="272" r:id="rId5"/>
    <p:sldId id="259" r:id="rId6"/>
    <p:sldId id="258" r:id="rId7"/>
    <p:sldId id="260" r:id="rId8"/>
    <p:sldId id="273" r:id="rId9"/>
    <p:sldId id="274" r:id="rId10"/>
    <p:sldId id="275" r:id="rId11"/>
    <p:sldId id="261" r:id="rId12"/>
    <p:sldId id="262" r:id="rId13"/>
    <p:sldId id="263" r:id="rId14"/>
    <p:sldId id="265" r:id="rId15"/>
    <p:sldId id="276" r:id="rId16"/>
    <p:sldId id="264" r:id="rId17"/>
    <p:sldId id="266" r:id="rId18"/>
    <p:sldId id="268" r:id="rId19"/>
    <p:sldId id="277" r:id="rId20"/>
    <p:sldId id="278" r:id="rId21"/>
    <p:sldId id="279" r:id="rId22"/>
    <p:sldId id="269" r:id="rId23"/>
    <p:sldId id="280" r:id="rId24"/>
    <p:sldId id="281" r:id="rId25"/>
    <p:sldId id="286" r:id="rId26"/>
    <p:sldId id="291" r:id="rId27"/>
    <p:sldId id="290" r:id="rId28"/>
    <p:sldId id="289" r:id="rId29"/>
    <p:sldId id="288" r:id="rId30"/>
    <p:sldId id="292" r:id="rId31"/>
    <p:sldId id="287" r:id="rId32"/>
    <p:sldId id="271" r:id="rId33"/>
    <p:sldId id="295" r:id="rId34"/>
  </p:sldIdLst>
  <p:sldSz cx="12192000" cy="6858000"/>
  <p:notesSz cx="6858000" cy="9296400"/>
  <p:embeddedFontLst>
    <p:embeddedFont>
      <p:font typeface="Futura (Light)" panose="020B720000000000000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Alegre Sans" panose="020B0604020202020204" charset="0"/>
      <p:regular r:id="rId44"/>
    </p:embeddedFont>
    <p:embeddedFont>
      <p:font typeface="Amatic SC" panose="020B0604020202020204" charset="0"/>
      <p:regular r:id="rId45"/>
    </p:embeddedFont>
  </p:embeddedFontLst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65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144E-3165-489D-8095-120FAE3E436D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5BD4-4E16-472D-9F52-2E5200612D9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74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EC0DD-4202-465E-88B9-785FD92260C1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37" y="4416311"/>
            <a:ext cx="5486727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65260-29AD-4D43-B79D-B65AB4C483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721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5260-29AD-4D43-B79D-B65AB4C4835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82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3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2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7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7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6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1D5B-571A-439D-9036-D670765E7BF1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3CA4-58CD-4823-B1B5-FE03510FE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" y="14671"/>
            <a:ext cx="12218193" cy="684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40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Crea una </a:t>
            </a:r>
            <a:r>
              <a:rPr lang="es-VE" dirty="0" smtClean="0">
                <a:latin typeface="Alegre Sans" pitchFamily="2" charset="0"/>
              </a:rPr>
              <a:t>estructura de trabajo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8200" y="2357438"/>
            <a:ext cx="3219450" cy="4500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4486275" y="2357438"/>
            <a:ext cx="3219450" cy="4500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134350" y="2357438"/>
            <a:ext cx="3219450" cy="4500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990600" y="2697331"/>
            <a:ext cx="2914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Amatic SC" pitchFamily="2" charset="0"/>
              </a:rPr>
              <a:t>Participa</a:t>
            </a:r>
            <a:r>
              <a:rPr lang="en-US" sz="4400" b="1" dirty="0" smtClean="0">
                <a:latin typeface="Amatic SC" pitchFamily="2" charset="0"/>
              </a:rPr>
              <a:t> en un </a:t>
            </a:r>
            <a:r>
              <a:rPr lang="en-US" sz="4400" b="1" dirty="0" err="1" smtClean="0">
                <a:latin typeface="Amatic SC" pitchFamily="2" charset="0"/>
              </a:rPr>
              <a:t>sistema</a:t>
            </a:r>
            <a:r>
              <a:rPr lang="en-US" sz="4400" b="1" dirty="0" smtClean="0">
                <a:latin typeface="Amatic SC" pitchFamily="2" charset="0"/>
              </a:rPr>
              <a:t>; </a:t>
            </a:r>
          </a:p>
          <a:p>
            <a:pPr algn="ctr"/>
            <a:r>
              <a:rPr lang="en-US" sz="4400" b="1" dirty="0" smtClean="0">
                <a:latin typeface="Amatic SC" pitchFamily="2" charset="0"/>
              </a:rPr>
              <a:t>Virtual y </a:t>
            </a:r>
            <a:r>
              <a:rPr lang="en-US" sz="4400" b="1" dirty="0" err="1" smtClean="0">
                <a:latin typeface="Amatic SC" pitchFamily="2" charset="0"/>
              </a:rPr>
              <a:t>Físico</a:t>
            </a:r>
            <a:r>
              <a:rPr lang="en-US" sz="4400" b="1" dirty="0" smtClean="0">
                <a:latin typeface="Amatic SC" pitchFamily="2" charset="0"/>
              </a:rPr>
              <a:t>. </a:t>
            </a:r>
          </a:p>
          <a:p>
            <a:pPr algn="ctr"/>
            <a:r>
              <a:rPr lang="en-US" sz="4400" b="1" dirty="0" err="1" smtClean="0">
                <a:latin typeface="Amatic SC" pitchFamily="2" charset="0"/>
              </a:rPr>
              <a:t>Somos</a:t>
            </a:r>
            <a:r>
              <a:rPr lang="en-US" sz="4400" b="1" dirty="0" smtClean="0">
                <a:latin typeface="Amatic SC" pitchFamily="2" charset="0"/>
              </a:rPr>
              <a:t> Latinos.</a:t>
            </a:r>
            <a:endParaRPr lang="en-US" sz="4400" b="1" dirty="0">
              <a:latin typeface="Amatic SC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38675" y="2697331"/>
            <a:ext cx="29146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4400" b="1" dirty="0" smtClean="0">
                <a:latin typeface="Amatic SC" pitchFamily="2" charset="0"/>
              </a:rPr>
              <a:t>Conoce las herramientas de reclutamiento.</a:t>
            </a:r>
            <a:endParaRPr lang="en-US" sz="4400" b="1" dirty="0">
              <a:latin typeface="Amatic SC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34350" y="2697331"/>
            <a:ext cx="3219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4400" b="1" dirty="0" smtClean="0">
                <a:latin typeface="Amatic SC" pitchFamily="2" charset="0"/>
              </a:rPr>
              <a:t>Comprométete públicamente: participa, practica y aprende.</a:t>
            </a:r>
            <a:endParaRPr lang="en-US" sz="4400" b="1" dirty="0">
              <a:latin typeface="Amatic SC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85975" y="5929447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24525" y="5929447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2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363075" y="5929447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3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89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VE" sz="4900" dirty="0" smtClean="0">
                <a:latin typeface="Futura (Light)" panose="020B7200000000000000" pitchFamily="34" charset="0"/>
              </a:rPr>
              <a:t>Activa y rescata tu lista </a:t>
            </a:r>
            <a:br>
              <a:rPr lang="es-VE" sz="4900" dirty="0" smtClean="0">
                <a:latin typeface="Futura (Light)" panose="020B7200000000000000" pitchFamily="34" charset="0"/>
              </a:rPr>
            </a:br>
            <a:r>
              <a:rPr lang="es-VE" sz="4900" dirty="0" smtClean="0">
                <a:latin typeface="Futura (Light)" panose="020B7200000000000000" pitchFamily="34" charset="0"/>
              </a:rPr>
              <a:t>de conocidos y </a:t>
            </a:r>
            <a:br>
              <a:rPr lang="es-VE" sz="4900" dirty="0" smtClean="0">
                <a:latin typeface="Futura (Light)" panose="020B7200000000000000" pitchFamily="34" charset="0"/>
              </a:rPr>
            </a:br>
            <a:r>
              <a:rPr lang="es-VE" sz="5300" dirty="0" smtClean="0">
                <a:latin typeface="Alegre Sans" pitchFamily="2" charset="0"/>
              </a:rPr>
              <a:t>llama de 2 a 5 cada día.</a:t>
            </a:r>
            <a:endParaRPr lang="en-US" sz="5300" dirty="0">
              <a:latin typeface="Alegre Sans" pitchFamily="2" charset="0"/>
            </a:endParaRPr>
          </a:p>
        </p:txBody>
      </p:sp>
      <p:pic>
        <p:nvPicPr>
          <p:cNvPr id="27653" name="Picture 5" descr="Image result for android contacts ap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7BD"/>
              </a:clrFrom>
              <a:clrTo>
                <a:srgbClr val="0277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1346" y="639949"/>
            <a:ext cx="3313340" cy="5893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9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825625"/>
          </a:xfrm>
        </p:spPr>
        <p:txBody>
          <a:bodyPr/>
          <a:lstStyle/>
          <a:p>
            <a:r>
              <a:rPr lang="es-VE" dirty="0" smtClean="0">
                <a:latin typeface="Futura (Light)" panose="020B7200000000000000" pitchFamily="34" charset="0"/>
              </a:rPr>
              <a:t>Utiliza las</a:t>
            </a:r>
            <a:br>
              <a:rPr lang="es-VE" dirty="0" smtClean="0">
                <a:latin typeface="Futura (Light)" panose="020B7200000000000000" pitchFamily="34" charset="0"/>
              </a:rPr>
            </a:br>
            <a:r>
              <a:rPr lang="es-VE" sz="4800" dirty="0" smtClean="0">
                <a:latin typeface="Alegre Sans" pitchFamily="2" charset="0"/>
              </a:rPr>
              <a:t>Redes Sociales.</a:t>
            </a:r>
            <a:endParaRPr lang="en-US" dirty="0">
              <a:latin typeface="Alegre Sans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04" y="1409700"/>
            <a:ext cx="7822202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2606675"/>
          </a:xfrm>
        </p:spPr>
        <p:txBody>
          <a:bodyPr>
            <a:normAutofit/>
          </a:bodyPr>
          <a:lstStyle/>
          <a:p>
            <a:r>
              <a:rPr lang="es-VE" dirty="0" smtClean="0">
                <a:latin typeface="Futura (Light)" panose="020B7200000000000000" pitchFamily="34" charset="0"/>
              </a:rPr>
              <a:t>Abre tu </a:t>
            </a:r>
            <a:r>
              <a:rPr lang="es-VE" sz="4800" dirty="0" smtClean="0">
                <a:latin typeface="Alegre Sans" pitchFamily="2" charset="0"/>
              </a:rPr>
              <a:t>Club o </a:t>
            </a:r>
            <a:r>
              <a:rPr lang="es-VE" sz="4800" dirty="0" err="1" smtClean="0">
                <a:latin typeface="Alegre Sans" pitchFamily="2" charset="0"/>
              </a:rPr>
              <a:t>Fit</a:t>
            </a:r>
            <a:r>
              <a:rPr lang="es-VE" sz="4800" dirty="0" smtClean="0">
                <a:latin typeface="Alegre Sans" pitchFamily="2" charset="0"/>
              </a:rPr>
              <a:t> Camp</a:t>
            </a:r>
            <a:r>
              <a:rPr lang="es-VE" dirty="0" smtClean="0">
                <a:latin typeface="Futura (Light)" panose="020B7200000000000000" pitchFamily="34" charset="0"/>
              </a:rPr>
              <a:t>,</a:t>
            </a:r>
            <a:br>
              <a:rPr lang="es-VE" dirty="0" smtClean="0">
                <a:latin typeface="Futura (Light)" panose="020B7200000000000000" pitchFamily="34" charset="0"/>
              </a:rPr>
            </a:br>
            <a:r>
              <a:rPr lang="es-VE" dirty="0" smtClean="0">
                <a:latin typeface="Futura (Light)" panose="020B7200000000000000" pitchFamily="34" charset="0"/>
              </a:rPr>
              <a:t>o al menos participa </a:t>
            </a:r>
            <a:br>
              <a:rPr lang="es-VE" dirty="0" smtClean="0">
                <a:latin typeface="Futura (Light)" panose="020B7200000000000000" pitchFamily="34" charset="0"/>
              </a:rPr>
            </a:br>
            <a:r>
              <a:rPr lang="es-VE" dirty="0" smtClean="0">
                <a:latin typeface="Futura (Light)" panose="020B7200000000000000" pitchFamily="34" charset="0"/>
              </a:rPr>
              <a:t>en uno. </a:t>
            </a:r>
            <a:endParaRPr lang="en-US" dirty="0">
              <a:latin typeface="Alegre Sans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248240"/>
            <a:ext cx="6286500" cy="42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2606675"/>
          </a:xfrm>
        </p:spPr>
        <p:txBody>
          <a:bodyPr>
            <a:normAutofit/>
          </a:bodyPr>
          <a:lstStyle/>
          <a:p>
            <a:r>
              <a:rPr lang="es-VE" dirty="0" smtClean="0">
                <a:latin typeface="Futura (Light)" panose="020B7200000000000000" pitchFamily="34" charset="0"/>
              </a:rPr>
              <a:t>Realiza </a:t>
            </a:r>
            <a:r>
              <a:rPr lang="es-VE" sz="4800" dirty="0" smtClean="0">
                <a:latin typeface="Alegre Sans" pitchFamily="2" charset="0"/>
              </a:rPr>
              <a:t>encuestas o Evaluaciones de Bienestar</a:t>
            </a:r>
            <a:r>
              <a:rPr lang="es-VE" dirty="0" smtClean="0">
                <a:latin typeface="Futura (Light)" panose="020B7200000000000000" pitchFamily="34" charset="0"/>
              </a:rPr>
              <a:t>. </a:t>
            </a:r>
            <a:endParaRPr lang="en-US" dirty="0">
              <a:latin typeface="Alegre Sans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91850" l="5521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>
          <a:xfrm>
            <a:off x="4514364" y="1973262"/>
            <a:ext cx="7677636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2606675"/>
          </a:xfrm>
        </p:spPr>
        <p:txBody>
          <a:bodyPr>
            <a:normAutofit/>
          </a:bodyPr>
          <a:lstStyle/>
          <a:p>
            <a:r>
              <a:rPr lang="es-VE" dirty="0" smtClean="0">
                <a:latin typeface="Futura (Light)" panose="020B7200000000000000" pitchFamily="34" charset="0"/>
              </a:rPr>
              <a:t>Realiza </a:t>
            </a:r>
            <a:r>
              <a:rPr lang="es-VE" sz="4800" dirty="0" smtClean="0">
                <a:latin typeface="Alegre Sans" pitchFamily="2" charset="0"/>
              </a:rPr>
              <a:t>encuestas o Evaluaciones de Bienestar.</a:t>
            </a:r>
            <a:endParaRPr lang="en-US" dirty="0">
              <a:latin typeface="Alegre Sans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91850" l="5521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>
          <a:xfrm>
            <a:off x="4514364" y="1973262"/>
            <a:ext cx="7677636" cy="46291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38200" y="2753024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Futura (Light)" panose="020B7200000000000000" pitchFamily="34" charset="0"/>
              </a:rPr>
              <a:t>Crea</a:t>
            </a:r>
            <a:r>
              <a:rPr lang="en-US" sz="3200" dirty="0" smtClean="0">
                <a:latin typeface="Futura (Light)" panose="020B7200000000000000" pitchFamily="34" charset="0"/>
              </a:rPr>
              <a:t> o </a:t>
            </a:r>
            <a:r>
              <a:rPr lang="en-US" sz="3200" dirty="0" err="1" smtClean="0">
                <a:latin typeface="Futura (Light)" panose="020B7200000000000000" pitchFamily="34" charset="0"/>
              </a:rPr>
              <a:t>participa</a:t>
            </a:r>
            <a:r>
              <a:rPr lang="en-US" sz="3200" dirty="0" smtClean="0">
                <a:latin typeface="Futura (Light)" panose="020B7200000000000000" pitchFamily="34" charset="0"/>
              </a:rPr>
              <a:t> en </a:t>
            </a:r>
            <a:r>
              <a:rPr lang="en-US" sz="3200" dirty="0" err="1" smtClean="0">
                <a:latin typeface="Futura (Light)" panose="020B7200000000000000" pitchFamily="34" charset="0"/>
              </a:rPr>
              <a:t>actividades</a:t>
            </a:r>
            <a:r>
              <a:rPr lang="en-US" sz="3200" dirty="0" smtClean="0">
                <a:latin typeface="Futura (Light)" panose="020B7200000000000000" pitchFamily="34" charset="0"/>
              </a:rPr>
              <a:t> </a:t>
            </a:r>
            <a:r>
              <a:rPr lang="en-US" sz="3200" dirty="0" err="1" smtClean="0">
                <a:latin typeface="Futura (Light)" panose="020B7200000000000000" pitchFamily="34" charset="0"/>
              </a:rPr>
              <a:t>deportivas</a:t>
            </a:r>
            <a:r>
              <a:rPr lang="en-US" sz="3200" dirty="0" smtClean="0">
                <a:latin typeface="Futura (Light)" panose="020B7200000000000000" pitchFamily="34" charset="0"/>
              </a:rPr>
              <a:t> o al </a:t>
            </a:r>
            <a:r>
              <a:rPr lang="en-US" sz="3200" dirty="0" err="1" smtClean="0">
                <a:latin typeface="Futura (Light)" panose="020B7200000000000000" pitchFamily="34" charset="0"/>
              </a:rPr>
              <a:t>aire</a:t>
            </a:r>
            <a:r>
              <a:rPr lang="en-US" sz="3200" dirty="0" smtClean="0">
                <a:latin typeface="Futura (Light)" panose="020B7200000000000000" pitchFamily="34" charset="0"/>
              </a:rPr>
              <a:t> </a:t>
            </a:r>
            <a:r>
              <a:rPr lang="en-US" sz="3200" dirty="0" err="1" smtClean="0">
                <a:latin typeface="Futura (Light)" panose="020B7200000000000000" pitchFamily="34" charset="0"/>
              </a:rPr>
              <a:t>libre</a:t>
            </a:r>
            <a:r>
              <a:rPr lang="en-US" sz="3200" dirty="0" smtClean="0">
                <a:latin typeface="Futura (Light)" panose="020B7200000000000000" pitchFamily="34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Las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tarjetas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 de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presentación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invitaciones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siguen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(Light)" panose="020B7200000000000000" pitchFamily="34" charset="0"/>
              </a:rPr>
              <a:t> VIVAAAAAAAS!!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(Light)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129" y="475013"/>
            <a:ext cx="6165529" cy="2606675"/>
          </a:xfrm>
        </p:spPr>
        <p:txBody>
          <a:bodyPr>
            <a:normAutofit/>
          </a:bodyPr>
          <a:lstStyle/>
          <a:p>
            <a:r>
              <a:rPr lang="es-VE" sz="4000" dirty="0" smtClean="0">
                <a:latin typeface="Futura (Light)" panose="020B7200000000000000" pitchFamily="34" charset="0"/>
              </a:rPr>
              <a:t>Puedes utilizar</a:t>
            </a:r>
            <a:br>
              <a:rPr lang="es-VE" sz="4000" dirty="0" smtClean="0">
                <a:latin typeface="Futura (Light)" panose="020B7200000000000000" pitchFamily="34" charset="0"/>
              </a:rPr>
            </a:br>
            <a:r>
              <a:rPr lang="es-VE" dirty="0" smtClean="0">
                <a:latin typeface="Alegre Sans" pitchFamily="2" charset="0"/>
              </a:rPr>
              <a:t>Stands O MESAS</a:t>
            </a:r>
            <a:r>
              <a:rPr lang="es-VE" dirty="0">
                <a:latin typeface="Alegre Sans" pitchFamily="2" charset="0"/>
              </a:rPr>
              <a:t> </a:t>
            </a:r>
            <a:r>
              <a:rPr lang="es-VE" dirty="0" smtClean="0">
                <a:latin typeface="Alegre Sans" pitchFamily="2" charset="0"/>
              </a:rPr>
              <a:t>DE Contacto</a:t>
            </a:r>
            <a:endParaRPr lang="en-US" dirty="0">
              <a:latin typeface="Alegre Sans" pitchFamily="2" charset="0"/>
            </a:endParaRPr>
          </a:p>
        </p:txBody>
      </p:sp>
      <p:pic>
        <p:nvPicPr>
          <p:cNvPr id="2050" name="Picture 2" descr="C:\Users\mariafernandag\Desktop\Untitle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7"/>
          <a:stretch/>
        </p:blipFill>
        <p:spPr bwMode="auto">
          <a:xfrm>
            <a:off x="4914506" y="475013"/>
            <a:ext cx="7277494" cy="62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249" y="2757967"/>
            <a:ext cx="10515600" cy="123870"/>
          </a:xfrm>
        </p:spPr>
        <p:txBody>
          <a:bodyPr>
            <a:normAutofit fontScale="90000"/>
          </a:bodyPr>
          <a:lstStyle/>
          <a:p>
            <a:r>
              <a:rPr lang="es-VE" dirty="0" smtClean="0">
                <a:latin typeface="Futura (Light)" panose="020B7200000000000000" pitchFamily="34" charset="0"/>
              </a:rPr>
              <a:t>Genera convocatoria para tu próximo </a:t>
            </a:r>
            <a:br>
              <a:rPr lang="es-VE" dirty="0" smtClean="0">
                <a:latin typeface="Futura (Light)" panose="020B7200000000000000" pitchFamily="34" charset="0"/>
              </a:rPr>
            </a:br>
            <a:r>
              <a:rPr lang="es-VE" sz="4800" dirty="0" smtClean="0">
                <a:latin typeface="Alegre Sans" pitchFamily="2" charset="0"/>
              </a:rPr>
              <a:t>Spa o Facial, Home </a:t>
            </a:r>
            <a:r>
              <a:rPr lang="es-VE" sz="4800" dirty="0" err="1" smtClean="0">
                <a:latin typeface="Alegre Sans" pitchFamily="2" charset="0"/>
              </a:rPr>
              <a:t>Party</a:t>
            </a:r>
            <a:r>
              <a:rPr lang="es-VE" sz="4800" dirty="0" smtClean="0">
                <a:latin typeface="Alegre Sans" pitchFamily="2" charset="0"/>
              </a:rPr>
              <a:t>, Desayuno ideal.</a:t>
            </a:r>
            <a:r>
              <a:rPr lang="es-VE" dirty="0" smtClean="0">
                <a:latin typeface="Futura (Light)" panose="020B7200000000000000" pitchFamily="34" charset="0"/>
              </a:rPr>
              <a:t> </a:t>
            </a:r>
            <a:br>
              <a:rPr lang="es-VE" dirty="0" smtClean="0">
                <a:latin typeface="Futura (Light)" panose="020B7200000000000000" pitchFamily="34" charset="0"/>
              </a:rPr>
            </a:br>
            <a:r>
              <a:rPr lang="es-VE" dirty="0">
                <a:latin typeface="Futura (Light)" panose="020B7200000000000000" pitchFamily="34" charset="0"/>
              </a:rPr>
              <a:t/>
            </a:r>
            <a:br>
              <a:rPr lang="es-VE" dirty="0">
                <a:latin typeface="Futura (Light)" panose="020B7200000000000000" pitchFamily="34" charset="0"/>
              </a:rPr>
            </a:br>
            <a:r>
              <a:rPr lang="es-VE" dirty="0" smtClean="0">
                <a:latin typeface="Futura (Light)" panose="020B7200000000000000" pitchFamily="34" charset="0"/>
              </a:rPr>
              <a:t/>
            </a:r>
            <a:br>
              <a:rPr lang="es-VE" dirty="0" smtClean="0">
                <a:latin typeface="Futura (Light)" panose="020B7200000000000000" pitchFamily="34" charset="0"/>
              </a:rPr>
            </a:br>
            <a:r>
              <a:rPr lang="es-VE" sz="3100" b="1" dirty="0" smtClean="0">
                <a:latin typeface="Futura (Light)" panose="020B7200000000000000" pitchFamily="34" charset="0"/>
              </a:rPr>
              <a:t>No olvides siempre preguntar:</a:t>
            </a:r>
            <a:r>
              <a:rPr lang="es-VE" sz="3100" b="1" dirty="0">
                <a:latin typeface="Futura (Light)" panose="020B7200000000000000" pitchFamily="34" charset="0"/>
              </a:rPr>
              <a:t/>
            </a:r>
            <a:br>
              <a:rPr lang="es-VE" sz="3100" b="1" dirty="0">
                <a:latin typeface="Futura (Light)" panose="020B7200000000000000" pitchFamily="34" charset="0"/>
              </a:rPr>
            </a:br>
            <a:r>
              <a:rPr lang="es-VE" sz="5300" b="1" i="1" u="sng" dirty="0" smtClean="0">
                <a:latin typeface="Futura (Light)" panose="020B7200000000000000" pitchFamily="34" charset="0"/>
              </a:rPr>
              <a:t>Conoces a alguien que ...</a:t>
            </a:r>
            <a:endParaRPr lang="en-US" sz="5300" b="1" i="1" u="sng" dirty="0">
              <a:latin typeface="Alegre Sans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5" b="95922" l="9752" r="89894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798"/>
          <a:stretch/>
        </p:blipFill>
        <p:spPr>
          <a:xfrm>
            <a:off x="7297130" y="1513086"/>
            <a:ext cx="4789714" cy="45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(Light)" panose="020B7200000000000000" pitchFamily="34" charset="0"/>
              </a:rPr>
              <a:t>¿</a:t>
            </a:r>
            <a:r>
              <a:rPr lang="en-US" dirty="0" err="1" smtClean="0">
                <a:latin typeface="Futura (Light)" panose="020B7200000000000000" pitchFamily="34" charset="0"/>
              </a:rPr>
              <a:t>Cómo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hacerte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más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sz="6000" dirty="0" err="1" smtClean="0">
                <a:latin typeface="Alegre Sans" pitchFamily="2" charset="0"/>
              </a:rPr>
              <a:t>eficiente</a:t>
            </a:r>
            <a:r>
              <a:rPr lang="en-US" dirty="0" smtClean="0">
                <a:latin typeface="Futura (Light)" panose="020B7200000000000000" pitchFamily="34" charset="0"/>
              </a:rPr>
              <a:t>?</a:t>
            </a:r>
            <a:endParaRPr lang="en-US" sz="6000" dirty="0">
              <a:latin typeface="Futura (Light)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>
          <a:xfrm flipH="1">
            <a:off x="479595" y="1906577"/>
            <a:ext cx="5219701" cy="49704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(Light)" panose="020B7200000000000000" pitchFamily="34" charset="0"/>
              </a:rPr>
              <a:t>¿</a:t>
            </a:r>
            <a:r>
              <a:rPr lang="en-US" dirty="0" err="1" smtClean="0">
                <a:latin typeface="Futura (Light)" panose="020B7200000000000000" pitchFamily="34" charset="0"/>
              </a:rPr>
              <a:t>Cómo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hacerte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más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sz="6000" dirty="0" err="1" smtClean="0">
                <a:latin typeface="Alegre Sans" pitchFamily="2" charset="0"/>
              </a:rPr>
              <a:t>eficiente</a:t>
            </a:r>
            <a:r>
              <a:rPr lang="en-US" dirty="0" smtClean="0">
                <a:latin typeface="Futura (Light)" panose="020B7200000000000000" pitchFamily="34" charset="0"/>
              </a:rPr>
              <a:t>?</a:t>
            </a:r>
            <a:endParaRPr lang="en-US" sz="6000" dirty="0">
              <a:latin typeface="Futura (Light)" panose="020B7200000000000000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0621" y="2579407"/>
            <a:ext cx="4057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Aprende a contar tu historia.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18"/>
          <a:stretch/>
        </p:blipFill>
        <p:spPr>
          <a:xfrm>
            <a:off x="0" y="-45275"/>
            <a:ext cx="12192000" cy="6915150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28650" y="1274763"/>
            <a:ext cx="4457700" cy="2617968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 err="1" smtClean="0">
                <a:latin typeface="Amatic SC" pitchFamily="2" charset="0"/>
              </a:rPr>
              <a:t>Construyendo</a:t>
            </a:r>
            <a:r>
              <a:rPr lang="en-US" sz="7200" dirty="0">
                <a:latin typeface="Alegre Sans" pitchFamily="2" charset="0"/>
              </a:rPr>
              <a:t/>
            </a:r>
            <a:br>
              <a:rPr lang="en-US" sz="7200" dirty="0">
                <a:latin typeface="Alegre Sans" pitchFamily="2" charset="0"/>
              </a:rPr>
            </a:br>
            <a:r>
              <a:rPr lang="en-US" sz="8000" dirty="0" err="1" smtClean="0">
                <a:latin typeface="Alegre Sans" pitchFamily="2" charset="0"/>
              </a:rPr>
              <a:t>Eficiencia</a:t>
            </a:r>
            <a:r>
              <a:rPr lang="en-US" sz="8000" dirty="0" smtClean="0">
                <a:latin typeface="Alegre Sans" pitchFamily="2" charset="0"/>
              </a:rPr>
              <a:t/>
            </a:r>
            <a:br>
              <a:rPr lang="en-US" sz="8000" dirty="0" smtClean="0">
                <a:latin typeface="Alegre Sans" pitchFamily="2" charset="0"/>
              </a:rPr>
            </a:br>
            <a:r>
              <a:rPr lang="en-US" sz="8000" dirty="0" smtClean="0">
                <a:latin typeface="Alegre Sans" pitchFamily="2" charset="0"/>
              </a:rPr>
              <a:t>EN EL </a:t>
            </a:r>
            <a:r>
              <a:rPr lang="en-US" sz="8000" dirty="0" err="1" smtClean="0">
                <a:latin typeface="Alegre Sans" pitchFamily="2" charset="0"/>
              </a:rPr>
              <a:t>reclutamiento</a:t>
            </a:r>
            <a:endParaRPr lang="en-US" sz="8000" dirty="0"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>
          <a:xfrm flipH="1">
            <a:off x="479595" y="1906577"/>
            <a:ext cx="5219701" cy="49704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3"/>
          <a:stretch/>
        </p:blipFill>
        <p:spPr>
          <a:xfrm>
            <a:off x="3470186" y="3424781"/>
            <a:ext cx="5400676" cy="34522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(Light)" panose="020B7200000000000000" pitchFamily="34" charset="0"/>
              </a:rPr>
              <a:t>¿</a:t>
            </a:r>
            <a:r>
              <a:rPr lang="en-US" dirty="0" err="1" smtClean="0">
                <a:latin typeface="Futura (Light)" panose="020B7200000000000000" pitchFamily="34" charset="0"/>
              </a:rPr>
              <a:t>Cómo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hacerte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más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sz="6000" dirty="0" err="1" smtClean="0">
                <a:latin typeface="Alegre Sans" pitchFamily="2" charset="0"/>
              </a:rPr>
              <a:t>eficiente</a:t>
            </a:r>
            <a:r>
              <a:rPr lang="en-US" dirty="0" smtClean="0">
                <a:latin typeface="Futura (Light)" panose="020B7200000000000000" pitchFamily="34" charset="0"/>
              </a:rPr>
              <a:t>?</a:t>
            </a:r>
            <a:endParaRPr lang="en-US" sz="6000" dirty="0">
              <a:latin typeface="Futura (Light)" panose="020B7200000000000000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0621" y="2579407"/>
            <a:ext cx="4057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Aprende a contar tu historia.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22649" y="3715784"/>
            <a:ext cx="409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dirty="0" smtClean="0">
                <a:solidFill>
                  <a:schemeClr val="bg1"/>
                </a:solidFill>
                <a:latin typeface="Amatic SC" pitchFamily="2" charset="0"/>
              </a:rPr>
              <a:t>Practica la presentación del HOM.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89857" l="4035" r="96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409"/>
          <a:stretch/>
        </p:blipFill>
        <p:spPr>
          <a:xfrm flipH="1">
            <a:off x="7482336" y="822325"/>
            <a:ext cx="4910137" cy="6035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>
          <a:xfrm flipH="1">
            <a:off x="479595" y="1906577"/>
            <a:ext cx="5219701" cy="49704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3"/>
          <a:stretch/>
        </p:blipFill>
        <p:spPr>
          <a:xfrm>
            <a:off x="3470186" y="3424781"/>
            <a:ext cx="5400676" cy="34522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(Light)" panose="020B7200000000000000" pitchFamily="34" charset="0"/>
              </a:rPr>
              <a:t>¿</a:t>
            </a:r>
            <a:r>
              <a:rPr lang="en-US" dirty="0" err="1" smtClean="0">
                <a:latin typeface="Futura (Light)" panose="020B7200000000000000" pitchFamily="34" charset="0"/>
              </a:rPr>
              <a:t>Cómo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hacerte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más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sz="6000" dirty="0" err="1" smtClean="0">
                <a:latin typeface="Alegre Sans" pitchFamily="2" charset="0"/>
              </a:rPr>
              <a:t>eficiente</a:t>
            </a:r>
            <a:r>
              <a:rPr lang="en-US" dirty="0" smtClean="0">
                <a:latin typeface="Futura (Light)" panose="020B7200000000000000" pitchFamily="34" charset="0"/>
              </a:rPr>
              <a:t>?</a:t>
            </a:r>
            <a:endParaRPr lang="en-US" sz="6000" dirty="0">
              <a:latin typeface="Futura (Light)" panose="020B7200000000000000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0621" y="2579407"/>
            <a:ext cx="4057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Aprende a contar tu historia.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22649" y="3715784"/>
            <a:ext cx="409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dirty="0" smtClean="0">
                <a:solidFill>
                  <a:schemeClr val="bg1"/>
                </a:solidFill>
                <a:latin typeface="Amatic SC" pitchFamily="2" charset="0"/>
              </a:rPr>
              <a:t>Practica la presentación del HOM.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419583" y="1478600"/>
            <a:ext cx="3035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dirty="0" smtClean="0">
                <a:solidFill>
                  <a:schemeClr val="bg1"/>
                </a:solidFill>
                <a:latin typeface="Amatic SC" pitchFamily="2" charset="0"/>
              </a:rPr>
              <a:t>Aprende y practica cómo cerrar tus presentaciones.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89857" l="4035" r="96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409"/>
          <a:stretch/>
        </p:blipFill>
        <p:spPr>
          <a:xfrm>
            <a:off x="-228600" y="1731811"/>
            <a:ext cx="4910137" cy="60356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(Light)" panose="020B7200000000000000" pitchFamily="34" charset="0"/>
              </a:rPr>
              <a:t>¿</a:t>
            </a:r>
            <a:r>
              <a:rPr lang="en-US" dirty="0" err="1" smtClean="0">
                <a:latin typeface="Futura (Light)" panose="020B7200000000000000" pitchFamily="34" charset="0"/>
              </a:rPr>
              <a:t>Cómo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hacerte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más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sz="6000" dirty="0" err="1" smtClean="0">
                <a:latin typeface="Alegre Sans" pitchFamily="2" charset="0"/>
              </a:rPr>
              <a:t>eficiente</a:t>
            </a:r>
            <a:r>
              <a:rPr lang="en-US" dirty="0" smtClean="0">
                <a:latin typeface="Futura (Light)" panose="020B7200000000000000" pitchFamily="34" charset="0"/>
              </a:rPr>
              <a:t>?</a:t>
            </a:r>
            <a:endParaRPr lang="en-US" sz="6000" dirty="0">
              <a:latin typeface="Futura (Light)" panose="020B7200000000000000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6063" y="2368912"/>
            <a:ext cx="3405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Sé ordenado. Utiliza agenda o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un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cuadro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 semanal de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actividades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89857" l="4035" r="96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409"/>
          <a:stretch/>
        </p:blipFill>
        <p:spPr>
          <a:xfrm>
            <a:off x="-228600" y="1731811"/>
            <a:ext cx="4910137" cy="60356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3"/>
          <a:stretch/>
        </p:blipFill>
        <p:spPr>
          <a:xfrm flipH="1">
            <a:off x="3649747" y="2773222"/>
            <a:ext cx="5400676" cy="47101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(Light)" panose="020B7200000000000000" pitchFamily="34" charset="0"/>
              </a:rPr>
              <a:t>¿</a:t>
            </a:r>
            <a:r>
              <a:rPr lang="en-US" dirty="0" err="1" smtClean="0">
                <a:latin typeface="Futura (Light)" panose="020B7200000000000000" pitchFamily="34" charset="0"/>
              </a:rPr>
              <a:t>Cómo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hacerte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más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sz="6000" dirty="0" err="1" smtClean="0">
                <a:latin typeface="Alegre Sans" pitchFamily="2" charset="0"/>
              </a:rPr>
              <a:t>eficiente</a:t>
            </a:r>
            <a:r>
              <a:rPr lang="en-US" dirty="0" smtClean="0">
                <a:latin typeface="Futura (Light)" panose="020B7200000000000000" pitchFamily="34" charset="0"/>
              </a:rPr>
              <a:t>?</a:t>
            </a:r>
            <a:endParaRPr lang="en-US" sz="6000" dirty="0">
              <a:latin typeface="Futura (Light)" panose="020B7200000000000000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6063" y="2368912"/>
            <a:ext cx="3405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Sé ordenado. Utiliza agenda o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un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cuadro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 semanal de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actividades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40286" y="3138193"/>
            <a:ext cx="4419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dirty="0" smtClean="0">
                <a:solidFill>
                  <a:schemeClr val="bg1"/>
                </a:solidFill>
                <a:latin typeface="Amatic SC" pitchFamily="2" charset="0"/>
              </a:rPr>
              <a:t>PARTICIPAR EN UN SISTEMA DE TRABAJO = BUENOS hábitos de trabajo.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89857" l="4035" r="96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409"/>
          <a:stretch/>
        </p:blipFill>
        <p:spPr>
          <a:xfrm>
            <a:off x="-228600" y="1731811"/>
            <a:ext cx="4910137" cy="6035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" b="4410"/>
          <a:stretch/>
        </p:blipFill>
        <p:spPr>
          <a:xfrm>
            <a:off x="7219949" y="1106477"/>
            <a:ext cx="4972051" cy="575152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3"/>
          <a:stretch/>
        </p:blipFill>
        <p:spPr>
          <a:xfrm flipH="1">
            <a:off x="3649747" y="2773222"/>
            <a:ext cx="5400676" cy="47101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(Light)" panose="020B7200000000000000" pitchFamily="34" charset="0"/>
              </a:rPr>
              <a:t>¿</a:t>
            </a:r>
            <a:r>
              <a:rPr lang="en-US" dirty="0" err="1" smtClean="0">
                <a:latin typeface="Futura (Light)" panose="020B7200000000000000" pitchFamily="34" charset="0"/>
              </a:rPr>
              <a:t>Cómo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hacerte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dirty="0" err="1" smtClean="0">
                <a:latin typeface="Futura (Light)" panose="020B7200000000000000" pitchFamily="34" charset="0"/>
              </a:rPr>
              <a:t>más</a:t>
            </a:r>
            <a:r>
              <a:rPr lang="en-US" dirty="0" smtClean="0">
                <a:latin typeface="Futura (Light)" panose="020B7200000000000000" pitchFamily="34" charset="0"/>
              </a:rPr>
              <a:t> </a:t>
            </a:r>
            <a:r>
              <a:rPr lang="en-US" sz="6000" dirty="0" err="1" smtClean="0">
                <a:latin typeface="Alegre Sans" pitchFamily="2" charset="0"/>
              </a:rPr>
              <a:t>eficiente</a:t>
            </a:r>
            <a:r>
              <a:rPr lang="en-US" dirty="0" smtClean="0">
                <a:latin typeface="Futura (Light)" panose="020B7200000000000000" pitchFamily="34" charset="0"/>
              </a:rPr>
              <a:t>?</a:t>
            </a:r>
            <a:endParaRPr lang="en-US" sz="6000" dirty="0">
              <a:latin typeface="Futura (Light)" panose="020B7200000000000000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6063" y="2368912"/>
            <a:ext cx="3405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Sé ordenado. Utiliza agenda o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un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cuadro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 semanal de </a:t>
            </a:r>
            <a:r>
              <a:rPr lang="pt-BR" sz="4800" dirty="0" err="1" smtClean="0">
                <a:solidFill>
                  <a:schemeClr val="bg1"/>
                </a:solidFill>
                <a:latin typeface="Amatic SC" pitchFamily="2" charset="0"/>
              </a:rPr>
              <a:t>actividades</a:t>
            </a:r>
            <a:r>
              <a:rPr lang="pt-BR" sz="4800" dirty="0" smtClean="0">
                <a:solidFill>
                  <a:schemeClr val="bg1"/>
                </a:solidFill>
                <a:latin typeface="Amatic SC" pitchFamily="2" charset="0"/>
              </a:rPr>
              <a:t>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40286" y="3138193"/>
            <a:ext cx="4419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dirty="0" smtClean="0">
                <a:solidFill>
                  <a:schemeClr val="bg1"/>
                </a:solidFill>
                <a:latin typeface="Amatic SC" pitchFamily="2" charset="0"/>
              </a:rPr>
              <a:t>PARTICIPAR DE UN SISTEMA DE TRABAJO = BUENOS hábitos de trabajo.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256819" y="1988392"/>
            <a:ext cx="3035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dirty="0" smtClean="0">
                <a:solidFill>
                  <a:schemeClr val="bg1"/>
                </a:solidFill>
                <a:latin typeface="Amatic SC" pitchFamily="2" charset="0"/>
              </a:rPr>
              <a:t>Mide tus resultados.</a:t>
            </a:r>
            <a:endParaRPr lang="en-US" sz="4800" dirty="0">
              <a:solidFill>
                <a:schemeClr val="bg1"/>
              </a:solidFill>
              <a:latin typeface="Amatic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Construyendo </a:t>
            </a:r>
            <a:r>
              <a:rPr lang="es-VE" dirty="0" smtClean="0">
                <a:latin typeface="Alegre Sans" pitchFamily="2" charset="0"/>
              </a:rPr>
              <a:t>Impulso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81100"/>
            <a:ext cx="6000750" cy="567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153150" y="1181100"/>
            <a:ext cx="6038850" cy="56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10"/>
          <p:cNvSpPr/>
          <p:nvPr/>
        </p:nvSpPr>
        <p:spPr>
          <a:xfrm>
            <a:off x="361950" y="878263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a favor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6572250" y="878263"/>
            <a:ext cx="421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en contra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Construyendo </a:t>
            </a:r>
            <a:r>
              <a:rPr lang="es-VE" dirty="0" smtClean="0">
                <a:latin typeface="Alegre Sans" pitchFamily="2" charset="0"/>
              </a:rPr>
              <a:t>Impulso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81100"/>
            <a:ext cx="6000750" cy="567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153150" y="1181100"/>
            <a:ext cx="6038850" cy="56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525" y="1876485"/>
            <a:ext cx="59912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Asistir al sistema de SOPORTE semanal.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153150" y="1876485"/>
            <a:ext cx="59912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Trabajar por tu Cuenta</a:t>
            </a:r>
          </a:p>
        </p:txBody>
      </p:sp>
      <p:sp>
        <p:nvSpPr>
          <p:cNvPr id="9" name="Rectángulo 10"/>
          <p:cNvSpPr/>
          <p:nvPr/>
        </p:nvSpPr>
        <p:spPr>
          <a:xfrm>
            <a:off x="361950" y="878263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a favor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6572250" y="878263"/>
            <a:ext cx="421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en contra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Construyendo </a:t>
            </a:r>
            <a:r>
              <a:rPr lang="es-VE" dirty="0" smtClean="0">
                <a:latin typeface="Alegre Sans" pitchFamily="2" charset="0"/>
              </a:rPr>
              <a:t>Impulso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81100"/>
            <a:ext cx="6000750" cy="567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153150" y="1189051"/>
            <a:ext cx="6038850" cy="56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525" y="1876485"/>
            <a:ext cx="59912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Asistir al sistema de SOPORTE semanal.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Uso de todos los Métodos Diarios de Operación.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153150" y="1876485"/>
            <a:ext cx="59912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Trabajar por tu </a:t>
            </a:r>
            <a:r>
              <a:rPr lang="es-VE" sz="2900" dirty="0">
                <a:latin typeface="Futura (Light)" panose="020B7200000000000000" pitchFamily="34" charset="0"/>
              </a:rPr>
              <a:t>C</a:t>
            </a:r>
            <a:r>
              <a:rPr lang="es-VE" sz="2900" dirty="0" smtClean="0">
                <a:latin typeface="Futura (Light)" panose="020B7200000000000000" pitchFamily="34" charset="0"/>
              </a:rPr>
              <a:t>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Practicar un solo Método Diario de Operación.</a:t>
            </a:r>
          </a:p>
        </p:txBody>
      </p:sp>
      <p:sp>
        <p:nvSpPr>
          <p:cNvPr id="9" name="Rectángulo 10"/>
          <p:cNvSpPr/>
          <p:nvPr/>
        </p:nvSpPr>
        <p:spPr>
          <a:xfrm>
            <a:off x="361950" y="878263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a favor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6572250" y="878263"/>
            <a:ext cx="421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en contra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Construyendo </a:t>
            </a:r>
            <a:r>
              <a:rPr lang="es-VE" dirty="0" smtClean="0">
                <a:latin typeface="Alegre Sans" pitchFamily="2" charset="0"/>
              </a:rPr>
              <a:t>Impulso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81100"/>
            <a:ext cx="6000750" cy="567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153150" y="1181100"/>
            <a:ext cx="6038850" cy="56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525" y="1876485"/>
            <a:ext cx="59912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Asistir al sistema de SOPORTE semanal.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Uso de todos los Métodos Diarios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Reclutamiento de primeras líneas</a:t>
            </a:r>
          </a:p>
          <a:p>
            <a:pPr marL="171450" indent="-171450"/>
            <a:r>
              <a:rPr lang="es-VE" sz="2900" dirty="0" smtClean="0">
                <a:latin typeface="Futura (Light)" panose="020B7200000000000000" pitchFamily="34" charset="0"/>
              </a:rPr>
              <a:t> + actividad de venta.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153150" y="1876485"/>
            <a:ext cx="59912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Trabajar por tu Cuenta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Practicar un solo Método Diario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Enfocarte sólo en la venta. </a:t>
            </a:r>
          </a:p>
        </p:txBody>
      </p:sp>
      <p:sp>
        <p:nvSpPr>
          <p:cNvPr id="9" name="Rectángulo 10"/>
          <p:cNvSpPr/>
          <p:nvPr/>
        </p:nvSpPr>
        <p:spPr>
          <a:xfrm>
            <a:off x="361950" y="878263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a favor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6572250" y="878263"/>
            <a:ext cx="421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en contra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Construyendo </a:t>
            </a:r>
            <a:r>
              <a:rPr lang="es-VE" dirty="0" smtClean="0">
                <a:latin typeface="Alegre Sans" pitchFamily="2" charset="0"/>
              </a:rPr>
              <a:t>Impulso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81100"/>
            <a:ext cx="6000750" cy="567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153150" y="1181100"/>
            <a:ext cx="6038850" cy="56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525" y="1876485"/>
            <a:ext cx="59912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Asistir al sistema de SOPORTE semanal.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Uso de todos los Métodos Diarios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Reclutamiento de primeras líneas</a:t>
            </a:r>
          </a:p>
          <a:p>
            <a:pPr marL="171450" indent="-171450"/>
            <a:r>
              <a:rPr lang="es-VE" sz="2900" dirty="0" smtClean="0">
                <a:latin typeface="Futura (Light)" panose="020B7200000000000000" pitchFamily="34" charset="0"/>
              </a:rPr>
              <a:t> + actividad de venta.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Participación en entrenamientos de todos los niveles.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153150" y="1876485"/>
            <a:ext cx="599122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Trabajar por tu Cuenta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Practicar un solo Método Diario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Enfocarte sólo en la venta. </a:t>
            </a:r>
          </a:p>
          <a:p>
            <a:pPr>
              <a:buFont typeface="Arial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Dedicación exclusiva a la venta.</a:t>
            </a:r>
          </a:p>
        </p:txBody>
      </p:sp>
      <p:sp>
        <p:nvSpPr>
          <p:cNvPr id="9" name="Rectángulo 10"/>
          <p:cNvSpPr/>
          <p:nvPr/>
        </p:nvSpPr>
        <p:spPr>
          <a:xfrm>
            <a:off x="361950" y="878263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a favor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6572250" y="878263"/>
            <a:ext cx="421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en contra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684496"/>
            <a:ext cx="9715500" cy="51735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r>
              <a:rPr lang="es-VE" dirty="0" smtClean="0">
                <a:latin typeface="Futura (Light)" panose="020B7200000000000000" pitchFamily="34" charset="0"/>
              </a:rPr>
              <a:t>Concéntrate en tu </a:t>
            </a:r>
            <a:r>
              <a:rPr lang="es-VE" dirty="0" smtClean="0">
                <a:latin typeface="Alegre Sans" pitchFamily="2" charset="0"/>
              </a:rPr>
              <a:t>RECLUTAMIENTO personal. </a:t>
            </a:r>
            <a:endParaRPr lang="en-US" dirty="0"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Construyendo </a:t>
            </a:r>
            <a:r>
              <a:rPr lang="es-VE" dirty="0" smtClean="0">
                <a:latin typeface="Alegre Sans" pitchFamily="2" charset="0"/>
              </a:rPr>
              <a:t>Impulso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81100"/>
            <a:ext cx="6000750" cy="567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153150" y="1181100"/>
            <a:ext cx="6038850" cy="56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525" y="1876485"/>
            <a:ext cx="59912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Asistir al sistema de SOPORTE semanal.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Uso de todos los Métodos Diarios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Reclutamiento de primeras líneas</a:t>
            </a:r>
          </a:p>
          <a:p>
            <a:pPr marL="171450" indent="-171450"/>
            <a:r>
              <a:rPr lang="es-VE" sz="2900" dirty="0" smtClean="0">
                <a:latin typeface="Futura (Light)" panose="020B7200000000000000" pitchFamily="34" charset="0"/>
              </a:rPr>
              <a:t> + actividad de venta.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Participación en entrenamientos de todos los niveles.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Duplicación=Oportunidad        Mantenlo sencillo.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153150" y="1876485"/>
            <a:ext cx="59912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Trabajar por tu Cuenta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Practicar un solo Método Diario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Enfocarte sólo en la venta. </a:t>
            </a:r>
          </a:p>
          <a:p>
            <a:pPr>
              <a:buFont typeface="Arial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Dedicación exclusiva a la venta.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Sofisticación </a:t>
            </a:r>
            <a:r>
              <a:rPr lang="es-VE" sz="2900" dirty="0" err="1" smtClean="0">
                <a:latin typeface="Futura (Light)" panose="020B7200000000000000" pitchFamily="34" charset="0"/>
              </a:rPr>
              <a:t>induplicable</a:t>
            </a:r>
            <a:r>
              <a:rPr lang="es-VE" sz="2900" dirty="0" smtClean="0">
                <a:latin typeface="Futura (Light)" panose="020B7200000000000000" pitchFamily="34" charset="0"/>
              </a:rPr>
              <a:t>.  </a:t>
            </a:r>
          </a:p>
        </p:txBody>
      </p:sp>
      <p:sp>
        <p:nvSpPr>
          <p:cNvPr id="9" name="Rectángulo 10"/>
          <p:cNvSpPr/>
          <p:nvPr/>
        </p:nvSpPr>
        <p:spPr>
          <a:xfrm>
            <a:off x="361950" y="878263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a favor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6572250" y="878263"/>
            <a:ext cx="421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en contra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Construyendo </a:t>
            </a:r>
            <a:r>
              <a:rPr lang="es-VE" dirty="0" smtClean="0">
                <a:latin typeface="Alegre Sans" pitchFamily="2" charset="0"/>
              </a:rPr>
              <a:t>Impulso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81100"/>
            <a:ext cx="6000750" cy="567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153150" y="1181100"/>
            <a:ext cx="6038850" cy="567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525" y="1876485"/>
            <a:ext cx="59912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Asistir al sistema de SOPORTE semanal.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Uso de todos los Métodos Diarios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Reclutamiento de primeras líneas</a:t>
            </a:r>
          </a:p>
          <a:p>
            <a:pPr marL="171450" indent="-171450"/>
            <a:r>
              <a:rPr lang="es-VE" sz="2900" dirty="0" smtClean="0">
                <a:latin typeface="Futura (Light)" panose="020B7200000000000000" pitchFamily="34" charset="0"/>
              </a:rPr>
              <a:t> + actividad de venta.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Participación en entrenamientos de todos los niveles.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Duplicación=Oportunidad        Mantenlo sencillo.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Convocatoria diaria. </a:t>
            </a:r>
            <a:endParaRPr lang="en-US" sz="2900" dirty="0">
              <a:latin typeface="Futura (Light)" panose="020B7200000000000000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53150" y="1876485"/>
            <a:ext cx="5991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Trabajar por tu Cuenta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Practicar un solo Método Diario de Operación.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Enfocarte sólo en la venta. </a:t>
            </a:r>
          </a:p>
          <a:p>
            <a:pPr>
              <a:buFont typeface="Arial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Dedicación exclusiva a la venta.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Sofisticación </a:t>
            </a:r>
            <a:r>
              <a:rPr lang="es-VE" sz="2900" dirty="0" err="1" smtClean="0">
                <a:latin typeface="Futura (Light)" panose="020B7200000000000000" pitchFamily="34" charset="0"/>
              </a:rPr>
              <a:t>induplicable</a:t>
            </a:r>
            <a:r>
              <a:rPr lang="es-VE" sz="2900" dirty="0" smtClean="0">
                <a:latin typeface="Futura (Light)" panose="020B7200000000000000" pitchFamily="34" charset="0"/>
              </a:rPr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sz="2900" dirty="0" smtClean="0">
                <a:latin typeface="Futura (Light)" panose="020B7200000000000000" pitchFamily="34" charset="0"/>
              </a:rPr>
              <a:t>Improvisación.</a:t>
            </a:r>
            <a:endParaRPr lang="en-US" sz="2900" dirty="0">
              <a:latin typeface="Futura (Light)" panose="020B7200000000000000" pitchFamily="34" charset="0"/>
            </a:endParaRPr>
          </a:p>
        </p:txBody>
      </p:sp>
      <p:sp>
        <p:nvSpPr>
          <p:cNvPr id="9" name="Rectángulo 10"/>
          <p:cNvSpPr/>
          <p:nvPr/>
        </p:nvSpPr>
        <p:spPr>
          <a:xfrm>
            <a:off x="361950" y="878263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a favor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6572250" y="878263"/>
            <a:ext cx="421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en contra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18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950" y="1812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Futura (Light)" panose="020B7200000000000000" pitchFamily="34" charset="0"/>
              </a:rPr>
              <a:t>¡Gracias!</a:t>
            </a:r>
            <a:endParaRPr lang="en-US" sz="6000" dirty="0">
              <a:latin typeface="Futura (Light)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" y="14671"/>
            <a:ext cx="12218193" cy="684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1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684496"/>
            <a:ext cx="9715500" cy="51735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r>
              <a:rPr lang="es-VE" dirty="0" smtClean="0">
                <a:latin typeface="Futura (Light)" panose="020B7200000000000000" pitchFamily="34" charset="0"/>
              </a:rPr>
              <a:t>Concéntrate en tu </a:t>
            </a:r>
            <a:r>
              <a:rPr lang="es-VE" dirty="0" smtClean="0">
                <a:latin typeface="Alegre Sans" pitchFamily="2" charset="0"/>
              </a:rPr>
              <a:t>trabajo personal. 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1050" y="4244975"/>
            <a:ext cx="5524500" cy="1889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Futura (Light)" panose="020B7200000000000000" pitchFamily="34" charset="0"/>
              </a:rPr>
              <a:t>Clientes</a:t>
            </a:r>
            <a:r>
              <a:rPr lang="en-US" sz="4000" dirty="0" smtClean="0">
                <a:latin typeface="Futura (Light)" panose="020B7200000000000000" pitchFamily="34" charset="0"/>
              </a:rPr>
              <a:t> y</a:t>
            </a:r>
            <a:r>
              <a:rPr lang="en-US" sz="4000" dirty="0" smtClean="0">
                <a:latin typeface="Alegre Sans" pitchFamily="2" charset="0"/>
              </a:rPr>
              <a:t> </a:t>
            </a:r>
            <a:r>
              <a:rPr lang="en-US" sz="4000" dirty="0" err="1" smtClean="0">
                <a:latin typeface="Futura (Light)" pitchFamily="34" charset="0"/>
              </a:rPr>
              <a:t>reclutamiento</a:t>
            </a:r>
            <a:r>
              <a:rPr lang="en-US" sz="4000" dirty="0" smtClean="0">
                <a:latin typeface="Futura (Light)" pitchFamily="34" charset="0"/>
              </a:rPr>
              <a:t> de </a:t>
            </a:r>
            <a:r>
              <a:rPr lang="en-US" sz="4000" dirty="0" smtClean="0">
                <a:latin typeface="Alegre Sans" pitchFamily="2" charset="0"/>
              </a:rPr>
              <a:t>PRIMERA </a:t>
            </a:r>
            <a:r>
              <a:rPr lang="en-US" sz="4000" dirty="0" smtClean="0">
                <a:latin typeface="Futura (Light)" panose="020B7200000000000000" pitchFamily="34" charset="0"/>
              </a:rPr>
              <a:t>Línea.</a:t>
            </a:r>
            <a:endParaRPr lang="en-US" sz="4000" dirty="0">
              <a:latin typeface="Futura (Light)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r>
              <a:rPr lang="es-VE" dirty="0" smtClean="0">
                <a:latin typeface="Futura (Light)" panose="020B7200000000000000" pitchFamily="34" charset="0"/>
              </a:rPr>
              <a:t>Diseña tu propio </a:t>
            </a:r>
            <a:r>
              <a:rPr lang="es-VE" dirty="0" smtClean="0">
                <a:latin typeface="Alegre Sans" pitchFamily="2" charset="0"/>
              </a:rPr>
              <a:t>sistema de convocatoria diario.  </a:t>
            </a:r>
            <a:endParaRPr lang="en-US" dirty="0">
              <a:latin typeface="Alegre Sans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3221"/>
            <a:ext cx="8553450" cy="37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r>
              <a:rPr lang="es-VE" dirty="0" smtClean="0">
                <a:latin typeface="Futura (Light)" panose="020B7200000000000000" pitchFamily="34" charset="0"/>
              </a:rPr>
              <a:t>Mientras más gente, </a:t>
            </a:r>
            <a:r>
              <a:rPr lang="es-VE" dirty="0" smtClean="0">
                <a:latin typeface="Alegre Sans" pitchFamily="2" charset="0"/>
              </a:rPr>
              <a:t>más resultados.</a:t>
            </a:r>
            <a:endParaRPr lang="en-US" dirty="0">
              <a:latin typeface="Alegre Sans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0"/>
          <a:stretch/>
        </p:blipFill>
        <p:spPr>
          <a:xfrm>
            <a:off x="4057498" y="2101139"/>
            <a:ext cx="8134502" cy="47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Crea una </a:t>
            </a:r>
            <a:r>
              <a:rPr lang="es-VE" dirty="0" smtClean="0">
                <a:latin typeface="Alegre Sans" pitchFamily="2" charset="0"/>
              </a:rPr>
              <a:t>estructura de trabajo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8200" y="2357438"/>
            <a:ext cx="3219450" cy="4500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4486275" y="2357438"/>
            <a:ext cx="3219450" cy="4500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134350" y="2357438"/>
            <a:ext cx="3219450" cy="4500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Crea una </a:t>
            </a:r>
            <a:r>
              <a:rPr lang="es-VE" dirty="0" smtClean="0">
                <a:latin typeface="Alegre Sans" pitchFamily="2" charset="0"/>
              </a:rPr>
              <a:t>estructura de trabajo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8200" y="2357438"/>
            <a:ext cx="3219450" cy="4500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4486275" y="2357438"/>
            <a:ext cx="3219450" cy="4500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134350" y="2357438"/>
            <a:ext cx="3219450" cy="4500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990600" y="2697331"/>
            <a:ext cx="2914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Amatic SC" pitchFamily="2" charset="0"/>
              </a:rPr>
              <a:t>Participa</a:t>
            </a:r>
            <a:r>
              <a:rPr lang="en-US" sz="4400" b="1" dirty="0">
                <a:latin typeface="Amatic SC" pitchFamily="2" charset="0"/>
              </a:rPr>
              <a:t> </a:t>
            </a:r>
            <a:r>
              <a:rPr lang="en-US" sz="4000" b="1" dirty="0" smtClean="0">
                <a:latin typeface="Amatic SC" pitchFamily="2" charset="0"/>
              </a:rPr>
              <a:t>EN </a:t>
            </a:r>
            <a:r>
              <a:rPr lang="en-US" sz="4400" b="1" dirty="0" smtClean="0">
                <a:latin typeface="Amatic SC" pitchFamily="2" charset="0"/>
              </a:rPr>
              <a:t>un </a:t>
            </a:r>
            <a:r>
              <a:rPr lang="en-US" sz="4400" b="1" dirty="0" err="1" smtClean="0">
                <a:latin typeface="Amatic SC" pitchFamily="2" charset="0"/>
              </a:rPr>
              <a:t>sistema</a:t>
            </a:r>
            <a:r>
              <a:rPr lang="en-US" sz="4400" b="1" dirty="0" smtClean="0">
                <a:latin typeface="Amatic SC" pitchFamily="2" charset="0"/>
              </a:rPr>
              <a:t>; </a:t>
            </a:r>
          </a:p>
          <a:p>
            <a:pPr algn="ctr"/>
            <a:r>
              <a:rPr lang="en-US" sz="4400" b="1" dirty="0" smtClean="0">
                <a:latin typeface="Amatic SC" pitchFamily="2" charset="0"/>
              </a:rPr>
              <a:t>Virtual y </a:t>
            </a:r>
            <a:r>
              <a:rPr lang="en-US" sz="4400" b="1" dirty="0" err="1" smtClean="0">
                <a:latin typeface="Amatic SC" pitchFamily="2" charset="0"/>
              </a:rPr>
              <a:t>Físico</a:t>
            </a:r>
            <a:r>
              <a:rPr lang="en-US" sz="4400" b="1" dirty="0" smtClean="0">
                <a:latin typeface="Amatic SC" pitchFamily="2" charset="0"/>
              </a:rPr>
              <a:t>. </a:t>
            </a:r>
          </a:p>
          <a:p>
            <a:pPr algn="ctr"/>
            <a:r>
              <a:rPr lang="en-US" sz="4400" b="1" dirty="0" err="1" smtClean="0">
                <a:latin typeface="Amatic SC" pitchFamily="2" charset="0"/>
              </a:rPr>
              <a:t>Somos</a:t>
            </a:r>
            <a:r>
              <a:rPr lang="en-US" sz="4400" b="1" dirty="0" smtClean="0">
                <a:latin typeface="Amatic SC" pitchFamily="2" charset="0"/>
              </a:rPr>
              <a:t> Latinos.</a:t>
            </a:r>
            <a:endParaRPr lang="en-US" sz="4400" b="1" dirty="0">
              <a:latin typeface="Amatic SC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85975" y="5929447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1875"/>
            <a:ext cx="10515600" cy="1325563"/>
          </a:xfrm>
        </p:spPr>
        <p:txBody>
          <a:bodyPr/>
          <a:lstStyle/>
          <a:p>
            <a:pPr algn="ctr"/>
            <a:r>
              <a:rPr lang="es-VE" dirty="0" smtClean="0">
                <a:latin typeface="Futura (Light)" panose="020B7200000000000000" pitchFamily="34" charset="0"/>
              </a:rPr>
              <a:t>Crea una </a:t>
            </a:r>
            <a:r>
              <a:rPr lang="es-VE" dirty="0" smtClean="0">
                <a:latin typeface="Alegre Sans" pitchFamily="2" charset="0"/>
              </a:rPr>
              <a:t>estructura de trabajo</a:t>
            </a:r>
            <a:endParaRPr lang="en-US" dirty="0">
              <a:latin typeface="Alegre Sans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8200" y="2357438"/>
            <a:ext cx="3219450" cy="4500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4486275" y="2357438"/>
            <a:ext cx="3219450" cy="4500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134350" y="2357438"/>
            <a:ext cx="3219450" cy="4500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990600" y="2697331"/>
            <a:ext cx="2914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Amatic SC" pitchFamily="2" charset="0"/>
              </a:rPr>
              <a:t>Participa</a:t>
            </a:r>
            <a:r>
              <a:rPr lang="en-US" sz="4400" b="1" dirty="0" smtClean="0">
                <a:latin typeface="Amatic SC" pitchFamily="2" charset="0"/>
              </a:rPr>
              <a:t> </a:t>
            </a:r>
            <a:r>
              <a:rPr lang="en-US" sz="4000" b="1" dirty="0" smtClean="0">
                <a:latin typeface="Amatic SC" pitchFamily="2" charset="0"/>
              </a:rPr>
              <a:t>EN</a:t>
            </a:r>
            <a:r>
              <a:rPr lang="en-US" sz="4400" b="1" dirty="0" smtClean="0">
                <a:latin typeface="Amatic SC" pitchFamily="2" charset="0"/>
              </a:rPr>
              <a:t> un </a:t>
            </a:r>
            <a:r>
              <a:rPr lang="en-US" sz="4400" b="1" dirty="0" err="1" smtClean="0">
                <a:latin typeface="Amatic SC" pitchFamily="2" charset="0"/>
              </a:rPr>
              <a:t>sistema</a:t>
            </a:r>
            <a:r>
              <a:rPr lang="en-US" sz="4400" b="1" dirty="0" smtClean="0">
                <a:latin typeface="Amatic SC" pitchFamily="2" charset="0"/>
              </a:rPr>
              <a:t>; </a:t>
            </a:r>
          </a:p>
          <a:p>
            <a:pPr algn="ctr"/>
            <a:r>
              <a:rPr lang="en-US" sz="4400" b="1" dirty="0" smtClean="0">
                <a:latin typeface="Amatic SC" pitchFamily="2" charset="0"/>
              </a:rPr>
              <a:t>Virtual y </a:t>
            </a:r>
            <a:r>
              <a:rPr lang="en-US" sz="4400" b="1" dirty="0" err="1" smtClean="0">
                <a:latin typeface="Amatic SC" pitchFamily="2" charset="0"/>
              </a:rPr>
              <a:t>Físico</a:t>
            </a:r>
            <a:r>
              <a:rPr lang="en-US" sz="4400" b="1" dirty="0" smtClean="0">
                <a:latin typeface="Amatic SC" pitchFamily="2" charset="0"/>
              </a:rPr>
              <a:t>. </a:t>
            </a:r>
          </a:p>
          <a:p>
            <a:pPr algn="ctr"/>
            <a:r>
              <a:rPr lang="en-US" sz="4400" b="1" dirty="0" err="1" smtClean="0">
                <a:latin typeface="Amatic SC" pitchFamily="2" charset="0"/>
              </a:rPr>
              <a:t>Somos</a:t>
            </a:r>
            <a:r>
              <a:rPr lang="en-US" sz="4400" b="1" dirty="0" smtClean="0">
                <a:latin typeface="Amatic SC" pitchFamily="2" charset="0"/>
              </a:rPr>
              <a:t> Latinos.</a:t>
            </a:r>
            <a:endParaRPr lang="en-US" sz="4400" b="1" dirty="0">
              <a:latin typeface="Amatic SC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38675" y="2697331"/>
            <a:ext cx="29146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4400" b="1" dirty="0" smtClean="0">
                <a:latin typeface="Amatic SC" pitchFamily="2" charset="0"/>
              </a:rPr>
              <a:t>Conoce las herramientas de reclutamiento.</a:t>
            </a:r>
            <a:endParaRPr lang="en-US" sz="4400" b="1" dirty="0">
              <a:latin typeface="Amatic SC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85975" y="5929447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24525" y="5929447"/>
            <a:ext cx="291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legre Sans" pitchFamily="2" charset="0"/>
              </a:rPr>
              <a:t>2</a:t>
            </a:r>
            <a:endParaRPr lang="en-US" sz="8000" b="1" dirty="0">
              <a:solidFill>
                <a:schemeClr val="bg1"/>
              </a:solidFill>
              <a:latin typeface="Alegr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639</Words>
  <Application>Microsoft Office PowerPoint</Application>
  <PresentationFormat>Custom</PresentationFormat>
  <Paragraphs>125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Futura (Light)</vt:lpstr>
      <vt:lpstr>Calibri</vt:lpstr>
      <vt:lpstr>Calibri Light</vt:lpstr>
      <vt:lpstr>Alegre Sans</vt:lpstr>
      <vt:lpstr>Amatic SC</vt:lpstr>
      <vt:lpstr>Tema de Office</vt:lpstr>
      <vt:lpstr>PowerPoint Presentation</vt:lpstr>
      <vt:lpstr>Construyendo Eficiencia EN EL reclutamiento</vt:lpstr>
      <vt:lpstr>Concéntrate en tu RECLUTAMIENTO personal. </vt:lpstr>
      <vt:lpstr>Concéntrate en tu trabajo personal. </vt:lpstr>
      <vt:lpstr>Diseña tu propio sistema de convocatoria diario.  </vt:lpstr>
      <vt:lpstr>Mientras más gente, más resultados.</vt:lpstr>
      <vt:lpstr>Crea una estructura de trabajo</vt:lpstr>
      <vt:lpstr>Crea una estructura de trabajo</vt:lpstr>
      <vt:lpstr>Crea una estructura de trabajo</vt:lpstr>
      <vt:lpstr>Crea una estructura de trabajo</vt:lpstr>
      <vt:lpstr>Activa y rescata tu lista  de conocidos y  llama de 2 a 5 cada día.</vt:lpstr>
      <vt:lpstr>Utiliza las Redes Sociales.</vt:lpstr>
      <vt:lpstr>Abre tu Club o Fit Camp, o al menos participa  en uno. </vt:lpstr>
      <vt:lpstr>Realiza encuestas o Evaluaciones de Bienestar. </vt:lpstr>
      <vt:lpstr>Realiza encuestas o Evaluaciones de Bienestar.</vt:lpstr>
      <vt:lpstr>Puedes utilizar Stands O MESAS DE Contacto</vt:lpstr>
      <vt:lpstr>Genera convocatoria para tu próximo  Spa o Facial, Home Party, Desayuno ideal.    No olvides siempre preguntar: Conoces a alguien que ...</vt:lpstr>
      <vt:lpstr>¿Cómo hacerte más eficiente?</vt:lpstr>
      <vt:lpstr>¿Cómo hacerte más eficiente?</vt:lpstr>
      <vt:lpstr>¿Cómo hacerte más eficiente?</vt:lpstr>
      <vt:lpstr>¿Cómo hacerte más eficiente?</vt:lpstr>
      <vt:lpstr>¿Cómo hacerte más eficiente?</vt:lpstr>
      <vt:lpstr>¿Cómo hacerte más eficiente?</vt:lpstr>
      <vt:lpstr>¿Cómo hacerte más eficiente?</vt:lpstr>
      <vt:lpstr>Construyendo Impulso</vt:lpstr>
      <vt:lpstr>Construyendo Impulso</vt:lpstr>
      <vt:lpstr>Construyendo Impulso</vt:lpstr>
      <vt:lpstr>Construyendo Impulso</vt:lpstr>
      <vt:lpstr>Construyendo Impulso</vt:lpstr>
      <vt:lpstr>Construyendo Impulso</vt:lpstr>
      <vt:lpstr>Construyendo Impulso</vt:lpstr>
      <vt:lpstr>¡Gracias!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Construyendo Eficiencia</dc:title>
  <dc:creator>Profesor</dc:creator>
  <cp:lastModifiedBy>Cristina Diaz</cp:lastModifiedBy>
  <cp:revision>40</cp:revision>
  <cp:lastPrinted>2018-08-10T18:15:25Z</cp:lastPrinted>
  <dcterms:created xsi:type="dcterms:W3CDTF">2018-01-25T21:40:38Z</dcterms:created>
  <dcterms:modified xsi:type="dcterms:W3CDTF">2018-08-16T21:26:49Z</dcterms:modified>
</cp:coreProperties>
</file>